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9" r:id="rId3"/>
    <p:sldId id="260" r:id="rId4"/>
    <p:sldId id="261" r:id="rId5"/>
    <p:sldId id="262" r:id="rId6"/>
    <p:sldId id="263"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0" d="100"/>
          <a:sy n="60"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A452D11C-1036-42BC-B519-BE704E6C72E9}" type="datetimeFigureOut">
              <a:rPr lang="ar-IQ" smtClean="0">
                <a:solidFill>
                  <a:srgbClr val="DBF5F9">
                    <a:shade val="90000"/>
                  </a:srgbClr>
                </a:solidFill>
              </a:rPr>
              <a:pPr/>
              <a:t>03/10/1444</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9980BDF9-EE43-47C2-AAC4-7EDA9AFF8A9A}"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10011368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97489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1709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963133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DBF5F9">
                    <a:shade val="90000"/>
                  </a:srgbClr>
                </a:solidFill>
              </a:rPr>
              <a:pPr/>
              <a:t>03/10/1444</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29802399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492396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80321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805322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4081907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56548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12545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44629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chemeClr val="tx1"/>
                </a:solidFill>
                <a:effectLst/>
                <a:latin typeface="Simplified Arabic" pitchFamily="18" charset="-78"/>
                <a:cs typeface="Simplified Arabic" pitchFamily="18" charset="-78"/>
              </a:rPr>
              <a:t>الخط العربي الاسلامي</a:t>
            </a:r>
            <a:r>
              <a:rPr lang="ar-IQ" dirty="0" smtClean="0"/>
              <a:t> </a:t>
            </a:r>
            <a:endParaRPr lang="ar-IQ" dirty="0"/>
          </a:p>
        </p:txBody>
      </p:sp>
      <p:sp>
        <p:nvSpPr>
          <p:cNvPr id="3" name="عنوان فرعي 2"/>
          <p:cNvSpPr>
            <a:spLocks noGrp="1"/>
          </p:cNvSpPr>
          <p:nvPr>
            <p:ph type="subTitle" idx="1"/>
          </p:nvPr>
        </p:nvSpPr>
        <p:spPr/>
        <p:txBody>
          <a:bodyPr>
            <a:normAutofit/>
          </a:bodyPr>
          <a:lstStyle/>
          <a:p>
            <a:r>
              <a:rPr lang="ar-IQ" sz="4000" dirty="0" smtClean="0">
                <a:solidFill>
                  <a:schemeClr val="tx1"/>
                </a:solidFill>
                <a:latin typeface="Simplified Arabic" pitchFamily="18" charset="-78"/>
                <a:cs typeface="Simplified Arabic" pitchFamily="18" charset="-78"/>
              </a:rPr>
              <a:t>أ.م.د. لقاء عادل حسين </a:t>
            </a:r>
            <a:endParaRPr lang="ar-IQ" sz="40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68988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268760"/>
            <a:ext cx="8229600" cy="864096"/>
          </a:xfrm>
        </p:spPr>
        <p:txBody>
          <a:bodyPr>
            <a:normAutofit fontScale="90000"/>
          </a:bodyPr>
          <a:lstStyle/>
          <a:p>
            <a:pPr algn="r">
              <a:lnSpc>
                <a:spcPct val="115000"/>
              </a:lnSpc>
              <a:spcAft>
                <a:spcPts val="1000"/>
              </a:spcAft>
            </a:pPr>
            <a:r>
              <a:rPr lang="ar-IQ" sz="5400" b="1" dirty="0">
                <a:solidFill>
                  <a:schemeClr val="tx1"/>
                </a:solidFill>
                <a:ea typeface="Calibri"/>
                <a:cs typeface="Simplified Arabic"/>
              </a:rPr>
              <a:t>أقدم النماذج التي وصلت إلينا : </a:t>
            </a:r>
            <a:r>
              <a:rPr lang="en-US" sz="4400" dirty="0">
                <a:ea typeface="Calibri"/>
                <a:cs typeface="Arial"/>
              </a:rPr>
              <a:t/>
            </a:r>
            <a:br>
              <a:rPr lang="en-US" sz="4400" dirty="0">
                <a:ea typeface="Calibri"/>
                <a:cs typeface="Arial"/>
              </a:rPr>
            </a:br>
            <a:endParaRPr lang="ar-IQ" dirty="0"/>
          </a:p>
        </p:txBody>
      </p:sp>
      <p:sp>
        <p:nvSpPr>
          <p:cNvPr id="3" name="عنصر نائب للمحتوى 2"/>
          <p:cNvSpPr>
            <a:spLocks noGrp="1"/>
          </p:cNvSpPr>
          <p:nvPr>
            <p:ph idx="1"/>
          </p:nvPr>
        </p:nvSpPr>
        <p:spPr>
          <a:xfrm>
            <a:off x="457200" y="1268760"/>
            <a:ext cx="8229600" cy="5055840"/>
          </a:xfrm>
        </p:spPr>
        <p:txBody>
          <a:bodyPr/>
          <a:lstStyle/>
          <a:p>
            <a:pPr marL="0" lvl="0" indent="0" algn="just">
              <a:lnSpc>
                <a:spcPct val="115000"/>
              </a:lnSpc>
              <a:spcAft>
                <a:spcPts val="1000"/>
              </a:spcAft>
              <a:buNone/>
            </a:pPr>
            <a:r>
              <a:rPr lang="ar-IQ" sz="2500" b="1" dirty="0" smtClean="0">
                <a:latin typeface="Calibri"/>
                <a:ea typeface="Calibri"/>
                <a:cs typeface="Simplified Arabic"/>
              </a:rPr>
              <a:t> </a:t>
            </a:r>
            <a:r>
              <a:rPr lang="ar-IQ" sz="2500" b="1" dirty="0">
                <a:latin typeface="Calibri"/>
                <a:ea typeface="Calibri"/>
                <a:cs typeface="Simplified Arabic"/>
              </a:rPr>
              <a:t>الكتابات العربية القديمة كتبت على البردي ويعود تاريخها إلى عام 117ه. </a:t>
            </a:r>
            <a:endParaRPr lang="ar-IQ" sz="2500" b="1" dirty="0" smtClean="0">
              <a:latin typeface="Calibri"/>
              <a:ea typeface="Calibri"/>
              <a:cs typeface="Simplified Arabic"/>
            </a:endParaRPr>
          </a:p>
          <a:p>
            <a:pPr marL="0" lvl="0" indent="0" algn="just">
              <a:lnSpc>
                <a:spcPct val="115000"/>
              </a:lnSpc>
              <a:spcAft>
                <a:spcPts val="1000"/>
              </a:spcAft>
              <a:buNone/>
            </a:pPr>
            <a:endParaRPr lang="en-US" sz="2000" dirty="0">
              <a:effectLst/>
              <a:latin typeface="Calibri"/>
              <a:ea typeface="Calibri"/>
              <a:cs typeface="Aria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114396"/>
            <a:ext cx="8964488" cy="4626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709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487888"/>
          </a:xfrm>
        </p:spPr>
        <p:txBody>
          <a:bodyPr/>
          <a:lstStyle/>
          <a:p>
            <a:pPr marL="0" lvl="0" indent="0" algn="just">
              <a:lnSpc>
                <a:spcPct val="115000"/>
              </a:lnSpc>
              <a:spcAft>
                <a:spcPts val="1000"/>
              </a:spcAft>
              <a:buNone/>
            </a:pPr>
            <a:r>
              <a:rPr lang="ar-IQ" sz="2500" dirty="0" smtClean="0">
                <a:latin typeface="Simplified Arabic"/>
                <a:ea typeface="Calibri"/>
                <a:cs typeface="Arial"/>
              </a:rPr>
              <a:t>صدر </a:t>
            </a:r>
            <a:r>
              <a:rPr lang="ar-IQ" sz="2500" dirty="0">
                <a:latin typeface="Simplified Arabic"/>
                <a:ea typeface="Calibri"/>
                <a:cs typeface="Arial"/>
              </a:rPr>
              <a:t>الإسلام وصلت على نماذج من : الحجر ، البردي ، الرق . على شواهد بعض القبور كشاهد أسوان بمصر سنة 31هـ  ، ومنطقة كربلاء بالعراق يعود إلى تاريخه إلى عام 64هـ .</a:t>
            </a:r>
            <a:endParaRPr lang="en-US" sz="2500" dirty="0">
              <a:latin typeface="Calibri"/>
              <a:ea typeface="Calibri"/>
              <a:cs typeface="Arial"/>
            </a:endParaRPr>
          </a:p>
          <a:p>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204864"/>
            <a:ext cx="8784976" cy="444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9389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8578667" cy="5249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654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229600" cy="1658448"/>
          </a:xfrm>
        </p:spPr>
        <p:txBody>
          <a:bodyPr>
            <a:normAutofit fontScale="90000"/>
          </a:bodyPr>
          <a:lstStyle/>
          <a:p>
            <a:pPr algn="r">
              <a:lnSpc>
                <a:spcPct val="115000"/>
              </a:lnSpc>
              <a:spcAft>
                <a:spcPts val="1000"/>
              </a:spcAft>
            </a:pPr>
            <a:r>
              <a:rPr lang="ar-IQ" sz="5400" b="1" dirty="0">
                <a:solidFill>
                  <a:schemeClr val="tx1"/>
                </a:solidFill>
                <a:ea typeface="Calibri"/>
                <a:cs typeface="Simplified Arabic"/>
              </a:rPr>
              <a:t>الخط العربي في صدر الإسلام : </a:t>
            </a:r>
            <a:r>
              <a:rPr lang="ar-IQ" sz="5400" dirty="0">
                <a:solidFill>
                  <a:schemeClr val="tx1"/>
                </a:solidFill>
                <a:ea typeface="Calibri"/>
                <a:cs typeface="Simplified Arabic"/>
              </a:rPr>
              <a:t> </a:t>
            </a:r>
            <a:r>
              <a:rPr lang="en-US" sz="4400" dirty="0">
                <a:ea typeface="Calibri"/>
                <a:cs typeface="Arial"/>
              </a:rPr>
              <a:t/>
            </a:r>
            <a:br>
              <a:rPr lang="en-US" sz="4400" dirty="0">
                <a:ea typeface="Calibri"/>
                <a:cs typeface="Arial"/>
              </a:rPr>
            </a:br>
            <a:endParaRPr lang="ar-IQ" dirty="0"/>
          </a:p>
        </p:txBody>
      </p:sp>
      <p:sp>
        <p:nvSpPr>
          <p:cNvPr id="3" name="عنصر نائب للمحتوى 2"/>
          <p:cNvSpPr>
            <a:spLocks noGrp="1"/>
          </p:cNvSpPr>
          <p:nvPr>
            <p:ph idx="1"/>
          </p:nvPr>
        </p:nvSpPr>
        <p:spPr>
          <a:xfrm>
            <a:off x="457200" y="1988840"/>
            <a:ext cx="8229600" cy="4335760"/>
          </a:xfrm>
        </p:spPr>
        <p:txBody>
          <a:bodyPr>
            <a:normAutofit/>
          </a:bodyPr>
          <a:lstStyle/>
          <a:p>
            <a:pPr marL="0" indent="0" algn="just">
              <a:buNone/>
            </a:pPr>
            <a:r>
              <a:rPr lang="ar-IQ" dirty="0" smtClean="0"/>
              <a:t>1. ظهرت </a:t>
            </a:r>
            <a:r>
              <a:rPr lang="ar-IQ" dirty="0"/>
              <a:t>أهمية العلم وتعلم الكتابة للرجال والنساء . </a:t>
            </a:r>
          </a:p>
          <a:p>
            <a:pPr marL="0" indent="0" algn="just">
              <a:buNone/>
            </a:pPr>
            <a:r>
              <a:rPr lang="ar-IQ" dirty="0" smtClean="0"/>
              <a:t>2. جعل </a:t>
            </a:r>
            <a:r>
              <a:rPr lang="ar-IQ" dirty="0"/>
              <a:t>الإسلام فدية من يكتب من أسرى قريش في معركة بدر لمن لا يستطيع دفع المال أن يعلم الكتابة عشرة من مسلمي المدينة وهذا يدل على أن الخط كان معروفًا في مكة . </a:t>
            </a:r>
          </a:p>
          <a:p>
            <a:pPr marL="0" indent="0" algn="just">
              <a:buNone/>
            </a:pPr>
            <a:r>
              <a:rPr lang="ar-IQ" dirty="0" smtClean="0"/>
              <a:t>3. كذلك </a:t>
            </a:r>
            <a:r>
              <a:rPr lang="ar-IQ" dirty="0"/>
              <a:t>رسائل الرسول "صلى الله عليه وسلم" إلى ملوك الأرض يدعوهم إلى الإسلام ، وقد اختار لكتابتها أجود الكُتاب خطًا . </a:t>
            </a:r>
          </a:p>
          <a:p>
            <a:pPr marL="0" indent="0" algn="just">
              <a:buNone/>
            </a:pPr>
            <a:r>
              <a:rPr lang="ar-IQ" dirty="0" smtClean="0"/>
              <a:t>4.من </a:t>
            </a:r>
            <a:r>
              <a:rPr lang="ar-IQ" dirty="0"/>
              <a:t>كُتاب الرسول "صلى الله عليه وسلم" عمر بن الخطاب ، علي بن أبي طالب ، عثمان بن عفان ، خالد بن سعد ، أبان بن سعيد ، أبو سعيد بن العاص ، عمرو بن العاص ، شرحبيل بن حسنة ، زيد بن ثابت ، العلاء الحضرمي . </a:t>
            </a:r>
          </a:p>
        </p:txBody>
      </p:sp>
    </p:spTree>
    <p:extLst>
      <p:ext uri="{BB962C8B-B14F-4D97-AF65-F5344CB8AC3E}">
        <p14:creationId xmlns:p14="http://schemas.microsoft.com/office/powerpoint/2010/main" val="96662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127848"/>
          </a:xfrm>
        </p:spPr>
        <p:txBody>
          <a:bodyPr/>
          <a:lstStyle/>
          <a:p>
            <a:pPr marL="0" indent="0">
              <a:buNone/>
            </a:pPr>
            <a:r>
              <a:rPr lang="ar-IQ" dirty="0" smtClean="0"/>
              <a:t>5. توسع </a:t>
            </a:r>
            <a:r>
              <a:rPr lang="ar-IQ" dirty="0"/>
              <a:t>الخط بعد تأسيس الكوفة في خلافة عمر بن الخطاب فقد طور أهل الكوفة اسلوب كتابة الحرف وشكله حتى عُرف باسمهم كخط الحجاز . </a:t>
            </a:r>
            <a:endParaRPr lang="ar-IQ" dirty="0" smtClean="0"/>
          </a:p>
          <a:p>
            <a:pPr marL="0" indent="0">
              <a:buNone/>
            </a:pPr>
            <a:endParaRPr lang="ar-IQ" dirty="0"/>
          </a:p>
          <a:p>
            <a:pPr marL="0" indent="0">
              <a:buNone/>
            </a:pPr>
            <a:r>
              <a:rPr lang="ar-IQ" dirty="0" smtClean="0"/>
              <a:t>6. كتب </a:t>
            </a:r>
            <a:r>
              <a:rPr lang="ar-IQ" dirty="0"/>
              <a:t>عثمان بن عفان المصحف الشريف على أربع نسخ بعث بها إلى الكوفة والبصرة والشام والرابعة له . </a:t>
            </a:r>
            <a:endParaRPr lang="ar-IQ" dirty="0" smtClean="0"/>
          </a:p>
          <a:p>
            <a:pPr marL="0" indent="0">
              <a:buNone/>
            </a:pPr>
            <a:endParaRPr lang="ar-IQ" dirty="0"/>
          </a:p>
          <a:p>
            <a:pPr marL="0" indent="0">
              <a:buNone/>
            </a:pPr>
            <a:r>
              <a:rPr lang="ar-IQ" dirty="0" smtClean="0"/>
              <a:t>7. كان </a:t>
            </a:r>
            <a:r>
              <a:rPr lang="ar-IQ" dirty="0"/>
              <a:t>لكتابة المصحف أثر في تطور الخط العربي وتجويده وانتشاره خارج الجزيرة العربية . خاصة مع الفتوحات الإسلامية </a:t>
            </a:r>
            <a:r>
              <a:rPr lang="ar-IQ" dirty="0" smtClean="0"/>
              <a:t>.</a:t>
            </a:r>
          </a:p>
          <a:p>
            <a:pPr marL="0" indent="0">
              <a:buNone/>
            </a:pPr>
            <a:endParaRPr lang="ar-IQ" dirty="0"/>
          </a:p>
          <a:p>
            <a:pPr marL="0" indent="0">
              <a:buNone/>
            </a:pPr>
            <a:r>
              <a:rPr lang="ar-IQ" dirty="0" smtClean="0"/>
              <a:t>8. من </a:t>
            </a:r>
            <a:r>
              <a:rPr lang="ar-IQ" dirty="0"/>
              <a:t>مراكز تجويد الخط العربي مكة ، المدينة ، البصرة ، الكوفة . واشتهر الخط الكوفي للإتقان والجودة والجمال والانتظام . </a:t>
            </a:r>
          </a:p>
          <a:p>
            <a:pPr marL="0" indent="0">
              <a:buNone/>
            </a:pPr>
            <a:endParaRPr lang="ar-IQ" dirty="0"/>
          </a:p>
        </p:txBody>
      </p:sp>
    </p:spTree>
    <p:extLst>
      <p:ext uri="{BB962C8B-B14F-4D97-AF65-F5344CB8AC3E}">
        <p14:creationId xmlns:p14="http://schemas.microsoft.com/office/powerpoint/2010/main" val="2689870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276</Words>
  <Application>Microsoft Office PowerPoint</Application>
  <PresentationFormat>عرض على الشاشة (3:4)‏</PresentationFormat>
  <Paragraphs>17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الخط العربي الاسلامي </vt:lpstr>
      <vt:lpstr>أقدم النماذج التي وصلت إلينا :  </vt:lpstr>
      <vt:lpstr>عرض تقديمي في PowerPoint</vt:lpstr>
      <vt:lpstr>عرض تقديمي في PowerPoint</vt:lpstr>
      <vt:lpstr>الخط العربي في صدر الإسلام :   </vt:lpstr>
      <vt:lpstr>عرض تقديمي في PowerPoint</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الخط العربي الاسلامي</dc:title>
  <dc:creator>SamaOffice</dc:creator>
  <cp:lastModifiedBy>SamaOffice</cp:lastModifiedBy>
  <cp:revision>2</cp:revision>
  <dcterms:created xsi:type="dcterms:W3CDTF">2023-04-23T07:41:37Z</dcterms:created>
  <dcterms:modified xsi:type="dcterms:W3CDTF">2023-04-23T07:53:20Z</dcterms:modified>
</cp:coreProperties>
</file>