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8269" autoAdjust="0"/>
  </p:normalViewPr>
  <p:slideViewPr>
    <p:cSldViewPr>
      <p:cViewPr varScale="1">
        <p:scale>
          <a:sx n="59" d="100"/>
          <a:sy n="59" d="100"/>
        </p:scale>
        <p:origin x="-2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D11C-1036-42BC-B519-BE704E6C72E9}" type="datetimeFigureOut">
              <a:rPr lang="ar-IQ" smtClean="0">
                <a:solidFill>
                  <a:srgbClr val="DBF5F9">
                    <a:shade val="90000"/>
                  </a:srgbClr>
                </a:solidFill>
              </a:rPr>
              <a:pPr/>
              <a:t>03/10/1444</a:t>
            </a:fld>
            <a:endParaRPr lang="ar-IQ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BDF9-EE43-47C2-AAC4-7EDA9AFF8A9A}" type="slidenum">
              <a:rPr lang="ar-IQ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529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D11C-1036-42BC-B519-BE704E6C72E9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03/10/1444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BDF9-EE43-47C2-AAC4-7EDA9AFF8A9A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143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D11C-1036-42BC-B519-BE704E6C72E9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03/10/1444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BDF9-EE43-47C2-AAC4-7EDA9AFF8A9A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738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D11C-1036-42BC-B519-BE704E6C72E9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03/10/1444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BDF9-EE43-47C2-AAC4-7EDA9AFF8A9A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4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D11C-1036-42BC-B519-BE704E6C72E9}" type="datetimeFigureOut">
              <a:rPr lang="ar-IQ" smtClean="0">
                <a:solidFill>
                  <a:srgbClr val="DBF5F9">
                    <a:shade val="90000"/>
                  </a:srgbClr>
                </a:solidFill>
              </a:rPr>
              <a:pPr/>
              <a:t>03/10/1444</a:t>
            </a:fld>
            <a:endParaRPr lang="ar-IQ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BDF9-EE43-47C2-AAC4-7EDA9AFF8A9A}" type="slidenum">
              <a:rPr lang="ar-IQ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392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D11C-1036-42BC-B519-BE704E6C72E9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03/10/1444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BDF9-EE43-47C2-AAC4-7EDA9AFF8A9A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465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D11C-1036-42BC-B519-BE704E6C72E9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03/10/1444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BDF9-EE43-47C2-AAC4-7EDA9AFF8A9A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2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D11C-1036-42BC-B519-BE704E6C72E9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03/10/1444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BDF9-EE43-47C2-AAC4-7EDA9AFF8A9A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57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D11C-1036-42BC-B519-BE704E6C72E9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03/10/1444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BDF9-EE43-47C2-AAC4-7EDA9AFF8A9A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2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D11C-1036-42BC-B519-BE704E6C72E9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03/10/1444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BDF9-EE43-47C2-AAC4-7EDA9AFF8A9A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D11C-1036-42BC-B519-BE704E6C72E9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03/10/1444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980BDF9-EE43-47C2-AAC4-7EDA9AFF8A9A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0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52D11C-1036-42BC-B519-BE704E6C72E9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03/10/1444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80BDF9-EE43-47C2-AAC4-7EDA9AFF8A9A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043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>
                <a:solidFill>
                  <a:schemeClr val="tx1"/>
                </a:solidFill>
                <a:effectLst/>
                <a:latin typeface="Simplified Arabic" pitchFamily="18" charset="-78"/>
                <a:cs typeface="Simplified Arabic" pitchFamily="18" charset="-78"/>
              </a:rPr>
              <a:t>الخط العربي الاسلامي</a:t>
            </a:r>
            <a:r>
              <a:rPr lang="ar-IQ" dirty="0" smtClean="0"/>
              <a:t> 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IQ" sz="40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أ.م.د. لقاء عادل حسين </a:t>
            </a:r>
            <a:endParaRPr lang="ar-IQ" sz="4000" dirty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4015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ar-IQ" sz="2800" b="1" dirty="0" smtClean="0">
                <a:latin typeface="Calibri"/>
                <a:ea typeface="Calibri"/>
                <a:cs typeface="Simplified Arabic"/>
              </a:rPr>
              <a:t>3. النسخ </a:t>
            </a:r>
            <a:r>
              <a:rPr lang="ar-IQ" sz="2800" b="1" dirty="0">
                <a:latin typeface="Calibri"/>
                <a:ea typeface="Calibri"/>
                <a:cs typeface="Simplified Arabic"/>
              </a:rPr>
              <a:t>: أو </a:t>
            </a:r>
            <a:r>
              <a:rPr lang="ar-IQ" sz="2800" b="1" dirty="0" err="1">
                <a:latin typeface="Calibri"/>
                <a:ea typeface="Calibri"/>
                <a:cs typeface="Simplified Arabic"/>
              </a:rPr>
              <a:t>النسخي</a:t>
            </a:r>
            <a:r>
              <a:rPr lang="ar-IQ" sz="2800" dirty="0">
                <a:latin typeface="Calibri"/>
                <a:ea typeface="Calibri"/>
                <a:cs typeface="Simplified Arabic"/>
              </a:rPr>
              <a:t> : واضعه ابن مقلة سنة 310هـ ، مقتبس من الثلث وتابع له وقيل من خط الجليل أو الطومار وقيل من الكوفي وقيل هو جزء من الخط العربي ، قريب من المحقق والريحان ، بدأ مرحلة الإجادة والتطوير في القرنين 3و4 ، أسهل الخطوط ، يمتاز بكثرة الاستدارات والامتدادات ، الغنى والتناسب في الأجزاء ، اعتبر عنصر زخرفي على التحف المعدنية والخشب والجص ، أشهر مجوديه : قطبة ، الضحاك بن عجلان ، اسحاق بن حماد ، ابراهيم الشجري ، محمد بن معدان ، طبطب . 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ar-IQ" sz="2800" dirty="0">
                <a:latin typeface="Calibri"/>
                <a:ea typeface="Calibri"/>
                <a:cs typeface="Simplified Arabic"/>
              </a:rPr>
              <a:t> 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816629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708828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604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 fontScale="90000"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ar-IQ" sz="5400" b="1" dirty="0">
                <a:solidFill>
                  <a:schemeClr val="tx1"/>
                </a:solidFill>
                <a:ea typeface="Calibri"/>
                <a:cs typeface="Simplified Arabic"/>
              </a:rPr>
              <a:t>أنواع  الخطوط : </a:t>
            </a:r>
            <a:r>
              <a:rPr lang="en-US" sz="4400" dirty="0">
                <a:ea typeface="Calibri"/>
                <a:cs typeface="Arial"/>
              </a:rPr>
              <a:t/>
            </a:r>
            <a:br>
              <a:rPr lang="en-US" sz="4400" dirty="0">
                <a:ea typeface="Calibri"/>
                <a:cs typeface="Arial"/>
              </a:rPr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/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ar-IQ" sz="2400" b="1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1. </a:t>
            </a:r>
            <a:r>
              <a:rPr lang="ar-IQ" sz="2800" b="1" dirty="0" smtClean="0">
                <a:latin typeface="Calibri"/>
                <a:ea typeface="Calibri"/>
                <a:cs typeface="Simplified Arabic"/>
              </a:rPr>
              <a:t>الكوفي </a:t>
            </a:r>
            <a:r>
              <a:rPr lang="ar-IQ" sz="2800" dirty="0">
                <a:latin typeface="Calibri"/>
                <a:ea typeface="Calibri"/>
                <a:cs typeface="Simplified Arabic"/>
              </a:rPr>
              <a:t>: أصل الخط العربي وأقدمه ، غلب عليه الطابع الهندسي للحرف ، خط جاف ، قليل المرونة ، جميل الحركة ، يميل إلى التناسق والاستقامة ، جود ببغداد في العصر العباسي في الرسم ودخلت عليه ابتكارات وتحسينات مع الزخرفة المتداخلة والمحيطة الهندسية والنباتية ، كان بسيطًا بداية أمره لا توريق ولا تعقيد ولا ترابط ، أقدم نماذجه ترجع إلى القرن الثالث الهجري ، من أنواعه : التذكاري ، اللين ، المصاحف ، </a:t>
            </a:r>
            <a:r>
              <a:rPr lang="ar-IQ" sz="2800" dirty="0" err="1">
                <a:latin typeface="Calibri"/>
                <a:ea typeface="Calibri"/>
                <a:cs typeface="Simplified Arabic"/>
              </a:rPr>
              <a:t>المضفر</a:t>
            </a:r>
            <a:r>
              <a:rPr lang="ar-IQ" sz="2800" dirty="0">
                <a:latin typeface="Calibri"/>
                <a:ea typeface="Calibri"/>
                <a:cs typeface="Simplified Arabic"/>
              </a:rPr>
              <a:t> ، المورق ، المشجر . 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484432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17" y="1358744"/>
            <a:ext cx="783150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6588224" y="3230952"/>
            <a:ext cx="1645588" cy="847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ar-IQ" dirty="0" smtClean="0">
              <a:effectLst/>
              <a:latin typeface="Calibri"/>
              <a:ea typeface="Calibri"/>
              <a:cs typeface="Simplified Arabic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ar-IQ" dirty="0" smtClean="0">
                <a:effectLst/>
                <a:latin typeface="Calibri"/>
                <a:ea typeface="Calibri"/>
                <a:cs typeface="Simplified Arabic"/>
              </a:rPr>
              <a:t>كوفي مزهر </a:t>
            </a:r>
            <a:endParaRPr lang="en-US" sz="14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9220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3"/>
            <a:ext cx="7347240" cy="246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5940152" y="4064984"/>
            <a:ext cx="259228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ar-IQ" dirty="0" smtClean="0">
                <a:effectLst/>
                <a:latin typeface="Calibri"/>
                <a:ea typeface="Calibri"/>
                <a:cs typeface="Simplified Arabic"/>
              </a:rPr>
              <a:t>كوفي مضفر </a:t>
            </a:r>
            <a:endParaRPr lang="en-US" sz="14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4001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28092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4932040" y="4437112"/>
            <a:ext cx="360040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ar-IQ" dirty="0" smtClean="0">
                <a:effectLst/>
                <a:latin typeface="Calibri"/>
                <a:ea typeface="Calibri"/>
                <a:cs typeface="Simplified Arabic"/>
              </a:rPr>
              <a:t>كوفي مربع </a:t>
            </a:r>
            <a:endParaRPr lang="en-US" sz="14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6820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20770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4355976" y="5949280"/>
            <a:ext cx="352839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ar-IQ" dirty="0" smtClean="0">
                <a:effectLst/>
                <a:latin typeface="Calibri"/>
                <a:ea typeface="Calibri"/>
                <a:cs typeface="Simplified Arabic"/>
              </a:rPr>
              <a:t>كوفي قديم </a:t>
            </a:r>
            <a:endParaRPr lang="en-US" sz="14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8802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/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ar-IQ" sz="2800" b="1" dirty="0" smtClean="0">
                <a:latin typeface="Calibri"/>
                <a:ea typeface="Calibri"/>
                <a:cs typeface="Simplified Arabic"/>
              </a:rPr>
              <a:t>2. المحقق </a:t>
            </a:r>
            <a:r>
              <a:rPr lang="ar-IQ" sz="2800" b="1" dirty="0">
                <a:latin typeface="Calibri"/>
                <a:ea typeface="Calibri"/>
                <a:cs typeface="Simplified Arabic"/>
              </a:rPr>
              <a:t>والريحاني </a:t>
            </a:r>
            <a:r>
              <a:rPr lang="ar-IQ" sz="2800" dirty="0">
                <a:latin typeface="Calibri"/>
                <a:ea typeface="Calibri"/>
                <a:cs typeface="Simplified Arabic"/>
              </a:rPr>
              <a:t>: </a:t>
            </a:r>
            <a:r>
              <a:rPr lang="ar-IQ" sz="2800" b="1" dirty="0">
                <a:latin typeface="Calibri"/>
                <a:ea typeface="Calibri"/>
                <a:cs typeface="Simplified Arabic"/>
              </a:rPr>
              <a:t>المحقق :</a:t>
            </a:r>
            <a:r>
              <a:rPr lang="ar-IQ" sz="2800" dirty="0">
                <a:latin typeface="Calibri"/>
                <a:ea typeface="Calibri"/>
                <a:cs typeface="Simplified Arabic"/>
              </a:rPr>
              <a:t> عُرف بجماله وضبط حروفه ، وانضباط شكله ، يخلو من الالتفاتات والتداخلات ، من احسن الخطوط وأصعبها وأكثرها تعقيدًا ، قليل من الكتاب من يجيده ، ظهر في العصر العباسي ، كان له أثر في تحسين الخطوط العربية وتهذيبها ، خط قلم مستقل بذاته ، ذكره عدد من الكُتاب أشهرهم القلقشندي في كتابه صبح الأعشى ، استخدم في العهود </a:t>
            </a:r>
            <a:r>
              <a:rPr lang="ar-IQ" sz="2800" dirty="0" err="1">
                <a:latin typeface="Calibri"/>
                <a:ea typeface="Calibri"/>
                <a:cs typeface="Simplified Arabic"/>
              </a:rPr>
              <a:t>والإسنادات</a:t>
            </a:r>
            <a:r>
              <a:rPr lang="ar-IQ" sz="2800" dirty="0">
                <a:latin typeface="Calibri"/>
                <a:ea typeface="Calibri"/>
                <a:cs typeface="Simplified Arabic"/>
              </a:rPr>
              <a:t> المعتبرة </a:t>
            </a:r>
            <a:r>
              <a:rPr lang="ar-IQ" sz="2800" dirty="0" err="1">
                <a:latin typeface="Calibri"/>
                <a:ea typeface="Calibri"/>
                <a:cs typeface="Simplified Arabic"/>
              </a:rPr>
              <a:t>والتمليصات</a:t>
            </a:r>
            <a:r>
              <a:rPr lang="ar-IQ" sz="2800" dirty="0">
                <a:latin typeface="Calibri"/>
                <a:ea typeface="Calibri"/>
                <a:cs typeface="Simplified Arabic"/>
              </a:rPr>
              <a:t> والرسائل بين الملوك ، واضعه ابن مقلة  وقيل ابن البواب ، كتب به ياقوت </a:t>
            </a:r>
            <a:r>
              <a:rPr lang="ar-IQ" sz="2800" dirty="0" err="1">
                <a:latin typeface="Calibri"/>
                <a:ea typeface="Calibri"/>
                <a:cs typeface="Simplified Arabic"/>
              </a:rPr>
              <a:t>المستعصمي</a:t>
            </a:r>
            <a:r>
              <a:rPr lang="ar-IQ" sz="2800" dirty="0">
                <a:latin typeface="Calibri"/>
                <a:ea typeface="Calibri"/>
                <a:cs typeface="Simplified Arabic"/>
              </a:rPr>
              <a:t> واساتذة الخط في نسخ القرآن والكتب النفيسة .  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936516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855" y="980728"/>
            <a:ext cx="7400653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4716016" y="5373216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dirty="0" smtClean="0">
                <a:effectLst/>
                <a:ea typeface="Calibri"/>
                <a:cs typeface="Simplified Arabic"/>
              </a:rPr>
              <a:t>الخط المحقق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044328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ar-IQ" sz="2800" b="1" dirty="0">
                <a:latin typeface="Calibri"/>
                <a:ea typeface="Calibri"/>
                <a:cs typeface="Simplified Arabic"/>
              </a:rPr>
              <a:t>الريحاني :</a:t>
            </a:r>
            <a:r>
              <a:rPr lang="ar-IQ" sz="2800" dirty="0">
                <a:latin typeface="Calibri"/>
                <a:ea typeface="Calibri"/>
                <a:cs typeface="Simplified Arabic"/>
              </a:rPr>
              <a:t> نسبة إلى أعواد الريحان لهذا سمي بالريحان ، فيه لون وشكل الريحان ولطافته ، ذكره </a:t>
            </a:r>
            <a:r>
              <a:rPr lang="ar-IQ" sz="2800" dirty="0" smtClean="0">
                <a:latin typeface="Calibri"/>
                <a:ea typeface="Calibri"/>
                <a:cs typeface="Simplified Arabic"/>
              </a:rPr>
              <a:t>الشعراء ووصفوا </a:t>
            </a:r>
            <a:r>
              <a:rPr lang="ar-IQ" sz="2800" dirty="0">
                <a:latin typeface="Calibri"/>
                <a:ea typeface="Calibri"/>
                <a:cs typeface="Simplified Arabic"/>
              </a:rPr>
              <a:t>جماله ، استخرج من المحقق على يد ابن البواب ، اكتشف بعد المحقق بسنين فكان </a:t>
            </a:r>
            <a:r>
              <a:rPr lang="ar-IQ" sz="2800" dirty="0" err="1">
                <a:latin typeface="Calibri"/>
                <a:ea typeface="Calibri"/>
                <a:cs typeface="Simplified Arabic"/>
              </a:rPr>
              <a:t>متفرعاته</a:t>
            </a:r>
            <a:r>
              <a:rPr lang="ar-IQ" sz="2800" dirty="0">
                <a:latin typeface="Calibri"/>
                <a:ea typeface="Calibri"/>
                <a:cs typeface="Simplified Arabic"/>
              </a:rPr>
              <a:t> 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0" indent="0">
              <a:buNone/>
            </a:pPr>
            <a:endParaRPr lang="ar-IQ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06560"/>
            <a:ext cx="8568952" cy="419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7006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321</Words>
  <Application>Microsoft Office PowerPoint</Application>
  <PresentationFormat>عرض على الشاشة (3:4)‏</PresentationFormat>
  <Paragraphs>14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تدفق</vt:lpstr>
      <vt:lpstr>الخط العربي الاسلامي </vt:lpstr>
      <vt:lpstr>أنواع  الخطوط :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Al-Qaisar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الخط العربي الاسلامي</dc:title>
  <dc:creator>SamaOffice</dc:creator>
  <cp:lastModifiedBy>SamaOffice</cp:lastModifiedBy>
  <cp:revision>2</cp:revision>
  <dcterms:created xsi:type="dcterms:W3CDTF">2023-04-23T08:05:14Z</dcterms:created>
  <dcterms:modified xsi:type="dcterms:W3CDTF">2023-04-23T08:22:29Z</dcterms:modified>
</cp:coreProperties>
</file>