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0" d="100"/>
          <a:sy n="60" d="100"/>
        </p:scale>
        <p:origin x="-1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A452D11C-1036-42BC-B519-BE704E6C72E9}" type="datetimeFigureOut">
              <a:rPr lang="ar-IQ" smtClean="0">
                <a:solidFill>
                  <a:srgbClr val="DBF5F9">
                    <a:shade val="90000"/>
                  </a:srgbClr>
                </a:solidFill>
              </a:rPr>
              <a:pPr/>
              <a:t>03/10/1444</a:t>
            </a:fld>
            <a:endParaRPr lang="ar-IQ">
              <a:solidFill>
                <a:srgbClr val="DBF5F9">
                  <a:shade val="90000"/>
                </a:srgbClr>
              </a:solidFill>
            </a:endParaRPr>
          </a:p>
        </p:txBody>
      </p:sp>
      <p:sp>
        <p:nvSpPr>
          <p:cNvPr id="19" name="Footer Placeholder 18"/>
          <p:cNvSpPr>
            <a:spLocks noGrp="1"/>
          </p:cNvSpPr>
          <p:nvPr>
            <p:ph type="ftr" sz="quarter" idx="11"/>
          </p:nvPr>
        </p:nvSpPr>
        <p:spPr/>
        <p:txBody>
          <a:bodyPr/>
          <a:lstStyle/>
          <a:p>
            <a:endParaRPr lang="ar-IQ">
              <a:solidFill>
                <a:srgbClr val="DBF5F9">
                  <a:shade val="90000"/>
                </a:srgbClr>
              </a:solidFill>
            </a:endParaRPr>
          </a:p>
        </p:txBody>
      </p:sp>
      <p:sp>
        <p:nvSpPr>
          <p:cNvPr id="27" name="Slide Number Placeholder 26"/>
          <p:cNvSpPr>
            <a:spLocks noGrp="1"/>
          </p:cNvSpPr>
          <p:nvPr>
            <p:ph type="sldNum" sz="quarter" idx="12"/>
          </p:nvPr>
        </p:nvSpPr>
        <p:spPr/>
        <p:txBody>
          <a:bodyPr/>
          <a:lstStyle/>
          <a:p>
            <a:fld id="{9980BDF9-EE43-47C2-AAC4-7EDA9AFF8A9A}" type="slidenum">
              <a:rPr lang="ar-IQ" smtClean="0">
                <a:solidFill>
                  <a:srgbClr val="DBF5F9">
                    <a:shade val="90000"/>
                  </a:srgbClr>
                </a:solidFill>
              </a:rPr>
              <a:pPr/>
              <a:t>‹#›</a:t>
            </a:fld>
            <a:endParaRPr lang="ar-IQ">
              <a:solidFill>
                <a:srgbClr val="DBF5F9">
                  <a:shade val="90000"/>
                </a:srgbClr>
              </a:solidFill>
            </a:endParaRPr>
          </a:p>
        </p:txBody>
      </p:sp>
    </p:spTree>
    <p:extLst>
      <p:ext uri="{BB962C8B-B14F-4D97-AF65-F5344CB8AC3E}">
        <p14:creationId xmlns:p14="http://schemas.microsoft.com/office/powerpoint/2010/main" val="365618327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A452D11C-1036-42BC-B519-BE704E6C72E9}" type="datetimeFigureOut">
              <a:rPr lang="ar-IQ" smtClean="0">
                <a:solidFill>
                  <a:srgbClr val="04617B">
                    <a:shade val="90000"/>
                  </a:srgbClr>
                </a:solidFill>
              </a:rPr>
              <a:pPr/>
              <a:t>03/10/1444</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9980BDF9-EE43-47C2-AAC4-7EDA9AFF8A9A}"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2695515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A452D11C-1036-42BC-B519-BE704E6C72E9}" type="datetimeFigureOut">
              <a:rPr lang="ar-IQ" smtClean="0">
                <a:solidFill>
                  <a:srgbClr val="04617B">
                    <a:shade val="90000"/>
                  </a:srgbClr>
                </a:solidFill>
              </a:rPr>
              <a:pPr/>
              <a:t>03/10/1444</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9980BDF9-EE43-47C2-AAC4-7EDA9AFF8A9A}"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2880455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A452D11C-1036-42BC-B519-BE704E6C72E9}" type="datetimeFigureOut">
              <a:rPr lang="ar-IQ" smtClean="0">
                <a:solidFill>
                  <a:srgbClr val="04617B">
                    <a:shade val="90000"/>
                  </a:srgbClr>
                </a:solidFill>
              </a:rPr>
              <a:pPr/>
              <a:t>03/10/1444</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9980BDF9-EE43-47C2-AAC4-7EDA9AFF8A9A}"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349208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A452D11C-1036-42BC-B519-BE704E6C72E9}" type="datetimeFigureOut">
              <a:rPr lang="ar-IQ" smtClean="0">
                <a:solidFill>
                  <a:srgbClr val="DBF5F9">
                    <a:shade val="90000"/>
                  </a:srgbClr>
                </a:solidFill>
              </a:rPr>
              <a:pPr/>
              <a:t>03/10/1444</a:t>
            </a:fld>
            <a:endParaRPr lang="ar-IQ">
              <a:solidFill>
                <a:srgbClr val="DBF5F9">
                  <a:shade val="90000"/>
                </a:srgbClr>
              </a:solidFill>
            </a:endParaRPr>
          </a:p>
        </p:txBody>
      </p:sp>
      <p:sp>
        <p:nvSpPr>
          <p:cNvPr id="5" name="Footer Placeholder 4"/>
          <p:cNvSpPr>
            <a:spLocks noGrp="1"/>
          </p:cNvSpPr>
          <p:nvPr>
            <p:ph type="ftr" sz="quarter" idx="11"/>
          </p:nvPr>
        </p:nvSpPr>
        <p:spPr/>
        <p:txBody>
          <a:bodyPr/>
          <a:lstStyle/>
          <a:p>
            <a:endParaRPr lang="ar-IQ">
              <a:solidFill>
                <a:srgbClr val="DBF5F9">
                  <a:shade val="90000"/>
                </a:srgbClr>
              </a:solidFill>
            </a:endParaRPr>
          </a:p>
        </p:txBody>
      </p:sp>
      <p:sp>
        <p:nvSpPr>
          <p:cNvPr id="6" name="Slide Number Placeholder 5"/>
          <p:cNvSpPr>
            <a:spLocks noGrp="1"/>
          </p:cNvSpPr>
          <p:nvPr>
            <p:ph type="sldNum" sz="quarter" idx="12"/>
          </p:nvPr>
        </p:nvSpPr>
        <p:spPr/>
        <p:txBody>
          <a:bodyPr/>
          <a:lstStyle/>
          <a:p>
            <a:fld id="{9980BDF9-EE43-47C2-AAC4-7EDA9AFF8A9A}" type="slidenum">
              <a:rPr lang="ar-IQ" smtClean="0">
                <a:solidFill>
                  <a:srgbClr val="DBF5F9">
                    <a:shade val="90000"/>
                  </a:srgbClr>
                </a:solidFill>
              </a:rPr>
              <a:pPr/>
              <a:t>‹#›</a:t>
            </a:fld>
            <a:endParaRPr lang="ar-IQ">
              <a:solidFill>
                <a:srgbClr val="DBF5F9">
                  <a:shade val="90000"/>
                </a:srgbClr>
              </a:solidFill>
            </a:endParaRPr>
          </a:p>
        </p:txBody>
      </p:sp>
    </p:spTree>
    <p:extLst>
      <p:ext uri="{BB962C8B-B14F-4D97-AF65-F5344CB8AC3E}">
        <p14:creationId xmlns:p14="http://schemas.microsoft.com/office/powerpoint/2010/main" val="372586693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A452D11C-1036-42BC-B519-BE704E6C72E9}" type="datetimeFigureOut">
              <a:rPr lang="ar-IQ" smtClean="0">
                <a:solidFill>
                  <a:srgbClr val="04617B">
                    <a:shade val="90000"/>
                  </a:srgbClr>
                </a:solidFill>
              </a:rPr>
              <a:pPr/>
              <a:t>03/10/1444</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p:txBody>
          <a:bodyPr/>
          <a:lstStyle/>
          <a:p>
            <a:fld id="{9980BDF9-EE43-47C2-AAC4-7EDA9AFF8A9A}"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2082106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A452D11C-1036-42BC-B519-BE704E6C72E9}" type="datetimeFigureOut">
              <a:rPr lang="ar-IQ" smtClean="0">
                <a:solidFill>
                  <a:srgbClr val="04617B">
                    <a:shade val="90000"/>
                  </a:srgbClr>
                </a:solidFill>
              </a:rPr>
              <a:pPr/>
              <a:t>03/10/1444</a:t>
            </a:fld>
            <a:endParaRPr lang="ar-IQ">
              <a:solidFill>
                <a:srgbClr val="04617B">
                  <a:shade val="90000"/>
                </a:srgbClr>
              </a:solidFill>
            </a:endParaRPr>
          </a:p>
        </p:txBody>
      </p:sp>
      <p:sp>
        <p:nvSpPr>
          <p:cNvPr id="8" name="Footer Placeholder 7"/>
          <p:cNvSpPr>
            <a:spLocks noGrp="1"/>
          </p:cNvSpPr>
          <p:nvPr>
            <p:ph type="ftr" sz="quarter" idx="11"/>
          </p:nvPr>
        </p:nvSpPr>
        <p:spPr/>
        <p:txBody>
          <a:bodyPr/>
          <a:lstStyle/>
          <a:p>
            <a:endParaRPr lang="ar-IQ">
              <a:solidFill>
                <a:srgbClr val="04617B">
                  <a:shade val="90000"/>
                </a:srgbClr>
              </a:solidFill>
            </a:endParaRPr>
          </a:p>
        </p:txBody>
      </p:sp>
      <p:sp>
        <p:nvSpPr>
          <p:cNvPr id="9" name="Slide Number Placeholder 8"/>
          <p:cNvSpPr>
            <a:spLocks noGrp="1"/>
          </p:cNvSpPr>
          <p:nvPr>
            <p:ph type="sldNum" sz="quarter" idx="12"/>
          </p:nvPr>
        </p:nvSpPr>
        <p:spPr/>
        <p:txBody>
          <a:bodyPr/>
          <a:lstStyle/>
          <a:p>
            <a:fld id="{9980BDF9-EE43-47C2-AAC4-7EDA9AFF8A9A}"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035116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A452D11C-1036-42BC-B519-BE704E6C72E9}" type="datetimeFigureOut">
              <a:rPr lang="ar-IQ" smtClean="0">
                <a:solidFill>
                  <a:srgbClr val="04617B">
                    <a:shade val="90000"/>
                  </a:srgbClr>
                </a:solidFill>
              </a:rPr>
              <a:pPr/>
              <a:t>03/10/1444</a:t>
            </a:fld>
            <a:endParaRPr lang="ar-IQ">
              <a:solidFill>
                <a:srgbClr val="04617B">
                  <a:shade val="90000"/>
                </a:srgbClr>
              </a:solidFill>
            </a:endParaRPr>
          </a:p>
        </p:txBody>
      </p:sp>
      <p:sp>
        <p:nvSpPr>
          <p:cNvPr id="4" name="Footer Placeholder 3"/>
          <p:cNvSpPr>
            <a:spLocks noGrp="1"/>
          </p:cNvSpPr>
          <p:nvPr>
            <p:ph type="ftr" sz="quarter" idx="11"/>
          </p:nvPr>
        </p:nvSpPr>
        <p:spPr/>
        <p:txBody>
          <a:bodyPr/>
          <a:lstStyle/>
          <a:p>
            <a:endParaRPr lang="ar-IQ">
              <a:solidFill>
                <a:srgbClr val="04617B">
                  <a:shade val="90000"/>
                </a:srgbClr>
              </a:solidFill>
            </a:endParaRPr>
          </a:p>
        </p:txBody>
      </p:sp>
      <p:sp>
        <p:nvSpPr>
          <p:cNvPr id="5" name="Slide Number Placeholder 4"/>
          <p:cNvSpPr>
            <a:spLocks noGrp="1"/>
          </p:cNvSpPr>
          <p:nvPr>
            <p:ph type="sldNum" sz="quarter" idx="12"/>
          </p:nvPr>
        </p:nvSpPr>
        <p:spPr/>
        <p:txBody>
          <a:bodyPr/>
          <a:lstStyle/>
          <a:p>
            <a:fld id="{9980BDF9-EE43-47C2-AAC4-7EDA9AFF8A9A}"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4049371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52D11C-1036-42BC-B519-BE704E6C72E9}" type="datetimeFigureOut">
              <a:rPr lang="ar-IQ" smtClean="0">
                <a:solidFill>
                  <a:srgbClr val="04617B">
                    <a:shade val="90000"/>
                  </a:srgbClr>
                </a:solidFill>
              </a:rPr>
              <a:pPr/>
              <a:t>03/10/1444</a:t>
            </a:fld>
            <a:endParaRPr lang="ar-IQ">
              <a:solidFill>
                <a:srgbClr val="04617B">
                  <a:shade val="90000"/>
                </a:srgbClr>
              </a:solidFill>
            </a:endParaRPr>
          </a:p>
        </p:txBody>
      </p:sp>
      <p:sp>
        <p:nvSpPr>
          <p:cNvPr id="3" name="Footer Placeholder 2"/>
          <p:cNvSpPr>
            <a:spLocks noGrp="1"/>
          </p:cNvSpPr>
          <p:nvPr>
            <p:ph type="ftr" sz="quarter" idx="11"/>
          </p:nvPr>
        </p:nvSpPr>
        <p:spPr/>
        <p:txBody>
          <a:bodyPr/>
          <a:lstStyle/>
          <a:p>
            <a:endParaRPr lang="ar-IQ">
              <a:solidFill>
                <a:srgbClr val="04617B">
                  <a:shade val="90000"/>
                </a:srgbClr>
              </a:solidFill>
            </a:endParaRPr>
          </a:p>
        </p:txBody>
      </p:sp>
      <p:sp>
        <p:nvSpPr>
          <p:cNvPr id="4" name="Slide Number Placeholder 3"/>
          <p:cNvSpPr>
            <a:spLocks noGrp="1"/>
          </p:cNvSpPr>
          <p:nvPr>
            <p:ph type="sldNum" sz="quarter" idx="12"/>
          </p:nvPr>
        </p:nvSpPr>
        <p:spPr/>
        <p:txBody>
          <a:bodyPr/>
          <a:lstStyle/>
          <a:p>
            <a:fld id="{9980BDF9-EE43-47C2-AAC4-7EDA9AFF8A9A}"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847329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A452D11C-1036-42BC-B519-BE704E6C72E9}" type="datetimeFigureOut">
              <a:rPr lang="ar-IQ" smtClean="0">
                <a:solidFill>
                  <a:srgbClr val="04617B">
                    <a:shade val="90000"/>
                  </a:srgbClr>
                </a:solidFill>
              </a:rPr>
              <a:pPr/>
              <a:t>03/10/1444</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p:txBody>
          <a:bodyPr/>
          <a:lstStyle/>
          <a:p>
            <a:fld id="{9980BDF9-EE43-47C2-AAC4-7EDA9AFF8A9A}"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1288420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A452D11C-1036-42BC-B519-BE704E6C72E9}" type="datetimeFigureOut">
              <a:rPr lang="ar-IQ" smtClean="0">
                <a:solidFill>
                  <a:srgbClr val="04617B">
                    <a:shade val="90000"/>
                  </a:srgbClr>
                </a:solidFill>
              </a:rPr>
              <a:pPr/>
              <a:t>03/10/1444</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9980BDF9-EE43-47C2-AAC4-7EDA9AFF8A9A}" type="slidenum">
              <a:rPr lang="ar-IQ" smtClean="0">
                <a:solidFill>
                  <a:srgbClr val="04617B">
                    <a:shade val="90000"/>
                  </a:srgbClr>
                </a:solidFill>
              </a:rPr>
              <a:pPr/>
              <a:t>‹#›</a:t>
            </a:fld>
            <a:endParaRPr lang="ar-IQ">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31660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452D11C-1036-42BC-B519-BE704E6C72E9}" type="datetimeFigureOut">
              <a:rPr lang="ar-IQ" smtClean="0">
                <a:solidFill>
                  <a:srgbClr val="04617B">
                    <a:shade val="90000"/>
                  </a:srgbClr>
                </a:solidFill>
              </a:rPr>
              <a:pPr/>
              <a:t>03/10/1444</a:t>
            </a:fld>
            <a:endParaRPr lang="ar-IQ">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980BDF9-EE43-47C2-AAC4-7EDA9AFF8A9A}" type="slidenum">
              <a:rPr lang="ar-IQ" smtClean="0">
                <a:solidFill>
                  <a:srgbClr val="04617B">
                    <a:shade val="90000"/>
                  </a:srgbClr>
                </a:solidFill>
              </a:rPr>
              <a:pPr/>
              <a:t>‹#›</a:t>
            </a:fld>
            <a:endParaRPr lang="ar-IQ">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42074116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solidFill>
                  <a:schemeClr val="tx1"/>
                </a:solidFill>
                <a:effectLst/>
                <a:latin typeface="Simplified Arabic" pitchFamily="18" charset="-78"/>
                <a:cs typeface="Simplified Arabic" pitchFamily="18" charset="-78"/>
              </a:rPr>
              <a:t>الخط العربي الاسلامي</a:t>
            </a:r>
            <a:r>
              <a:rPr lang="ar-IQ" dirty="0" smtClean="0"/>
              <a:t> </a:t>
            </a:r>
            <a:endParaRPr lang="ar-IQ" dirty="0"/>
          </a:p>
        </p:txBody>
      </p:sp>
      <p:sp>
        <p:nvSpPr>
          <p:cNvPr id="3" name="عنوان فرعي 2"/>
          <p:cNvSpPr>
            <a:spLocks noGrp="1"/>
          </p:cNvSpPr>
          <p:nvPr>
            <p:ph type="subTitle" idx="1"/>
          </p:nvPr>
        </p:nvSpPr>
        <p:spPr/>
        <p:txBody>
          <a:bodyPr>
            <a:normAutofit/>
          </a:bodyPr>
          <a:lstStyle/>
          <a:p>
            <a:r>
              <a:rPr lang="ar-IQ" sz="4000" dirty="0" smtClean="0">
                <a:solidFill>
                  <a:schemeClr val="tx1"/>
                </a:solidFill>
                <a:latin typeface="Simplified Arabic" pitchFamily="18" charset="-78"/>
                <a:cs typeface="Simplified Arabic" pitchFamily="18" charset="-78"/>
              </a:rPr>
              <a:t>أ.م.د. لقاء عادل حسين </a:t>
            </a:r>
            <a:endParaRPr lang="ar-IQ" sz="4000"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882936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1268760"/>
            <a:ext cx="8085584" cy="720080"/>
          </a:xfrm>
        </p:spPr>
        <p:txBody>
          <a:bodyPr>
            <a:normAutofit fontScale="90000"/>
          </a:bodyPr>
          <a:lstStyle/>
          <a:p>
            <a:pPr algn="r">
              <a:lnSpc>
                <a:spcPct val="115000"/>
              </a:lnSpc>
              <a:spcAft>
                <a:spcPts val="1000"/>
              </a:spcAft>
            </a:pPr>
            <a:r>
              <a:rPr lang="ar-IQ" sz="5400" b="1" u="sng" dirty="0">
                <a:solidFill>
                  <a:schemeClr val="tx1"/>
                </a:solidFill>
                <a:ea typeface="Calibri"/>
                <a:cs typeface="Simplified Arabic"/>
              </a:rPr>
              <a:t>النقط والشكل والاعجام : </a:t>
            </a:r>
            <a:r>
              <a:rPr lang="en-US" sz="4000" dirty="0">
                <a:ea typeface="Calibri"/>
                <a:cs typeface="Arial"/>
              </a:rPr>
              <a:t/>
            </a:r>
            <a:br>
              <a:rPr lang="en-US" sz="4000" dirty="0">
                <a:ea typeface="Calibri"/>
                <a:cs typeface="Arial"/>
              </a:rPr>
            </a:br>
            <a:endParaRPr lang="ar-IQ" dirty="0"/>
          </a:p>
        </p:txBody>
      </p:sp>
      <p:sp>
        <p:nvSpPr>
          <p:cNvPr id="3" name="عنصر نائب للمحتوى 2"/>
          <p:cNvSpPr>
            <a:spLocks noGrp="1"/>
          </p:cNvSpPr>
          <p:nvPr>
            <p:ph idx="1"/>
          </p:nvPr>
        </p:nvSpPr>
        <p:spPr>
          <a:xfrm>
            <a:off x="457200" y="1412776"/>
            <a:ext cx="8229600" cy="4911824"/>
          </a:xfrm>
        </p:spPr>
        <p:txBody>
          <a:bodyPr>
            <a:normAutofit fontScale="92500" lnSpcReduction="10000"/>
          </a:bodyPr>
          <a:lstStyle/>
          <a:p>
            <a:pPr algn="just">
              <a:lnSpc>
                <a:spcPct val="115000"/>
              </a:lnSpc>
              <a:spcAft>
                <a:spcPts val="1000"/>
              </a:spcAft>
            </a:pPr>
            <a:r>
              <a:rPr lang="ar-IQ" sz="2800" dirty="0">
                <a:latin typeface="Calibri"/>
                <a:ea typeface="Calibri"/>
                <a:cs typeface="Simplified Arabic"/>
              </a:rPr>
              <a:t>النقط : أو الاعجام هي تلك العلامات الصغيرة التي توضع فوق الحروف المتشابهة في الرسم أو تحتها لتميها عن بعضها وتزيل اللبس والغموض عنها . </a:t>
            </a:r>
            <a:endParaRPr lang="en-US" sz="2000" dirty="0">
              <a:latin typeface="Calibri"/>
              <a:ea typeface="Calibri"/>
              <a:cs typeface="Arial"/>
            </a:endParaRPr>
          </a:p>
          <a:p>
            <a:pPr algn="just">
              <a:lnSpc>
                <a:spcPct val="115000"/>
              </a:lnSpc>
              <a:spcAft>
                <a:spcPts val="1000"/>
              </a:spcAft>
            </a:pPr>
            <a:r>
              <a:rPr lang="ar-IQ" sz="2800" dirty="0">
                <a:latin typeface="Calibri"/>
                <a:ea typeface="Calibri"/>
                <a:cs typeface="Simplified Arabic"/>
              </a:rPr>
              <a:t>الشكل : تقييد الحروف وضبطها بالحركات ، وهو الكلام المقيد بالحركات </a:t>
            </a:r>
            <a:endParaRPr lang="en-US" sz="2000" dirty="0">
              <a:latin typeface="Calibri"/>
              <a:ea typeface="Calibri"/>
              <a:cs typeface="Arial"/>
            </a:endParaRPr>
          </a:p>
          <a:p>
            <a:pPr marL="0" indent="0" algn="just">
              <a:lnSpc>
                <a:spcPct val="115000"/>
              </a:lnSpc>
              <a:spcAft>
                <a:spcPts val="1000"/>
              </a:spcAft>
              <a:buNone/>
            </a:pPr>
            <a:r>
              <a:rPr lang="ar-IQ" sz="2800" dirty="0" smtClean="0">
                <a:latin typeface="Calibri"/>
                <a:ea typeface="Calibri"/>
                <a:cs typeface="Simplified Arabic"/>
              </a:rPr>
              <a:t>المرحلة </a:t>
            </a:r>
            <a:r>
              <a:rPr lang="ar-IQ" sz="2800" dirty="0">
                <a:latin typeface="Calibri"/>
                <a:ea typeface="Calibri"/>
                <a:cs typeface="Simplified Arabic"/>
              </a:rPr>
              <a:t>الأولى للكتابة العربية خالية من الشكل والنقط والحركات ، ولم يكن هناك ضبط للحروف ، فظهر اللحن والتحريف في قراءة القرآن . لذا قام </a:t>
            </a:r>
            <a:r>
              <a:rPr lang="ar-IQ" sz="2800" b="1" dirty="0">
                <a:latin typeface="Calibri"/>
                <a:ea typeface="Calibri"/>
                <a:cs typeface="Simplified Arabic"/>
              </a:rPr>
              <a:t>أبو الأسود الدؤلي (ت67هـ)</a:t>
            </a:r>
            <a:r>
              <a:rPr lang="ar-IQ" sz="2800" dirty="0">
                <a:latin typeface="Calibri"/>
                <a:ea typeface="Calibri"/>
                <a:cs typeface="Simplified Arabic"/>
              </a:rPr>
              <a:t> بوضع علامات على شكل نقط في المصاحف بمداد يخالف لون مداد الكتابة دائرة حمراء ، وجعل الفتحة نقطة بشكل دائرة حمراء فوق الحرف ، والكسرة نقطة أسفل الحرف ، والضمة نقطة من الجهة اليسرى فوق الحرف ، والتنوين نقطتين . </a:t>
            </a:r>
            <a:endParaRPr lang="en-US" sz="2000" dirty="0">
              <a:latin typeface="Calibri"/>
              <a:ea typeface="Calibri"/>
              <a:cs typeface="Arial"/>
            </a:endParaRPr>
          </a:p>
          <a:p>
            <a:endParaRPr lang="ar-IQ" dirty="0"/>
          </a:p>
        </p:txBody>
      </p:sp>
    </p:spTree>
    <p:extLst>
      <p:ext uri="{BB962C8B-B14F-4D97-AF65-F5344CB8AC3E}">
        <p14:creationId xmlns:p14="http://schemas.microsoft.com/office/powerpoint/2010/main" val="83121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80728"/>
            <a:ext cx="8229600" cy="5343872"/>
          </a:xfrm>
        </p:spPr>
        <p:txBody>
          <a:bodyPr/>
          <a:lstStyle/>
          <a:p>
            <a:pPr algn="just">
              <a:lnSpc>
                <a:spcPct val="115000"/>
              </a:lnSpc>
              <a:spcAft>
                <a:spcPts val="1000"/>
              </a:spcAft>
            </a:pPr>
            <a:r>
              <a:rPr lang="ar-IQ" sz="2800" dirty="0">
                <a:latin typeface="Calibri"/>
                <a:ea typeface="Calibri"/>
                <a:cs typeface="Simplified Arabic"/>
              </a:rPr>
              <a:t>وفي زمن عبد الملك بن مروان بدأ وضع النقاط على الحروف بالمداد نفسه الذي كانت تكتب به الكلمات لخمسة عشر حرفًا من حروف العربية ، على </a:t>
            </a:r>
            <a:r>
              <a:rPr lang="ar-IQ" sz="2800" b="1" dirty="0">
                <a:latin typeface="Calibri"/>
                <a:ea typeface="Calibri"/>
                <a:cs typeface="Simplified Arabic"/>
              </a:rPr>
              <a:t>يد نصر بن عاصم ، ويحيى بن يعمر ، وعلى يد الخليل بن أحمد الفراهيدي (ت170 هـ)</a:t>
            </a:r>
            <a:r>
              <a:rPr lang="ar-IQ" sz="2800" dirty="0">
                <a:latin typeface="Calibri"/>
                <a:ea typeface="Calibri"/>
                <a:cs typeface="Simplified Arabic"/>
              </a:rPr>
              <a:t> بدأ رفع الاشتباه بين نقاط الشكل ونقاط الحروف إذ استعمل الخليل لأول مرة الأشكال المستعملة الآن : الفتحة والضمة والكسرة والشدة وهمزة القطع وغيرها ، فأبدل الخليل النقط التي وضعها أبو الأسود للدلالة على الحركات بجرات علوية وسفلية للدلالة على الفتح والكسر ورأس واو للدلالة على الضمة وإذا كان منون كررت العلامة ، واصطلح على وضع السكون رأس خاء بلا نقط (حـ) أو دائرة ْ . </a:t>
            </a:r>
            <a:endParaRPr lang="en-US" sz="2000" dirty="0">
              <a:latin typeface="Calibri"/>
              <a:ea typeface="Calibri"/>
              <a:cs typeface="Arial"/>
            </a:endParaRPr>
          </a:p>
          <a:p>
            <a:endParaRPr lang="ar-IQ" dirty="0"/>
          </a:p>
        </p:txBody>
      </p:sp>
    </p:spTree>
    <p:extLst>
      <p:ext uri="{BB962C8B-B14F-4D97-AF65-F5344CB8AC3E}">
        <p14:creationId xmlns:p14="http://schemas.microsoft.com/office/powerpoint/2010/main" val="732887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29600" cy="5271864"/>
          </a:xfrm>
        </p:spPr>
        <p:txBody>
          <a:bodyPr/>
          <a:lstStyle/>
          <a:p>
            <a:pPr algn="just"/>
            <a:r>
              <a:rPr lang="ar-IQ" sz="2800" dirty="0">
                <a:latin typeface="Calibri"/>
                <a:ea typeface="Calibri"/>
                <a:cs typeface="Simplified Arabic"/>
              </a:rPr>
              <a:t> ومن دراسة البقايا الأثرية يتضح ان العلماء جعلوا نقط الشكل في </a:t>
            </a:r>
            <a:r>
              <a:rPr lang="ar-IQ" sz="2800" dirty="0" err="1">
                <a:latin typeface="Calibri"/>
                <a:ea typeface="Calibri"/>
                <a:cs typeface="Simplified Arabic"/>
              </a:rPr>
              <a:t>بادىء</a:t>
            </a:r>
            <a:r>
              <a:rPr lang="ar-IQ" sz="2800" dirty="0">
                <a:latin typeface="Calibri"/>
                <a:ea typeface="Calibri"/>
                <a:cs typeface="Simplified Arabic"/>
              </a:rPr>
              <a:t> ذي بدء على شكل نقاط دائرية مسدودة الوسط وبلون مغاير للون مداد المتن على طريقة ابو الاسود ، وجعلها البعض بنفس لون مداد المتن ، وللخليل بن احمد الفضل في ابتداع الشكل فقد اخذ الحركات من النقاط المشابهة في الرسم لحروف العلة ، فجعل للضمة واو صغيرة اعلى الحرف لئلا تلتبس بالواو الاعتيادية ، وجعل الكسرة او الخفض ياء صغيرة تحت الحرف المجرور ، والفتحة حرف الف مائلة فوق الحرف ، والسكون او الجزم دائرة صغيرة مفتوحة الوسط مأخوذة من الميم اخر الحروف في كلمة جزم ، وللتضعيف او التشديد شين صغيرة غير منقوطة فوق الحرف اخذها من كلمة تشديد ، ووضع رموز للمدة والهمزة هي ذاتها المستعملة الآن </a:t>
            </a:r>
            <a:r>
              <a:rPr lang="en-US" sz="2800" dirty="0">
                <a:latin typeface="Simplified Arabic"/>
                <a:ea typeface="Calibri"/>
                <a:cs typeface="Arial"/>
              </a:rPr>
              <a:t>~</a:t>
            </a:r>
            <a:r>
              <a:rPr lang="ar-IQ" sz="2800" dirty="0">
                <a:latin typeface="Calibri"/>
                <a:ea typeface="Calibri"/>
                <a:cs typeface="Simplified Arabic"/>
              </a:rPr>
              <a:t> ء . </a:t>
            </a:r>
            <a:endParaRPr lang="ar-IQ" dirty="0"/>
          </a:p>
        </p:txBody>
      </p:sp>
    </p:spTree>
    <p:extLst>
      <p:ext uri="{BB962C8B-B14F-4D97-AF65-F5344CB8AC3E}">
        <p14:creationId xmlns:p14="http://schemas.microsoft.com/office/powerpoint/2010/main" val="438964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a:r>
              <a:rPr lang="ar-IQ" sz="2800" dirty="0">
                <a:ea typeface="Calibri"/>
                <a:cs typeface="Simplified Arabic"/>
              </a:rPr>
              <a:t>وقد بدء استخدام الشكل الجديد في المصاحف بدءً من القرن اواخر القرن الثالث واوائل الرابع الهجري في بلاد المشرق خاصة العراق بينما ظلت اقاليم المغرب الاقصى والاندلس متمسكة بالنقط المدور للحركات الى منتصف الخامس الهجري </a:t>
            </a:r>
            <a:endParaRPr lang="ar-IQ" dirty="0"/>
          </a:p>
        </p:txBody>
      </p:sp>
    </p:spTree>
    <p:extLst>
      <p:ext uri="{BB962C8B-B14F-4D97-AF65-F5344CB8AC3E}">
        <p14:creationId xmlns:p14="http://schemas.microsoft.com/office/powerpoint/2010/main" val="4250268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631904"/>
          </a:xfrm>
        </p:spPr>
        <p:txBody>
          <a:bodyPr/>
          <a:lstStyle/>
          <a:p>
            <a:pPr algn="ctr">
              <a:lnSpc>
                <a:spcPct val="115000"/>
              </a:lnSpc>
              <a:spcAft>
                <a:spcPts val="1000"/>
              </a:spcAft>
            </a:pPr>
            <a:r>
              <a:rPr lang="en-US" sz="2800" b="1" dirty="0">
                <a:latin typeface="Simplified Arabic"/>
                <a:ea typeface="Calibri"/>
                <a:cs typeface="Arial"/>
              </a:rPr>
              <a:t> </a:t>
            </a:r>
            <a:endParaRPr lang="en-US" sz="2000" dirty="0">
              <a:latin typeface="Calibri"/>
              <a:ea typeface="Calibri"/>
              <a:cs typeface="Arial"/>
            </a:endParaRPr>
          </a:p>
          <a:p>
            <a:pPr marL="0" lvl="0" indent="0" algn="just">
              <a:lnSpc>
                <a:spcPct val="115000"/>
              </a:lnSpc>
              <a:spcAft>
                <a:spcPts val="1000"/>
              </a:spcAft>
              <a:buNone/>
            </a:pPr>
            <a:r>
              <a:rPr lang="ar-IQ" sz="2800" b="1" dirty="0" smtClean="0">
                <a:latin typeface="Calibri"/>
                <a:ea typeface="Calibri"/>
                <a:cs typeface="Simplified Arabic"/>
              </a:rPr>
              <a:t>7. الرقعة </a:t>
            </a:r>
            <a:r>
              <a:rPr lang="ar-IQ" sz="2800" b="1" dirty="0">
                <a:latin typeface="Calibri"/>
                <a:ea typeface="Calibri"/>
                <a:cs typeface="Simplified Arabic"/>
              </a:rPr>
              <a:t>: </a:t>
            </a:r>
            <a:r>
              <a:rPr lang="ar-IQ" sz="2800" dirty="0">
                <a:latin typeface="Calibri"/>
                <a:ea typeface="Calibri"/>
                <a:cs typeface="Simplified Arabic"/>
              </a:rPr>
              <a:t>من الخطوط البسيطة والأقل تعقيدًا ، يكاد يخلو من التحسينات </a:t>
            </a:r>
            <a:r>
              <a:rPr lang="ar-IQ" sz="2800" dirty="0" err="1">
                <a:latin typeface="Calibri"/>
                <a:ea typeface="Calibri"/>
                <a:cs typeface="Simplified Arabic"/>
              </a:rPr>
              <a:t>والتزويقات</a:t>
            </a:r>
            <a:r>
              <a:rPr lang="ar-IQ" sz="2800" dirty="0">
                <a:latin typeface="Calibri"/>
                <a:ea typeface="Calibri"/>
                <a:cs typeface="Simplified Arabic"/>
              </a:rPr>
              <a:t> الشكلية ، قليل التدوير والميلان ، استعمل للخطوط السريعة </a:t>
            </a:r>
            <a:r>
              <a:rPr lang="ar-IQ" sz="2800" dirty="0" err="1">
                <a:latin typeface="Calibri"/>
                <a:ea typeface="Calibri"/>
                <a:cs typeface="Simplified Arabic"/>
              </a:rPr>
              <a:t>والعنوانات</a:t>
            </a:r>
            <a:r>
              <a:rPr lang="ar-IQ" sz="2800" dirty="0">
                <a:latin typeface="Calibri"/>
                <a:ea typeface="Calibri"/>
                <a:cs typeface="Simplified Arabic"/>
              </a:rPr>
              <a:t> ، واضح ومتين ، سلس في الكتابة والتدوين ، انتشر مع انتشار الصحافة حيث كتبت به الأخبار والموضوعات ، استعمل في دواوين الدولة ، انتشر بمصر والعراق . </a:t>
            </a:r>
            <a:endParaRPr lang="en-US" sz="2000" dirty="0">
              <a:latin typeface="Calibri"/>
              <a:ea typeface="Calibri"/>
              <a:cs typeface="Arial"/>
            </a:endParaRPr>
          </a:p>
          <a:p>
            <a:endParaRPr lang="ar-IQ" dirty="0"/>
          </a:p>
        </p:txBody>
      </p:sp>
    </p:spTree>
    <p:extLst>
      <p:ext uri="{BB962C8B-B14F-4D97-AF65-F5344CB8AC3E}">
        <p14:creationId xmlns:p14="http://schemas.microsoft.com/office/powerpoint/2010/main" val="2114316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2060848"/>
            <a:ext cx="8083279" cy="2128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9908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29600" cy="5415880"/>
          </a:xfrm>
        </p:spPr>
        <p:txBody>
          <a:bodyPr/>
          <a:lstStyle/>
          <a:p>
            <a:r>
              <a:rPr lang="ar-IQ" sz="2800" b="1" dirty="0">
                <a:ea typeface="Calibri"/>
                <a:cs typeface="Simplified Arabic"/>
              </a:rPr>
              <a:t>أنواع أخرى :</a:t>
            </a:r>
            <a:r>
              <a:rPr lang="ar-IQ" sz="2800" dirty="0">
                <a:ea typeface="Calibri"/>
                <a:cs typeface="Simplified Arabic"/>
              </a:rPr>
              <a:t> </a:t>
            </a:r>
            <a:r>
              <a:rPr lang="ar-IQ" sz="2800" b="1" dirty="0">
                <a:ea typeface="Calibri"/>
                <a:cs typeface="Simplified Arabic"/>
              </a:rPr>
              <a:t>الطغراء</a:t>
            </a:r>
            <a:r>
              <a:rPr lang="ar-IQ" sz="2800" dirty="0">
                <a:ea typeface="Calibri"/>
                <a:cs typeface="Simplified Arabic"/>
              </a:rPr>
              <a:t> : وهو خط مرسوم بطريقة الحروف الملتفة والمتداخلة ، تدخل فيه الأسماء والألقاب ، كتب به الطرة صاحب اللامية وكان شاعر خطاط ، صوره متنوعة منها ما يحمل اسم ومنها ما يحمل مقطع ، يكتب به الثلث والنسخ والنستعليق والديواني ، انتشر على يد الأتراك كحامد </a:t>
            </a:r>
            <a:r>
              <a:rPr lang="ar-IQ" sz="2800" dirty="0" err="1">
                <a:ea typeface="Calibri"/>
                <a:cs typeface="Simplified Arabic"/>
              </a:rPr>
              <a:t>الآمدي</a:t>
            </a:r>
            <a:r>
              <a:rPr lang="ar-IQ" sz="2800" dirty="0">
                <a:ea typeface="Calibri"/>
                <a:cs typeface="Simplified Arabic"/>
              </a:rPr>
              <a:t> ومحمد الزهري </a:t>
            </a:r>
            <a:r>
              <a:rPr lang="ar-IQ" sz="2800" dirty="0" err="1">
                <a:ea typeface="Calibri"/>
                <a:cs typeface="Simplified Arabic"/>
              </a:rPr>
              <a:t>وولهاشم</a:t>
            </a:r>
            <a:r>
              <a:rPr lang="ar-IQ" sz="2800" dirty="0">
                <a:ea typeface="Calibri"/>
                <a:cs typeface="Simplified Arabic"/>
              </a:rPr>
              <a:t> البغدادي نماذج وانتشر بمصر ،  من كتابه : عزيز الرفاعي ، وحبيب الله فضائلي ، وصبري الخطاط ، ومحمد عزة </a:t>
            </a:r>
            <a:r>
              <a:rPr lang="ar-IQ" sz="2800" dirty="0" err="1">
                <a:ea typeface="Calibri"/>
                <a:cs typeface="Simplified Arabic"/>
              </a:rPr>
              <a:t>الكركوكي</a:t>
            </a:r>
            <a:r>
              <a:rPr lang="ar-IQ" sz="2800" dirty="0">
                <a:ea typeface="Calibri"/>
                <a:cs typeface="Simplified Arabic"/>
              </a:rPr>
              <a:t> . </a:t>
            </a:r>
            <a:endParaRPr lang="ar-IQ" dirty="0"/>
          </a:p>
        </p:txBody>
      </p:sp>
    </p:spTree>
    <p:extLst>
      <p:ext uri="{BB962C8B-B14F-4D97-AF65-F5344CB8AC3E}">
        <p14:creationId xmlns:p14="http://schemas.microsoft.com/office/powerpoint/2010/main" val="1337601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908720"/>
            <a:ext cx="8118973"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مستطيل 4"/>
          <p:cNvSpPr/>
          <p:nvPr/>
        </p:nvSpPr>
        <p:spPr>
          <a:xfrm>
            <a:off x="3131840" y="5373216"/>
            <a:ext cx="2736303" cy="410882"/>
          </a:xfrm>
          <a:prstGeom prst="rect">
            <a:avLst/>
          </a:prstGeom>
        </p:spPr>
        <p:txBody>
          <a:bodyPr wrap="square">
            <a:spAutoFit/>
          </a:bodyPr>
          <a:lstStyle/>
          <a:p>
            <a:pPr algn="ctr">
              <a:lnSpc>
                <a:spcPct val="115000"/>
              </a:lnSpc>
              <a:spcAft>
                <a:spcPts val="1000"/>
              </a:spcAft>
            </a:pPr>
            <a:r>
              <a:rPr lang="ar-IQ" b="1" dirty="0" smtClean="0">
                <a:effectLst/>
                <a:latin typeface="Calibri"/>
                <a:ea typeface="Calibri"/>
                <a:cs typeface="Simplified Arabic"/>
              </a:rPr>
              <a:t>خط الطغراء</a:t>
            </a:r>
            <a:endParaRPr lang="en-US" sz="1400" dirty="0">
              <a:effectLst/>
              <a:latin typeface="Calibri"/>
              <a:ea typeface="Calibri"/>
              <a:cs typeface="Arial"/>
            </a:endParaRPr>
          </a:p>
        </p:txBody>
      </p:sp>
    </p:spTree>
    <p:extLst>
      <p:ext uri="{BB962C8B-B14F-4D97-AF65-F5344CB8AC3E}">
        <p14:creationId xmlns:p14="http://schemas.microsoft.com/office/powerpoint/2010/main" val="694532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2"/>
            <a:ext cx="8229600" cy="5127848"/>
          </a:xfrm>
        </p:spPr>
        <p:txBody>
          <a:bodyPr/>
          <a:lstStyle/>
          <a:p>
            <a:pPr algn="just">
              <a:lnSpc>
                <a:spcPct val="115000"/>
              </a:lnSpc>
              <a:spcAft>
                <a:spcPts val="1000"/>
              </a:spcAft>
            </a:pPr>
            <a:r>
              <a:rPr lang="ar-IQ" sz="2800" b="1" dirty="0">
                <a:latin typeface="Calibri"/>
                <a:ea typeface="Calibri"/>
                <a:cs typeface="Simplified Arabic"/>
              </a:rPr>
              <a:t>خط السياقة </a:t>
            </a:r>
            <a:r>
              <a:rPr lang="ar-IQ" sz="2800" dirty="0">
                <a:latin typeface="Calibri"/>
                <a:ea typeface="Calibri"/>
                <a:cs typeface="Simplified Arabic"/>
              </a:rPr>
              <a:t>: تداول في الصحف المصرية ، خط محدود ، وقيل استخدمه العثمانيين ، أقرب إلى الديواني تشوبه أحرف الرقعة أو الكوفي . </a:t>
            </a:r>
            <a:endParaRPr lang="en-US" sz="2000" dirty="0">
              <a:latin typeface="Calibri"/>
              <a:ea typeface="Calibri"/>
              <a:cs typeface="Arial"/>
            </a:endParaRPr>
          </a:p>
          <a:p>
            <a:endParaRPr lang="ar-IQ" dirty="0"/>
          </a:p>
        </p:txBody>
      </p:sp>
    </p:spTree>
    <p:extLst>
      <p:ext uri="{BB962C8B-B14F-4D97-AF65-F5344CB8AC3E}">
        <p14:creationId xmlns:p14="http://schemas.microsoft.com/office/powerpoint/2010/main" val="975549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548680"/>
            <a:ext cx="8136904" cy="6381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7382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6712"/>
            <a:ext cx="8229600" cy="5487888"/>
          </a:xfrm>
        </p:spPr>
        <p:txBody>
          <a:bodyPr/>
          <a:lstStyle/>
          <a:p>
            <a:r>
              <a:rPr lang="ar-IQ" sz="2800" b="1" dirty="0" err="1">
                <a:ea typeface="Calibri"/>
                <a:cs typeface="Simplified Arabic"/>
              </a:rPr>
              <a:t>السنبلي</a:t>
            </a:r>
            <a:r>
              <a:rPr lang="ar-IQ" sz="2800" b="1" dirty="0">
                <a:ea typeface="Calibri"/>
                <a:cs typeface="Simplified Arabic"/>
              </a:rPr>
              <a:t> </a:t>
            </a:r>
            <a:r>
              <a:rPr lang="ar-IQ" sz="2800" dirty="0">
                <a:ea typeface="Calibri"/>
                <a:cs typeface="Simplified Arabic"/>
              </a:rPr>
              <a:t>: له حروف الديواني ، راج لدى خطاطي العثمانية ثم انحسر واستعمل في </a:t>
            </a:r>
            <a:r>
              <a:rPr lang="ar-IQ" sz="2800" dirty="0" err="1" smtClean="0">
                <a:ea typeface="Calibri"/>
                <a:cs typeface="Simplified Arabic"/>
              </a:rPr>
              <a:t>الحليات</a:t>
            </a:r>
            <a:endParaRPr lang="ar-IQ" sz="2800" dirty="0" smtClean="0">
              <a:ea typeface="Calibri"/>
              <a:cs typeface="Simplified Arabic"/>
            </a:endParaRPr>
          </a:p>
          <a:p>
            <a:pPr marL="0" indent="0">
              <a:buNone/>
            </a:pPr>
            <a:endParaRPr lang="ar-IQ"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8288" y="1643063"/>
            <a:ext cx="6067425" cy="5098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4107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29600" cy="5271864"/>
          </a:xfrm>
        </p:spPr>
        <p:txBody>
          <a:bodyPr/>
          <a:lstStyle/>
          <a:p>
            <a:pPr algn="just">
              <a:lnSpc>
                <a:spcPct val="115000"/>
              </a:lnSpc>
              <a:spcAft>
                <a:spcPts val="1000"/>
              </a:spcAft>
            </a:pPr>
            <a:endParaRPr lang="ar-IQ" sz="2800" b="1" dirty="0" smtClean="0">
              <a:latin typeface="Calibri"/>
              <a:ea typeface="Calibri"/>
              <a:cs typeface="Simplified Arabic"/>
            </a:endParaRPr>
          </a:p>
          <a:p>
            <a:pPr algn="just">
              <a:lnSpc>
                <a:spcPct val="115000"/>
              </a:lnSpc>
              <a:spcAft>
                <a:spcPts val="1000"/>
              </a:spcAft>
            </a:pPr>
            <a:r>
              <a:rPr lang="ar-IQ" sz="2800" b="1" dirty="0" smtClean="0">
                <a:latin typeface="Calibri"/>
                <a:ea typeface="Calibri"/>
                <a:cs typeface="Simplified Arabic"/>
              </a:rPr>
              <a:t>و </a:t>
            </a:r>
            <a:r>
              <a:rPr lang="ar-IQ" sz="2800" b="1" dirty="0">
                <a:latin typeface="Calibri"/>
                <a:ea typeface="Calibri"/>
                <a:cs typeface="Simplified Arabic"/>
              </a:rPr>
              <a:t>خط الرقاع ، وغبار الحلبة ، والخط </a:t>
            </a:r>
            <a:r>
              <a:rPr lang="ar-IQ" sz="2800" b="1" dirty="0" err="1">
                <a:latin typeface="Calibri"/>
                <a:ea typeface="Calibri"/>
                <a:cs typeface="Simplified Arabic"/>
              </a:rPr>
              <a:t>الحوائجي</a:t>
            </a:r>
            <a:r>
              <a:rPr lang="ar-IQ" sz="2800" b="1" dirty="0">
                <a:latin typeface="Calibri"/>
                <a:ea typeface="Calibri"/>
                <a:cs typeface="Simplified Arabic"/>
              </a:rPr>
              <a:t> </a:t>
            </a:r>
            <a:r>
              <a:rPr lang="ar-IQ" sz="2800" dirty="0">
                <a:latin typeface="Calibri"/>
                <a:ea typeface="Calibri"/>
                <a:cs typeface="Simplified Arabic"/>
              </a:rPr>
              <a:t>نسبة إلى الحاجة وسرعة الكتابة به وهو قريب من الرقعة</a:t>
            </a:r>
            <a:r>
              <a:rPr lang="ar-IQ" sz="2800" b="1" dirty="0">
                <a:latin typeface="Calibri"/>
                <a:ea typeface="Calibri"/>
                <a:cs typeface="Simplified Arabic"/>
              </a:rPr>
              <a:t> ، والخط المثنى ، </a:t>
            </a:r>
            <a:r>
              <a:rPr lang="ar-IQ" sz="2800" b="1" dirty="0" err="1">
                <a:latin typeface="Calibri"/>
                <a:ea typeface="Calibri"/>
                <a:cs typeface="Simplified Arabic"/>
              </a:rPr>
              <a:t>والمحمى</a:t>
            </a:r>
            <a:r>
              <a:rPr lang="ar-IQ" sz="2800" b="1" dirty="0">
                <a:latin typeface="Calibri"/>
                <a:ea typeface="Calibri"/>
                <a:cs typeface="Simplified Arabic"/>
              </a:rPr>
              <a:t> </a:t>
            </a:r>
            <a:r>
              <a:rPr lang="ar-IQ" sz="2800" dirty="0">
                <a:latin typeface="Calibri"/>
                <a:ea typeface="Calibri"/>
                <a:cs typeface="Simplified Arabic"/>
              </a:rPr>
              <a:t>وهو خط تتعسر قراءته يكتب بشكل فني مقلوب أو متشابك . </a:t>
            </a:r>
            <a:endParaRPr lang="en-US" sz="20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18457916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544</Words>
  <Application>Microsoft Office PowerPoint</Application>
  <PresentationFormat>عرض على الشاشة (3:4)‏</PresentationFormat>
  <Paragraphs>17</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تدفق</vt:lpstr>
      <vt:lpstr>الخط العربي الاسلامي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النقط والشكل والاعجام :  </vt:lpstr>
      <vt:lpstr>عرض تقديمي في PowerPoint</vt:lpstr>
      <vt:lpstr>عرض تقديمي في PowerPoint</vt:lpstr>
      <vt:lpstr>عرض تقديمي في PowerPoint</vt:lpstr>
    </vt:vector>
  </TitlesOfParts>
  <Company>Al-Qaisar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الخط العربي الاسلامي </dc:title>
  <dc:creator>SamaOffice</dc:creator>
  <cp:lastModifiedBy>SamaOffice</cp:lastModifiedBy>
  <cp:revision>3</cp:revision>
  <dcterms:created xsi:type="dcterms:W3CDTF">2023-04-23T08:30:12Z</dcterms:created>
  <dcterms:modified xsi:type="dcterms:W3CDTF">2023-04-23T08:39:28Z</dcterms:modified>
</cp:coreProperties>
</file>