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DBF5F9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0935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057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5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74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DBF5F9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886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918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82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14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75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663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669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9386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  <a:effectLst/>
                <a:latin typeface="Simplified Arabic" pitchFamily="18" charset="-78"/>
                <a:cs typeface="Simplified Arabic" pitchFamily="18" charset="-78"/>
              </a:rPr>
              <a:t>الخط العربي الاسلامي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أ.م.د. لقاء عادل حسين </a:t>
            </a:r>
            <a:endParaRPr lang="ar-IQ" sz="40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6432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08912" cy="1143000"/>
          </a:xfrm>
        </p:spPr>
        <p:txBody>
          <a:bodyPr>
            <a:normAutofit fontScale="90000"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IQ" sz="5400" b="1" dirty="0">
                <a:solidFill>
                  <a:schemeClr val="tx1"/>
                </a:solidFill>
                <a:ea typeface="Calibri"/>
                <a:cs typeface="Simplified Arabic"/>
              </a:rPr>
              <a:t>مواد الخط والكتابة : </a:t>
            </a:r>
            <a:r>
              <a:rPr lang="en-US" sz="4400" dirty="0">
                <a:solidFill>
                  <a:schemeClr val="tx1"/>
                </a:solidFill>
                <a:ea typeface="Calibri"/>
                <a:cs typeface="Arial"/>
              </a:rPr>
              <a:t/>
            </a:r>
            <a:br>
              <a:rPr lang="en-US" sz="4400" dirty="0">
                <a:solidFill>
                  <a:schemeClr val="tx1"/>
                </a:solidFill>
                <a:ea typeface="Calibri"/>
                <a:cs typeface="Arial"/>
              </a:rPr>
            </a:b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92500"/>
          </a:bodyPr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 smtClean="0">
                <a:latin typeface="Simplified Arabic"/>
                <a:ea typeface="Calibri"/>
                <a:cs typeface="Simplified Arabic"/>
              </a:rPr>
              <a:t>1. المواد </a:t>
            </a:r>
            <a:r>
              <a:rPr lang="ar-IQ" sz="2800" b="1" dirty="0">
                <a:latin typeface="Simplified Arabic"/>
                <a:ea typeface="Calibri"/>
                <a:cs typeface="Simplified Arabic"/>
              </a:rPr>
              <a:t>الأولية :</a:t>
            </a:r>
            <a:r>
              <a:rPr lang="ar-IQ" sz="2800" dirty="0">
                <a:latin typeface="Simplified Arabic"/>
                <a:ea typeface="Calibri"/>
                <a:cs typeface="Simplified Arabic"/>
              </a:rPr>
              <a:t> </a:t>
            </a:r>
            <a:r>
              <a:rPr lang="ar-IQ" sz="2800" dirty="0" err="1">
                <a:latin typeface="Simplified Arabic"/>
                <a:ea typeface="Calibri"/>
                <a:cs typeface="Simplified Arabic"/>
              </a:rPr>
              <a:t>الأدم</a:t>
            </a:r>
            <a:r>
              <a:rPr lang="ar-IQ" sz="2800" dirty="0">
                <a:latin typeface="Simplified Arabic"/>
                <a:ea typeface="Calibri"/>
                <a:cs typeface="Simplified Arabic"/>
              </a:rPr>
              <a:t> (الجلد المدبوغ من الغنم والحمر والابل والماعز) والجلود البيض تسمى (قضم) ، والرقوق أو الرقاع (والرق الجلد المدبوغ) ، والعسيب (وهو جريد النخل الذي لا خوص فيه) ، </a:t>
            </a:r>
            <a:r>
              <a:rPr lang="ar-IQ" sz="2800" dirty="0" err="1">
                <a:latin typeface="Simplified Arabic"/>
                <a:ea typeface="Calibri"/>
                <a:cs typeface="Simplified Arabic"/>
              </a:rPr>
              <a:t>والكرانيف</a:t>
            </a:r>
            <a:r>
              <a:rPr lang="ar-IQ" sz="2800" dirty="0">
                <a:latin typeface="Simplified Arabic"/>
                <a:ea typeface="Calibri"/>
                <a:cs typeface="Simplified Arabic"/>
              </a:rPr>
              <a:t> (كرب النخيل أي أصول سعف النخيل الغليظ) في العصر الإسلامي ، وقد وجدت كتابات للقرآن الكريم على العسب </a:t>
            </a:r>
            <a:r>
              <a:rPr lang="ar-IQ" sz="2800" dirty="0" err="1">
                <a:latin typeface="Simplified Arabic"/>
                <a:ea typeface="Calibri"/>
                <a:cs typeface="Simplified Arabic"/>
              </a:rPr>
              <a:t>والكرانيف</a:t>
            </a:r>
            <a:r>
              <a:rPr lang="ar-IQ" sz="2800" dirty="0">
                <a:latin typeface="Simplified Arabic"/>
                <a:ea typeface="Calibri"/>
                <a:cs typeface="Simplified Arabic"/>
              </a:rPr>
              <a:t> ، وعظام الجمال والأغنام كالأضلاع والأكتاف العريضة ، ، اللخاف (حجارة رقيقة بيضاء) ، وكسر الخزف ، الألواح الخشبية ، و الأقمشة كالمهارق (ورق مصنوع من قماش الحرير) ، الاقتاب (خشب) ، وبقت هذه المواد في العصر الاسلامي حيث كتب عهد خيبر على </a:t>
            </a:r>
            <a:r>
              <a:rPr lang="ar-IQ" sz="2800" dirty="0" err="1">
                <a:latin typeface="Simplified Arabic"/>
                <a:ea typeface="Calibri"/>
                <a:cs typeface="Simplified Arabic"/>
              </a:rPr>
              <a:t>الأدم</a:t>
            </a:r>
            <a:r>
              <a:rPr lang="ar-IQ" sz="2800" dirty="0">
                <a:latin typeface="Simplified Arabic"/>
                <a:ea typeface="Calibri"/>
                <a:cs typeface="Simplified Arabic"/>
              </a:rPr>
              <a:t> في عهد النبي "صلى الله عليه وسلم" ، وجمع القران على الاقتاب في عهد ابو بكر ، ثم ظهر البردي في مصر وقراطيس البردي .  </a:t>
            </a:r>
            <a:endParaRPr lang="en-US" sz="2000" dirty="0">
              <a:latin typeface="Simplified Arabic"/>
              <a:ea typeface="Calibri"/>
              <a:cs typeface="Simplified Arabic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3588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 smtClean="0">
                <a:latin typeface="Simplified Arabic"/>
                <a:ea typeface="Calibri"/>
                <a:cs typeface="Simplified Arabic"/>
              </a:rPr>
              <a:t>2. القلم </a:t>
            </a:r>
            <a:r>
              <a:rPr lang="ar-IQ" sz="2800" b="1" dirty="0">
                <a:latin typeface="Simplified Arabic"/>
                <a:ea typeface="Calibri"/>
                <a:cs typeface="Simplified Arabic"/>
              </a:rPr>
              <a:t>:</a:t>
            </a:r>
            <a:r>
              <a:rPr lang="ar-IQ" sz="2800" dirty="0">
                <a:latin typeface="Simplified Arabic"/>
                <a:ea typeface="Calibri"/>
                <a:cs typeface="Simplified Arabic"/>
              </a:rPr>
              <a:t> كانت الأقلام في العصور القديمة عند السومريين من الحديد والخشب يضغط بها على الطين فترسم الحروف والخطوط ، وللقلم أشكال : مثلث ومربع ، وأطرافه أما ثقيلة أو خفيفة . أما مصر فكتبوا على البردي بأقلام القصب المبرية . وكان الخطاطون يتقنون صنع القلم وقصباته وجعلوا لكل خط قلم بحسب قطع القصبة على زاوية معينة . </a:t>
            </a:r>
            <a:endParaRPr lang="en-US" sz="2000" dirty="0">
              <a:latin typeface="Simplified Arabic"/>
              <a:ea typeface="Calibri"/>
              <a:cs typeface="Simplified Arabic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7490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ar-IQ" sz="2800" b="1" dirty="0" smtClean="0">
                <a:latin typeface="Simplified Arabic"/>
                <a:ea typeface="Calibri"/>
                <a:cs typeface="Simplified Arabic"/>
              </a:rPr>
              <a:t>3. الحبر </a:t>
            </a:r>
            <a:r>
              <a:rPr lang="ar-IQ" sz="2800" b="1" dirty="0">
                <a:latin typeface="Simplified Arabic"/>
                <a:ea typeface="Calibri"/>
                <a:cs typeface="Simplified Arabic"/>
              </a:rPr>
              <a:t>: (المداد)</a:t>
            </a:r>
            <a:r>
              <a:rPr lang="ar-IQ" sz="2800" dirty="0">
                <a:latin typeface="Simplified Arabic"/>
                <a:ea typeface="Calibri"/>
                <a:cs typeface="Simplified Arabic"/>
              </a:rPr>
              <a:t> تطورت صناعة الحبر عبر العصور حتى بلغت جودتها في العصر العباسي وكان يصنع من النبات ، وله أصناف وألوان : </a:t>
            </a:r>
            <a:endParaRPr lang="en-US" sz="2000" dirty="0">
              <a:latin typeface="Simplified Arabic"/>
              <a:ea typeface="Calibri"/>
              <a:cs typeface="Simplified Arabic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ar-IQ" sz="2800" dirty="0" smtClean="0">
                <a:latin typeface="Calibri"/>
                <a:ea typeface="Calibri"/>
                <a:cs typeface="Simplified Arabic"/>
              </a:rPr>
              <a:t>أ. منه 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ما يؤخذ من العفص بعد دقه ثم يمزج بماء الورد ويوضع في الشمس أربعين يومًا في الصيف ويصفى ويكتب به </a:t>
            </a:r>
            <a:r>
              <a:rPr lang="ar-IQ" sz="2800" dirty="0" smtClean="0">
                <a:latin typeface="Calibri"/>
                <a:ea typeface="Calibri"/>
                <a:cs typeface="Simplified Arabic"/>
              </a:rPr>
              <a:t>.</a:t>
            </a:r>
            <a:r>
              <a:rPr lang="en-US" sz="2800" dirty="0" smtClean="0">
                <a:latin typeface="Simplified Arabic"/>
                <a:ea typeface="Calibri"/>
                <a:cs typeface="Arial"/>
              </a:rPr>
              <a:t> </a:t>
            </a:r>
            <a:endParaRPr lang="ar-IQ" sz="2800" dirty="0" smtClean="0">
              <a:latin typeface="Simplified Arabic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ar-IQ" sz="2800" dirty="0" smtClean="0">
                <a:latin typeface="Simplified Arabic"/>
                <a:ea typeface="Calibri"/>
                <a:cs typeface="Arial"/>
              </a:rPr>
              <a:t>ب. وما </a:t>
            </a:r>
            <a:r>
              <a:rPr lang="ar-IQ" sz="2800" dirty="0">
                <a:latin typeface="Simplified Arabic"/>
                <a:ea typeface="Calibri"/>
                <a:cs typeface="Arial"/>
              </a:rPr>
              <a:t>يؤخذ من الأرز ويكون بني غامق بعد تحميص الأرز بعد غسله وتجفيفه ثم يدق ويضاف إليه ماء وصمغ عربي ، وما يؤخذ من زيت الزيتون بعد حرق الزيت فتؤخذ صبغة </a:t>
            </a:r>
            <a:r>
              <a:rPr lang="ar-IQ" sz="2800" dirty="0" err="1">
                <a:latin typeface="Simplified Arabic"/>
                <a:ea typeface="Calibri"/>
                <a:cs typeface="Arial"/>
              </a:rPr>
              <a:t>النيلج</a:t>
            </a:r>
            <a:r>
              <a:rPr lang="ar-IQ" sz="2800" dirty="0">
                <a:latin typeface="Simplified Arabic"/>
                <a:ea typeface="Calibri"/>
                <a:cs typeface="Arial"/>
              </a:rPr>
              <a:t> الناتجة عن حرقه وتمزج مع الصمغ العربي والماء وتترك أيامًا ثم يكتب به . 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dirty="0" smtClean="0">
                <a:latin typeface="Calibri"/>
                <a:ea typeface="Calibri"/>
                <a:cs typeface="Simplified Arabic"/>
              </a:rPr>
              <a:t>ت. وما 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يصنع من عصير البصل للكتابة السرية ، وحبر الذهب من رقائق الذهب المخلوطة بالصمغ بعد إذابة الذهب والماء فيطفو الصمغ ويترسب الذهب ويترك يوم ثم يصفى ويكتب به وتزوق الصفحات والأسماء الجليلة .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r>
              <a:rPr lang="ar-IQ" sz="2800" dirty="0">
                <a:ea typeface="Calibri"/>
                <a:cs typeface="Simplified Arabic"/>
              </a:rPr>
              <a:t>ج</a:t>
            </a:r>
            <a:r>
              <a:rPr lang="ar-IQ" sz="2800" dirty="0" smtClean="0">
                <a:ea typeface="Calibri"/>
                <a:cs typeface="Simplified Arabic"/>
              </a:rPr>
              <a:t>. وأحبار </a:t>
            </a:r>
            <a:r>
              <a:rPr lang="ar-IQ" sz="2800" dirty="0">
                <a:ea typeface="Calibri"/>
                <a:cs typeface="Simplified Arabic"/>
              </a:rPr>
              <a:t>رخيصة كالمصنوع من سُخام النفط وغيره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41053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 smtClean="0">
                <a:latin typeface="Simplified Arabic"/>
                <a:ea typeface="Calibri"/>
                <a:cs typeface="Simplified Arabic"/>
              </a:rPr>
              <a:t>4. الدواة </a:t>
            </a:r>
            <a:r>
              <a:rPr lang="ar-IQ" sz="2800" b="1" dirty="0">
                <a:latin typeface="Simplified Arabic"/>
                <a:ea typeface="Calibri"/>
                <a:cs typeface="Simplified Arabic"/>
              </a:rPr>
              <a:t>: </a:t>
            </a:r>
            <a:r>
              <a:rPr lang="ar-IQ" sz="2800" dirty="0">
                <a:latin typeface="Simplified Arabic"/>
                <a:ea typeface="Calibri"/>
                <a:cs typeface="Simplified Arabic"/>
              </a:rPr>
              <a:t>اشتهرت بعض الأقاليم في العصر الإسلامي في صناعة أنواع فاخرة من الدوى بشكل خاص الشام ، وتصنع من : الزجاج ، الخشب وينبغي أن يصنع من أجود أنواع العيدان وأرفعها ثمنُا </a:t>
            </a:r>
            <a:r>
              <a:rPr lang="ar-IQ" sz="2800" dirty="0" err="1">
                <a:latin typeface="Simplified Arabic"/>
                <a:ea typeface="Calibri"/>
                <a:cs typeface="Simplified Arabic"/>
              </a:rPr>
              <a:t>كالابنوس</a:t>
            </a:r>
            <a:r>
              <a:rPr lang="ar-IQ" sz="2800" dirty="0">
                <a:latin typeface="Simplified Arabic"/>
                <a:ea typeface="Calibri"/>
                <a:cs typeface="Simplified Arabic"/>
              </a:rPr>
              <a:t> السام والصندل  ، المعدن المزخرف ، الفخار ، وفي العصر العباسي صنعت من الأحجار شبه الكريمة كالأزهر (وهو حجر ثمين أخضر مائل إلى الصفرة) وكانت دواة الخطاط عمر بن الحسين البغدادي (ت552هـ) مصنوعة منه ، النحاس ، والخزف وكثر استعماله في العصر الأموي والعباسي ، الذهب أو الفضة أو كلاهما ، أما أشكالها فمختلفة والمفضلة هي المتوسطة يكون طولها بطول عظم الذراع أي 30سم ، وعادة تكون مستطيلة الشكل ومدورة الرأسين أو مستطيلة مربعة الزوايا ، أما أجزائها فهي : </a:t>
            </a:r>
            <a:endParaRPr lang="en-US" sz="2000" dirty="0">
              <a:latin typeface="Simplified Arabic"/>
              <a:ea typeface="Calibri"/>
              <a:cs typeface="Simplified Arabic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sz="2800" dirty="0">
                <a:latin typeface="Calibri"/>
                <a:ea typeface="Calibri"/>
                <a:cs typeface="Simplified Arabic"/>
              </a:rPr>
              <a:t>أ. المقلمة .     ب. المحبرة .       ج. المحرك (عيدان لتحريك الحبر) وتسمى </a:t>
            </a:r>
            <a:r>
              <a:rPr lang="ar-IQ" sz="2800" dirty="0" err="1">
                <a:latin typeface="Calibri"/>
                <a:ea typeface="Calibri"/>
                <a:cs typeface="Simplified Arabic"/>
              </a:rPr>
              <a:t>الملواق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 .             د. المرملة (ما يوضع فيه الرمل) .         ه. المنشأة (الظرف (ما يتوصل به إلى اللصاق واللصاق (النشا وبعض لطيوب كالورد والكافور))  </a:t>
            </a:r>
            <a:r>
              <a:rPr lang="ar-IQ" sz="2800" b="1" dirty="0">
                <a:latin typeface="Calibri"/>
                <a:ea typeface="Calibri"/>
                <a:cs typeface="Simplified Arabic"/>
              </a:rPr>
              <a:t>.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4933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marL="0" indent="0">
              <a:buNone/>
            </a:pPr>
            <a:r>
              <a:rPr lang="ar-IQ" sz="2800" b="1" dirty="0" smtClean="0">
                <a:ea typeface="Calibri"/>
                <a:cs typeface="Simplified Arabic"/>
              </a:rPr>
              <a:t>5. أدوات </a:t>
            </a:r>
            <a:r>
              <a:rPr lang="ar-IQ" sz="2800" b="1" dirty="0">
                <a:ea typeface="Calibri"/>
                <a:cs typeface="Simplified Arabic"/>
              </a:rPr>
              <a:t>الخطاط الحديثة</a:t>
            </a:r>
            <a:r>
              <a:rPr lang="ar-IQ" sz="2800" dirty="0">
                <a:ea typeface="Calibri"/>
                <a:cs typeface="Simplified Arabic"/>
              </a:rPr>
              <a:t> : المداد ، السكين ، المقط ، الورق ، فضلاُ عن أدوات ثانوية كالمقص ، وماء الورد الممزوج بالمسك والذهب والتراب للتخفيف ، والدواة المأخوذة من خشب الأبنوس ، والمصقلة لتلميع الذهب .، وأفضل الأقلام قلم القصب البني اللون ذو القشرة اليبسة لقدرته على الصمود أمام المداد وتمكين الخطاط من الكتابة الأنيقة التي تشبه الشعر بدقتها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2415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908720"/>
            <a:ext cx="3986947" cy="5605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4334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589</Words>
  <Application>Microsoft Office PowerPoint</Application>
  <PresentationFormat>عرض على الشاشة (3:4)‏</PresentationFormat>
  <Paragraphs>13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تدفق</vt:lpstr>
      <vt:lpstr>الخط العربي الاسلامي </vt:lpstr>
      <vt:lpstr>مواد الخط والكتابة :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Al-Qaisar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الخط العربي الاسلامي </dc:title>
  <dc:creator>SamaOffice</dc:creator>
  <cp:lastModifiedBy>SamaOffice</cp:lastModifiedBy>
  <cp:revision>1</cp:revision>
  <dcterms:created xsi:type="dcterms:W3CDTF">2023-04-23T08:39:36Z</dcterms:created>
  <dcterms:modified xsi:type="dcterms:W3CDTF">2023-04-23T08:45:10Z</dcterms:modified>
</cp:coreProperties>
</file>