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0" d="100"/>
          <a:sy n="60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D11C-1036-42BC-B519-BE704E6C72E9}" type="datetimeFigureOut">
              <a:rPr lang="ar-IQ" smtClean="0">
                <a:solidFill>
                  <a:srgbClr val="DBF5F9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BDF9-EE43-47C2-AAC4-7EDA9AFF8A9A}" type="slidenum">
              <a:rPr lang="ar-IQ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1407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D11C-1036-42BC-B519-BE704E6C72E9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BDF9-EE43-47C2-AAC4-7EDA9AFF8A9A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15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D11C-1036-42BC-B519-BE704E6C72E9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BDF9-EE43-47C2-AAC4-7EDA9AFF8A9A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502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D11C-1036-42BC-B519-BE704E6C72E9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BDF9-EE43-47C2-AAC4-7EDA9AFF8A9A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612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D11C-1036-42BC-B519-BE704E6C72E9}" type="datetimeFigureOut">
              <a:rPr lang="ar-IQ" smtClean="0">
                <a:solidFill>
                  <a:srgbClr val="DBF5F9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BDF9-EE43-47C2-AAC4-7EDA9AFF8A9A}" type="slidenum">
              <a:rPr lang="ar-IQ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6182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D11C-1036-42BC-B519-BE704E6C72E9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BDF9-EE43-47C2-AAC4-7EDA9AFF8A9A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5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D11C-1036-42BC-B519-BE704E6C72E9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BDF9-EE43-47C2-AAC4-7EDA9AFF8A9A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230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D11C-1036-42BC-B519-BE704E6C72E9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BDF9-EE43-47C2-AAC4-7EDA9AFF8A9A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952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D11C-1036-42BC-B519-BE704E6C72E9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BDF9-EE43-47C2-AAC4-7EDA9AFF8A9A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386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D11C-1036-42BC-B519-BE704E6C72E9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BDF9-EE43-47C2-AAC4-7EDA9AFF8A9A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076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D11C-1036-42BC-B519-BE704E6C72E9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980BDF9-EE43-47C2-AAC4-7EDA9AFF8A9A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368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52D11C-1036-42BC-B519-BE704E6C72E9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80BDF9-EE43-47C2-AAC4-7EDA9AFF8A9A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7100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  <a:effectLst/>
                <a:latin typeface="Simplified Arabic" pitchFamily="18" charset="-78"/>
                <a:cs typeface="Simplified Arabic" pitchFamily="18" charset="-78"/>
              </a:rPr>
              <a:t>الخط العربي الاسلامي</a:t>
            </a: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40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أ.م.د. لقاء عادل حسين </a:t>
            </a:r>
            <a:endParaRPr lang="ar-IQ" sz="4000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28294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789651"/>
            <a:ext cx="6048672" cy="5969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5548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b="1" dirty="0">
                <a:latin typeface="Calibri"/>
                <a:ea typeface="Calibri"/>
                <a:cs typeface="Simplified Arabic"/>
              </a:rPr>
              <a:t>العناصر الزخرفية :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ar-IQ" sz="2800" dirty="0">
                <a:latin typeface="Calibri"/>
                <a:ea typeface="Calibri"/>
                <a:cs typeface="Simplified Arabic"/>
              </a:rPr>
              <a:t>النقطة 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ar-IQ" sz="2800" dirty="0">
                <a:latin typeface="Calibri"/>
                <a:ea typeface="Calibri"/>
                <a:cs typeface="Simplified Arabic"/>
              </a:rPr>
              <a:t>الوحدة (الربع الزخرفي) (وهي وحدة مكونة للشكل الزخرفي)  .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ar-IQ" sz="2800" dirty="0">
                <a:latin typeface="Calibri"/>
                <a:ea typeface="Calibri"/>
                <a:cs typeface="Simplified Arabic"/>
              </a:rPr>
              <a:t>الخط (مستقيم ، منحني ، منكسر ، افقي ، مائل ، متعرج ، مموج ، حلزوني ، مختلط ، موازي ، دائري) 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2800" dirty="0">
                <a:latin typeface="Calibri"/>
                <a:ea typeface="Calibri"/>
                <a:cs typeface="Simplified Arabic"/>
              </a:rPr>
              <a:t>المهاد (الأرضية التي ينفذ عليها العمل الزخرفي) .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61754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143000"/>
          </a:xfrm>
        </p:spPr>
        <p:txBody>
          <a:bodyPr>
            <a:normAutofit fontScale="90000"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IQ" sz="5400" b="1" dirty="0">
                <a:solidFill>
                  <a:schemeClr val="tx1"/>
                </a:solidFill>
                <a:ea typeface="Calibri"/>
                <a:cs typeface="Simplified Arabic"/>
              </a:rPr>
              <a:t>أنواع الزخارف : </a:t>
            </a:r>
            <a:r>
              <a:rPr lang="en-US" sz="4400" dirty="0">
                <a:ea typeface="Calibri"/>
                <a:cs typeface="Arial"/>
              </a:rPr>
              <a:t/>
            </a:r>
            <a:br>
              <a:rPr lang="en-US" sz="4400" dirty="0"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dirty="0" smtClean="0">
                <a:latin typeface="Calibri"/>
                <a:ea typeface="Calibri"/>
                <a:cs typeface="Simplified Arabic"/>
              </a:rPr>
              <a:t>1. الهندسية </a:t>
            </a:r>
            <a:r>
              <a:rPr lang="ar-IQ" sz="2800" dirty="0">
                <a:latin typeface="Calibri"/>
                <a:ea typeface="Calibri"/>
                <a:cs typeface="Simplified Arabic"/>
              </a:rPr>
              <a:t>: تتكون من وحدات زخرفية هندسية وهي التكوينات التي يمكن تشكيلها من العلاقة الخطية الناتجة من تلاقي بعض أنواع الخطوط المستقيمة والمنحنية ، وعماد تكوين هذه الوحدات قاصر على الخطوط الآلية المتخذة بالأدوات الهندسية كالمسطرة ، والفرجال مثل المضلعات والأشكال النجمية والدائرية وتشمل المضلعات : الأشكال الثلاثية (تنوعات المثلث) ، والأشكال الرباعية (المربع والمستطيل والمعين ومتوازي الأضلاع) ، والأشكال الخماسية والسداسية ، والأشكال النجمية .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dirty="0">
                <a:latin typeface="Calibri"/>
                <a:ea typeface="Calibri"/>
                <a:cs typeface="Simplified Arabic"/>
              </a:rPr>
              <a:t>ومن أبرز أنواع الزخارف الهندسية الأشكال النجمية متعددة الأضلاع وانتشر هذا النوع في مصر والشام في العصر المملوكي والعراق في العصر السلجوقي ثم المغرب 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05276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1484784"/>
            <a:ext cx="7344816" cy="4733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427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/>
          <a:lstStyle/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dirty="0" smtClean="0">
                <a:latin typeface="Calibri"/>
                <a:ea typeface="Calibri"/>
                <a:cs typeface="Simplified Arabic"/>
              </a:rPr>
              <a:t>2. النباتية </a:t>
            </a:r>
            <a:r>
              <a:rPr lang="ar-IQ" sz="2800" dirty="0">
                <a:latin typeface="Calibri"/>
                <a:ea typeface="Calibri"/>
                <a:cs typeface="Simplified Arabic"/>
              </a:rPr>
              <a:t>: فكان عالم النبات مصدر إلهام كالأغصان والورود والأزهار ، ومن أشهر النباتات التي استعملت هي : التيوليب ، الخشخاش ، الورد ، القرنفل ، الطحلب ، البنفسج ، النرجس ، عناقيد العنب وأوراقه ، أوراق </a:t>
            </a:r>
            <a:r>
              <a:rPr lang="ar-IQ" sz="2800" dirty="0" err="1">
                <a:latin typeface="Calibri"/>
                <a:ea typeface="Calibri"/>
                <a:cs typeface="Simplified Arabic"/>
              </a:rPr>
              <a:t>الأكانتس</a:t>
            </a:r>
            <a:r>
              <a:rPr lang="ar-IQ" sz="2800" dirty="0">
                <a:latin typeface="Calibri"/>
                <a:ea typeface="Calibri"/>
                <a:cs typeface="Simplified Arabic"/>
              </a:rPr>
              <a:t> ، وأنواع من الشجيرات والأوراق والأزهار .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01806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679" y="1713532"/>
            <a:ext cx="7061721" cy="380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234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/>
          <a:lstStyle/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dirty="0" smtClean="0">
                <a:latin typeface="Calibri"/>
                <a:ea typeface="Calibri"/>
                <a:cs typeface="Simplified Arabic"/>
              </a:rPr>
              <a:t>3. الحيوانية </a:t>
            </a:r>
            <a:r>
              <a:rPr lang="ar-IQ" sz="2800" dirty="0">
                <a:latin typeface="Calibri"/>
                <a:ea typeface="Calibri"/>
                <a:cs typeface="Simplified Arabic"/>
              </a:rPr>
              <a:t>: كالفراشات وغيرها وقد استعملت في الخشب والجص والنحاس والنسيج والبلور والخزف ، ، غالبًا ما توضع داخل أشكال هندسية يتم توزيعها على أساس التقابل 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43299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16833"/>
            <a:ext cx="6823602" cy="344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975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 fontScale="92500"/>
          </a:bodyPr>
          <a:lstStyle/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dirty="0" smtClean="0">
                <a:latin typeface="Calibri"/>
                <a:ea typeface="Calibri"/>
                <a:cs typeface="Simplified Arabic"/>
              </a:rPr>
              <a:t>4. الكتابية </a:t>
            </a:r>
            <a:r>
              <a:rPr lang="ar-IQ" sz="2800" dirty="0">
                <a:latin typeface="Calibri"/>
                <a:ea typeface="Calibri"/>
                <a:cs typeface="Simplified Arabic"/>
              </a:rPr>
              <a:t>: يمزج الخط مع الزخرفة وأحيانًا على الفراغات بين الحروف المرتفعة والمنبسطة بأشكال زخرفية فتسد فراغات الكتابة بالنقاط فتظهر اللوحة ذات علاقة بين زخرفتها وكتابتها ، ورشاقة الحرف وصعوده ونزوله أعطاه ليونة بديعة ، والمجيد للخط يعرف كيف يختار الزخرف الملائم للكتابة 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dirty="0">
                <a:latin typeface="Calibri"/>
                <a:ea typeface="Calibri"/>
                <a:cs typeface="Simplified Arabic"/>
              </a:rPr>
              <a:t>إن الزخارف والنصوص الكتابية تعد من أبرز الدلائل المميزة للفن الإسلامي ، وإن تكامل الزخرفة العربية بمجموعها بارزة في الفن الإسلامي ، وكانت العناية الفائقة بالخط سببًا في تطويره على يد الخطاطين الفنانين الذين تفننوا في تجميل حروفه وتقويمها ومدها وزخرفة رؤوسها وذيولها بالأوراق والأزهار والسيقان ، حتى انفرد الفن العربي الإسلامي بالخط الزخرفي وهذا يعود إلى ما أولاه العرب والمسلمون للحرف لارتباطه بكتاب الله القرآن الكريم .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82578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sz="2800" dirty="0">
                <a:latin typeface="Calibri"/>
                <a:ea typeface="Calibri"/>
                <a:cs typeface="Simplified Arabic"/>
              </a:rPr>
              <a:t>تتكون الزخارف الكتابية من عنصرين :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cs"/>
              <a:buAutoNum type="arabic1Minus"/>
            </a:pPr>
            <a:r>
              <a:rPr lang="ar-IQ" sz="2800" dirty="0">
                <a:latin typeface="Simplified Arabic"/>
                <a:ea typeface="Calibri"/>
                <a:cs typeface="Simplified Arabic"/>
              </a:rPr>
              <a:t>العنصر الأساس العنصر الخطي . </a:t>
            </a:r>
            <a:endParaRPr lang="en-US" sz="2000" dirty="0">
              <a:latin typeface="Simplified Arabic"/>
              <a:ea typeface="Calibri"/>
              <a:cs typeface="Simplified Arabic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cs"/>
              <a:buAutoNum type="arabic1Minus"/>
            </a:pPr>
            <a:r>
              <a:rPr lang="ar-IQ" sz="2800" dirty="0">
                <a:latin typeface="Simplified Arabic"/>
                <a:ea typeface="Calibri"/>
                <a:cs typeface="Simplified Arabic"/>
              </a:rPr>
              <a:t>العنصر الزخرفي النباتي أو الهندسي : ويزدحم بزخارف نباتية وهندسية في الفراغات بين الحروف وما حولها دون أن تختلط ، وتتنوع فتارة تشبه فرع الغصن الذي يحتضن هيئة الحروف وتارة تشبه الوريقات الناجمة من قمم الحروف أو نهاياتها ، وقد تكون فروع كثيرة الالتواء مورقة متعلقة بالكتابة . </a:t>
            </a:r>
            <a:endParaRPr lang="en-US" sz="2000" dirty="0">
              <a:latin typeface="Simplified Arabic"/>
              <a:ea typeface="Calibri"/>
              <a:cs typeface="Simplified Arabic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660076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410</Words>
  <Application>Microsoft Office PowerPoint</Application>
  <PresentationFormat>عرض على الشاشة (3:4)‏</PresentationFormat>
  <Paragraphs>17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تدفق</vt:lpstr>
      <vt:lpstr>الخط العربي الاسلامي </vt:lpstr>
      <vt:lpstr>أنواع الزخارف : 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Al-Qaisar Technologies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الخط العربي الاسلامي </dc:title>
  <dc:creator>SamaOffice</dc:creator>
  <cp:lastModifiedBy>SamaOffice</cp:lastModifiedBy>
  <cp:revision>1</cp:revision>
  <dcterms:created xsi:type="dcterms:W3CDTF">2023-04-23T08:45:24Z</dcterms:created>
  <dcterms:modified xsi:type="dcterms:W3CDTF">2023-04-23T08:54:30Z</dcterms:modified>
</cp:coreProperties>
</file>