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F4C48C80-7E60-41F2-BD14-6B3389D1C414}" type="datetimeFigureOut">
              <a:rPr lang="ar-IQ" smtClean="0"/>
              <a:t>22/10/1442</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2B06818A-91F4-412F-969B-32D20E398E9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C48C80-7E60-41F2-BD14-6B3389D1C414}" type="datetimeFigureOut">
              <a:rPr lang="ar-IQ" smtClean="0"/>
              <a:t>22/10/1442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C48C80-7E60-41F2-BD14-6B3389D1C414}" type="datetimeFigureOut">
              <a:rPr lang="ar-IQ" smtClean="0"/>
              <a:t>22/10/1442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C48C80-7E60-41F2-BD14-6B3389D1C414}" type="datetimeFigureOut">
              <a:rPr lang="ar-IQ" smtClean="0"/>
              <a:t>22/10/1442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4C48C80-7E60-41F2-BD14-6B3389D1C414}" type="datetimeFigureOut">
              <a:rPr lang="ar-IQ" smtClean="0"/>
              <a:t>22/10/1442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06818A-91F4-412F-969B-32D20E398E9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4C48C80-7E60-41F2-BD14-6B3389D1C414}" type="datetimeFigureOut">
              <a:rPr lang="ar-IQ" smtClean="0"/>
              <a:t>22/10/1442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4C48C80-7E60-41F2-BD14-6B3389D1C414}" type="datetimeFigureOut">
              <a:rPr lang="ar-IQ" smtClean="0"/>
              <a:t>22/10/1442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F4C48C80-7E60-41F2-BD14-6B3389D1C414}" type="datetimeFigureOut">
              <a:rPr lang="ar-IQ" smtClean="0"/>
              <a:t>22/10/1442</a:t>
            </a:fld>
            <a:endParaRPr lang="ar-IQ"/>
          </a:p>
        </p:txBody>
      </p:sp>
      <p:sp>
        <p:nvSpPr>
          <p:cNvPr id="8" name="عنصر نائب لرقم الشريحة 7"/>
          <p:cNvSpPr>
            <a:spLocks noGrp="1"/>
          </p:cNvSpPr>
          <p:nvPr>
            <p:ph type="sldNum" sz="quarter" idx="11"/>
          </p:nvPr>
        </p:nvSpPr>
        <p:spPr/>
        <p:txBody>
          <a:bodyPr/>
          <a:lstStyle/>
          <a:p>
            <a:fld id="{2B06818A-91F4-412F-969B-32D20E398E97}"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C48C80-7E60-41F2-BD14-6B3389D1C414}" type="datetimeFigureOut">
              <a:rPr lang="ar-IQ" smtClean="0"/>
              <a:t>22/10/1442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4C48C80-7E60-41F2-BD14-6B3389D1C414}" type="datetimeFigureOut">
              <a:rPr lang="ar-IQ" smtClean="0"/>
              <a:t>22/10/1442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2B06818A-91F4-412F-969B-32D20E398E9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F4C48C80-7E60-41F2-BD14-6B3389D1C414}" type="datetimeFigureOut">
              <a:rPr lang="ar-IQ" smtClean="0"/>
              <a:t>22/10/1442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06818A-91F4-412F-969B-32D20E398E9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4C48C80-7E60-41F2-BD14-6B3389D1C414}" type="datetimeFigureOut">
              <a:rPr lang="ar-IQ" smtClean="0"/>
              <a:t>22/10/1442</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B06818A-91F4-412F-969B-32D20E398E97}"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أصول الفقه </a:t>
            </a:r>
            <a:r>
              <a:rPr lang="ar-IQ" dirty="0" err="1" smtClean="0"/>
              <a:t>الأسلامي</a:t>
            </a:r>
            <a:r>
              <a:rPr lang="ar-IQ" dirty="0" smtClean="0"/>
              <a:t> </a:t>
            </a:r>
            <a:endParaRPr lang="ar-IQ" dirty="0"/>
          </a:p>
        </p:txBody>
      </p:sp>
      <p:sp>
        <p:nvSpPr>
          <p:cNvPr id="3" name="عنوان فرعي 2"/>
          <p:cNvSpPr>
            <a:spLocks noGrp="1"/>
          </p:cNvSpPr>
          <p:nvPr>
            <p:ph type="subTitle" idx="1"/>
          </p:nvPr>
        </p:nvSpPr>
        <p:spPr/>
        <p:txBody>
          <a:bodyPr/>
          <a:lstStyle/>
          <a:p>
            <a:r>
              <a:rPr lang="ar-IQ" dirty="0" smtClean="0"/>
              <a:t>المصدر الثاني للتشريع السنة النبوية المطهرة</a:t>
            </a:r>
            <a:endParaRPr lang="ar-IQ" dirty="0"/>
          </a:p>
        </p:txBody>
      </p:sp>
    </p:spTree>
    <p:extLst>
      <p:ext uri="{BB962C8B-B14F-4D97-AF65-F5344CB8AC3E}">
        <p14:creationId xmlns:p14="http://schemas.microsoft.com/office/powerpoint/2010/main" val="3092822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2 ـ </a:t>
            </a:r>
            <a:r>
              <a:rPr lang="ar-IQ" dirty="0">
                <a:solidFill>
                  <a:srgbClr val="92D050"/>
                </a:solidFill>
              </a:rPr>
              <a:t>الطرق غير القطعية ، وأهمها ثلاثة انواع </a:t>
            </a:r>
            <a:r>
              <a:rPr lang="ar-IQ" dirty="0"/>
              <a:t>: </a:t>
            </a:r>
          </a:p>
        </p:txBody>
      </p:sp>
      <p:sp>
        <p:nvSpPr>
          <p:cNvPr id="3" name="عنصر نائب للمحتوى 2"/>
          <p:cNvSpPr>
            <a:spLocks noGrp="1"/>
          </p:cNvSpPr>
          <p:nvPr>
            <p:ph idx="1"/>
          </p:nvPr>
        </p:nvSpPr>
        <p:spPr/>
        <p:txBody>
          <a:bodyPr/>
          <a:lstStyle/>
          <a:p>
            <a:r>
              <a:rPr lang="ar-IQ" dirty="0"/>
              <a:t>ـ </a:t>
            </a:r>
            <a:r>
              <a:rPr lang="ar-IQ" dirty="0">
                <a:solidFill>
                  <a:srgbClr val="FF0000"/>
                </a:solidFill>
              </a:rPr>
              <a:t>خبر الواحد</a:t>
            </a:r>
          </a:p>
          <a:p>
            <a:r>
              <a:rPr lang="ar-IQ" dirty="0"/>
              <a:t>ـ الشهرة </a:t>
            </a:r>
          </a:p>
          <a:p>
            <a:r>
              <a:rPr lang="ar-IQ" dirty="0"/>
              <a:t>ـ </a:t>
            </a:r>
            <a:r>
              <a:rPr lang="ar-IQ" dirty="0">
                <a:solidFill>
                  <a:srgbClr val="FFFF00"/>
                </a:solidFill>
              </a:rPr>
              <a:t>الظن في السنة </a:t>
            </a:r>
          </a:p>
          <a:p>
            <a:endParaRPr lang="ar-IQ" dirty="0"/>
          </a:p>
        </p:txBody>
      </p:sp>
    </p:spTree>
    <p:extLst>
      <p:ext uri="{BB962C8B-B14F-4D97-AF65-F5344CB8AC3E}">
        <p14:creationId xmlns:p14="http://schemas.microsoft.com/office/powerpoint/2010/main" val="3054676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الدليل الثاني: السنة</a:t>
            </a:r>
          </a:p>
        </p:txBody>
      </p:sp>
      <p:sp>
        <p:nvSpPr>
          <p:cNvPr id="3" name="عنصر نائب للمحتوى 2"/>
          <p:cNvSpPr>
            <a:spLocks noGrp="1"/>
          </p:cNvSpPr>
          <p:nvPr>
            <p:ph idx="1"/>
          </p:nvPr>
        </p:nvSpPr>
        <p:spPr/>
        <p:txBody>
          <a:bodyPr/>
          <a:lstStyle/>
          <a:p>
            <a:r>
              <a:rPr lang="ar-IQ" dirty="0"/>
              <a:t>أولا/  تعريف السنة لغة : هي الطريقة المعتادة وأيضاً السيرة ، والطبيعة والطريقة .</a:t>
            </a:r>
            <a:r>
              <a:rPr lang="ar-IQ" dirty="0" err="1"/>
              <a:t>وأستعمالاتها</a:t>
            </a:r>
            <a:r>
              <a:rPr lang="ar-IQ" dirty="0"/>
              <a:t> في </a:t>
            </a:r>
            <a:r>
              <a:rPr lang="ar-IQ" dirty="0" err="1"/>
              <a:t>القرأن</a:t>
            </a:r>
            <a:r>
              <a:rPr lang="ar-IQ" dirty="0"/>
              <a:t> الكريم كما في قولهِ تعالى : (يُرِيدُ </a:t>
            </a:r>
            <a:r>
              <a:rPr lang="ar-IQ" dirty="0" err="1"/>
              <a:t>ٱللَّهُ</a:t>
            </a:r>
            <a:r>
              <a:rPr lang="ar-IQ" dirty="0"/>
              <a:t> لِيُبَيِّنَ لَكُمْ وَيَهْدِيَكُمْ سُنَنَ </a:t>
            </a:r>
            <a:r>
              <a:rPr lang="ar-IQ" dirty="0" err="1"/>
              <a:t>ٱلَّذِينَ</a:t>
            </a:r>
            <a:r>
              <a:rPr lang="ar-IQ" dirty="0"/>
              <a:t> مِن قَبْلِكُمْ وَيَتُوبَ عَلَيْكُمْ ۗ </a:t>
            </a:r>
            <a:r>
              <a:rPr lang="ar-IQ" dirty="0" err="1"/>
              <a:t>وَٱللَّهُ</a:t>
            </a:r>
            <a:r>
              <a:rPr lang="ar-IQ" dirty="0"/>
              <a:t> عَلِيمٌ حَكِيمٌ) .</a:t>
            </a:r>
          </a:p>
        </p:txBody>
      </p:sp>
    </p:spTree>
    <p:extLst>
      <p:ext uri="{BB962C8B-B14F-4D97-AF65-F5344CB8AC3E}">
        <p14:creationId xmlns:p14="http://schemas.microsoft.com/office/powerpoint/2010/main" val="31207515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6318448" cy="2554545"/>
          </a:xfrm>
          <a:prstGeom prst="rect">
            <a:avLst/>
          </a:prstGeom>
        </p:spPr>
        <p:txBody>
          <a:bodyPr wrap="square">
            <a:spAutoFit/>
          </a:bodyPr>
          <a:lstStyle/>
          <a:p>
            <a:r>
              <a:rPr lang="ar-IQ" sz="2000" dirty="0" smtClean="0"/>
              <a:t>اصطلاحا: السنة في اصطلاح </a:t>
            </a:r>
            <a:r>
              <a:rPr lang="ar-IQ" sz="2000" dirty="0" err="1" smtClean="0"/>
              <a:t>الأصوليين:هي</a:t>
            </a:r>
            <a:r>
              <a:rPr lang="ar-IQ" sz="2000" dirty="0" smtClean="0"/>
              <a:t> ما صدر عن النبي (صلى الله عليه وسلم) غير القرآن من قول أو فعل أو تقرير. فالسنة عندهم كل ما صدر عن النبي (صلى الله عليه وسلم) مما يستفاد منه حكما شرعياً وقد تطلق السنة عند بعضهم على ما عمل عليه الصحابة _رضوان الله تعالى عليهم_ سواء وجد ذلك في الكتاب والسنة أم لا، لكونه اتباعا لسنة ثبتت عندهم لم تنقل إلينا، أو اجتهادا مجمعا عليه كما فعلوا في جمع المصحف </a:t>
            </a:r>
            <a:r>
              <a:rPr lang="ar-IQ" dirty="0" smtClean="0"/>
              <a:t>.</a:t>
            </a:r>
            <a:endParaRPr lang="ar-IQ" dirty="0"/>
          </a:p>
        </p:txBody>
      </p:sp>
    </p:spTree>
    <p:extLst>
      <p:ext uri="{BB962C8B-B14F-4D97-AF65-F5344CB8AC3E}">
        <p14:creationId xmlns:p14="http://schemas.microsoft.com/office/powerpoint/2010/main" val="3574334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كما أن الامامية يطلقون السنّة على ما نقل عن </a:t>
            </a:r>
            <a:r>
              <a:rPr lang="ar-IQ" dirty="0" err="1"/>
              <a:t>ألأمة</a:t>
            </a:r>
            <a:r>
              <a:rPr lang="ar-IQ" dirty="0"/>
              <a:t> المعصومين (عليهم السلام ) من قول أو فعل .</a:t>
            </a:r>
          </a:p>
        </p:txBody>
      </p:sp>
      <p:sp>
        <p:nvSpPr>
          <p:cNvPr id="3" name="عنصر نائب للنص 2"/>
          <p:cNvSpPr>
            <a:spLocks noGrp="1"/>
          </p:cNvSpPr>
          <p:nvPr>
            <p:ph type="body" idx="1"/>
          </p:nvPr>
        </p:nvSpPr>
        <p:spPr/>
        <p:txBody>
          <a:bodyPr/>
          <a:lstStyle/>
          <a:p>
            <a:r>
              <a:rPr lang="ar-IQ" dirty="0" smtClean="0"/>
              <a:t>ر</a:t>
            </a:r>
            <a:endParaRPr lang="ar-IQ" dirty="0"/>
          </a:p>
        </p:txBody>
      </p:sp>
    </p:spTree>
    <p:extLst>
      <p:ext uri="{BB962C8B-B14F-4D97-AF65-F5344CB8AC3E}">
        <p14:creationId xmlns:p14="http://schemas.microsoft.com/office/powerpoint/2010/main" val="2050913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تقسيمات السنة </a:t>
            </a:r>
          </a:p>
        </p:txBody>
      </p:sp>
      <p:sp>
        <p:nvSpPr>
          <p:cNvPr id="3" name="مستطيل 2"/>
          <p:cNvSpPr/>
          <p:nvPr/>
        </p:nvSpPr>
        <p:spPr>
          <a:xfrm>
            <a:off x="2286000" y="3284984"/>
            <a:ext cx="4572000" cy="2862322"/>
          </a:xfrm>
          <a:prstGeom prst="rect">
            <a:avLst/>
          </a:prstGeom>
        </p:spPr>
        <p:txBody>
          <a:bodyPr>
            <a:spAutoFit/>
          </a:bodyPr>
          <a:lstStyle/>
          <a:p>
            <a:r>
              <a:rPr lang="ar-IQ" sz="2000" dirty="0" smtClean="0"/>
              <a:t>تقسم السنة الى تقسيمات </a:t>
            </a:r>
            <a:r>
              <a:rPr lang="ar-IQ" sz="2000" dirty="0" err="1" smtClean="0"/>
              <a:t>بأعتبارات</a:t>
            </a:r>
            <a:r>
              <a:rPr lang="ar-IQ" sz="2000" dirty="0" smtClean="0"/>
              <a:t> متعددة : </a:t>
            </a:r>
          </a:p>
          <a:p>
            <a:r>
              <a:rPr lang="ar-IQ" sz="2000" dirty="0" smtClean="0"/>
              <a:t>1ـ السنة القولية : هو </a:t>
            </a:r>
            <a:r>
              <a:rPr lang="ar-IQ" sz="2000" dirty="0" err="1" smtClean="0"/>
              <a:t>مانسب</a:t>
            </a:r>
            <a:r>
              <a:rPr lang="ar-IQ" sz="2000" dirty="0" smtClean="0"/>
              <a:t> الى النبي (صلى الله عليه وسلم)من الألفاظ </a:t>
            </a:r>
            <a:r>
              <a:rPr lang="ar-IQ" sz="2000" dirty="0" err="1" smtClean="0"/>
              <a:t>الكريمةالمعبر</a:t>
            </a:r>
            <a:r>
              <a:rPr lang="ar-IQ" sz="2000" dirty="0" smtClean="0"/>
              <a:t> عنها بالحديث الشريف كما في قوله (صلى الله عليه وسلم : " من رأى منكم منكراً فليغيره بيده ،ومن لم يستطع فبلسانه ، فمن لم يستطع فبقلبهِ، وذلك أضعف الأيمان </a:t>
            </a:r>
            <a:r>
              <a:rPr lang="ar-IQ" dirty="0" smtClean="0"/>
              <a:t>"</a:t>
            </a:r>
            <a:endParaRPr lang="ar-IQ" dirty="0"/>
          </a:p>
        </p:txBody>
      </p:sp>
    </p:spTree>
    <p:extLst>
      <p:ext uri="{BB962C8B-B14F-4D97-AF65-F5344CB8AC3E}">
        <p14:creationId xmlns:p14="http://schemas.microsoft.com/office/powerpoint/2010/main" val="262190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أقسام السنة </a:t>
            </a:r>
            <a:endParaRPr lang="ar-IQ" dirty="0"/>
          </a:p>
        </p:txBody>
      </p:sp>
      <p:sp>
        <p:nvSpPr>
          <p:cNvPr id="3" name="عنصر نائب للمحتوى 2"/>
          <p:cNvSpPr>
            <a:spLocks noGrp="1"/>
          </p:cNvSpPr>
          <p:nvPr>
            <p:ph idx="1"/>
          </p:nvPr>
        </p:nvSpPr>
        <p:spPr/>
        <p:txBody>
          <a:bodyPr/>
          <a:lstStyle/>
          <a:p>
            <a:r>
              <a:rPr lang="ar-IQ" dirty="0"/>
              <a:t>2ـ </a:t>
            </a:r>
            <a:r>
              <a:rPr lang="ar-IQ" dirty="0">
                <a:solidFill>
                  <a:srgbClr val="FF0000"/>
                </a:solidFill>
              </a:rPr>
              <a:t>السنة الفعلية </a:t>
            </a:r>
            <a:r>
              <a:rPr lang="ar-IQ" dirty="0"/>
              <a:t>: هي جميع أفعاله (صلى الله عليه وسلم )من عبادات ومعاملات سواء كانت صادرة عنه بمقتضى كونه إنسان أم بمقتضى كونه مكلفاً. 3 ـ </a:t>
            </a:r>
            <a:r>
              <a:rPr lang="ar-IQ" dirty="0">
                <a:solidFill>
                  <a:srgbClr val="FF0000"/>
                </a:solidFill>
              </a:rPr>
              <a:t>السنة التقريرية </a:t>
            </a:r>
            <a:r>
              <a:rPr lang="ar-IQ" dirty="0"/>
              <a:t>: وهي سكوت من تنسب اليه السنة عن الأنكار أو المدح على قول أو فعل صدر عن الغير وهو يعلم بصدوره ويتمكن من الأنكار عليه أو مدحه .</a:t>
            </a:r>
          </a:p>
        </p:txBody>
      </p:sp>
    </p:spTree>
    <p:extLst>
      <p:ext uri="{BB962C8B-B14F-4D97-AF65-F5344CB8AC3E}">
        <p14:creationId xmlns:p14="http://schemas.microsoft.com/office/powerpoint/2010/main" val="243048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حجية السنّة</a:t>
            </a:r>
          </a:p>
        </p:txBody>
      </p:sp>
      <p:sp>
        <p:nvSpPr>
          <p:cNvPr id="3" name="عنصر نائب للمحتوى 2"/>
          <p:cNvSpPr>
            <a:spLocks noGrp="1"/>
          </p:cNvSpPr>
          <p:nvPr>
            <p:ph idx="1"/>
          </p:nvPr>
        </p:nvSpPr>
        <p:spPr/>
        <p:txBody>
          <a:bodyPr/>
          <a:lstStyle/>
          <a:p>
            <a:r>
              <a:rPr lang="ar-IQ" dirty="0"/>
              <a:t>أجمع المسلمون أنّ سنة رسول الله (صلى الله عليه وسلم) حجّة في الدّين ودليل من أدلة الأحكام. والدليل على ذلك ما يلي:</a:t>
            </a:r>
          </a:p>
          <a:p>
            <a:r>
              <a:rPr lang="ar-IQ" dirty="0"/>
              <a:t>أ - الكتاب: دلّ القرآن الكريم أنّ كل ما ينطق به النبي _صلى الله عليه وسلم_ في جانب التشريع هو وحي من عند الله فقال تعالى : </a:t>
            </a:r>
            <a:r>
              <a:rPr lang="ar-IQ" dirty="0">
                <a:solidFill>
                  <a:srgbClr val="FFFF00"/>
                </a:solidFill>
              </a:rPr>
              <a:t>(وما ينطق عن الهوى إن هو إلاّ وحي يوحى)</a:t>
            </a:r>
          </a:p>
          <a:p>
            <a:r>
              <a:rPr lang="ar-IQ" dirty="0"/>
              <a:t>لكن بالمعنى فقط. هي أيضا موحى فالسنة مثل القرآن من جهة أنها موحى بها .</a:t>
            </a:r>
          </a:p>
        </p:txBody>
      </p:sp>
    </p:spTree>
    <p:extLst>
      <p:ext uri="{BB962C8B-B14F-4D97-AF65-F5344CB8AC3E}">
        <p14:creationId xmlns:p14="http://schemas.microsoft.com/office/powerpoint/2010/main" val="1660368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97839"/>
            <a:ext cx="6534472" cy="2554545"/>
          </a:xfrm>
          <a:prstGeom prst="rect">
            <a:avLst/>
          </a:prstGeom>
        </p:spPr>
        <p:txBody>
          <a:bodyPr wrap="square">
            <a:spAutoFit/>
          </a:bodyPr>
          <a:lstStyle/>
          <a:p>
            <a:r>
              <a:rPr lang="ar-IQ" sz="2000" dirty="0" smtClean="0"/>
              <a:t>ب- </a:t>
            </a:r>
            <a:r>
              <a:rPr lang="ar-IQ" sz="2000" dirty="0" smtClean="0">
                <a:solidFill>
                  <a:srgbClr val="FFC000"/>
                </a:solidFill>
              </a:rPr>
              <a:t>الإجماع</a:t>
            </a:r>
            <a:r>
              <a:rPr lang="ar-IQ" sz="2000" dirty="0" smtClean="0"/>
              <a:t>: أجمع المسلمون من عهد النبي _صلى الله عليه وسلم_ وحتى عهدنا هذا على وجوب الأخذ بالأحكام التي جاءت</a:t>
            </a:r>
          </a:p>
          <a:p>
            <a:r>
              <a:rPr lang="ar-IQ" sz="2000" dirty="0" smtClean="0"/>
              <a:t>السنّة النبوية وضرورة الرجوع إليها لمعرفة الأحكام الشرعية.</a:t>
            </a:r>
          </a:p>
          <a:p>
            <a:r>
              <a:rPr lang="ar-IQ" sz="2000" dirty="0" smtClean="0"/>
              <a:t>ج- </a:t>
            </a:r>
            <a:r>
              <a:rPr lang="ar-IQ" sz="2000" dirty="0" smtClean="0">
                <a:solidFill>
                  <a:srgbClr val="FFC000"/>
                </a:solidFill>
              </a:rPr>
              <a:t>المعقول:</a:t>
            </a:r>
            <a:r>
              <a:rPr lang="ar-IQ" sz="2000" dirty="0" smtClean="0"/>
              <a:t> ثبت بالدليل القاطع أنّ محمدا _صلى الله عليه واله وسلم_ هو رسول الله فهو المبلغ عن الله تعالى، ومقتضى الإيمان برسالته لزوم طاعته، وقبول ما يأتي به، وبدون ذلك لا يكون </a:t>
            </a:r>
            <a:r>
              <a:rPr lang="ar-IQ" sz="2000" dirty="0" err="1" smtClean="0"/>
              <a:t>للايمان</a:t>
            </a:r>
            <a:r>
              <a:rPr lang="ar-IQ" sz="2000" dirty="0" smtClean="0"/>
              <a:t> به معنى .</a:t>
            </a:r>
            <a:endParaRPr lang="ar-IQ" sz="2000" dirty="0"/>
          </a:p>
        </p:txBody>
      </p:sp>
    </p:spTree>
    <p:extLst>
      <p:ext uri="{BB962C8B-B14F-4D97-AF65-F5344CB8AC3E}">
        <p14:creationId xmlns:p14="http://schemas.microsoft.com/office/powerpoint/2010/main" val="3005894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rPr>
              <a:t>الطرق المؤدية الى السنة</a:t>
            </a:r>
          </a:p>
        </p:txBody>
      </p:sp>
      <p:sp>
        <p:nvSpPr>
          <p:cNvPr id="3" name="عنصر نائب للمحتوى 2"/>
          <p:cNvSpPr>
            <a:spLocks noGrp="1"/>
          </p:cNvSpPr>
          <p:nvPr>
            <p:ph idx="1"/>
          </p:nvPr>
        </p:nvSpPr>
        <p:spPr/>
        <p:txBody>
          <a:bodyPr>
            <a:normAutofit lnSpcReduction="10000"/>
          </a:bodyPr>
          <a:lstStyle/>
          <a:p>
            <a:r>
              <a:rPr lang="ar-IQ" dirty="0"/>
              <a:t>ذكر لنا العلماء بأن الطرق المؤدية الى السنة عدة طرق وقسموا هذه الطرق الى قسمين</a:t>
            </a:r>
          </a:p>
          <a:p>
            <a:r>
              <a:rPr lang="ar-IQ" dirty="0"/>
              <a:t>1 ـ الطرق القطعية ، وأهمها ستة أنواع :</a:t>
            </a:r>
          </a:p>
          <a:p>
            <a:r>
              <a:rPr lang="ar-IQ" dirty="0"/>
              <a:t>ـ </a:t>
            </a:r>
            <a:r>
              <a:rPr lang="ar-IQ" dirty="0">
                <a:solidFill>
                  <a:srgbClr val="FFC000"/>
                </a:solidFill>
              </a:rPr>
              <a:t>الخبر المتواتر</a:t>
            </a:r>
          </a:p>
          <a:p>
            <a:r>
              <a:rPr lang="ar-IQ" dirty="0"/>
              <a:t>ـ </a:t>
            </a:r>
            <a:r>
              <a:rPr lang="ar-IQ" dirty="0">
                <a:solidFill>
                  <a:srgbClr val="92D050"/>
                </a:solidFill>
              </a:rPr>
              <a:t>الخبر المحفوف بقرينة توجب العلم بصدوره</a:t>
            </a:r>
          </a:p>
          <a:p>
            <a:r>
              <a:rPr lang="ar-IQ" dirty="0"/>
              <a:t>ـ </a:t>
            </a:r>
            <a:r>
              <a:rPr lang="ar-IQ" dirty="0" err="1">
                <a:solidFill>
                  <a:srgbClr val="FFFF00"/>
                </a:solidFill>
              </a:rPr>
              <a:t>ألأجماع</a:t>
            </a:r>
            <a:r>
              <a:rPr lang="ar-IQ" dirty="0">
                <a:solidFill>
                  <a:srgbClr val="FFFF00"/>
                </a:solidFill>
              </a:rPr>
              <a:t> الكاشف عن رأي المعصوم  </a:t>
            </a:r>
          </a:p>
          <a:p>
            <a:r>
              <a:rPr lang="ar-IQ" dirty="0">
                <a:solidFill>
                  <a:srgbClr val="FF0000"/>
                </a:solidFill>
              </a:rPr>
              <a:t>ـ بناء العقلاء </a:t>
            </a:r>
          </a:p>
          <a:p>
            <a:r>
              <a:rPr lang="ar-IQ" dirty="0"/>
              <a:t>ـ </a:t>
            </a:r>
            <a:r>
              <a:rPr lang="ar-IQ" dirty="0">
                <a:solidFill>
                  <a:srgbClr val="FFC000"/>
                </a:solidFill>
              </a:rPr>
              <a:t>سيرة المتشرعة </a:t>
            </a:r>
          </a:p>
          <a:p>
            <a:r>
              <a:rPr lang="ar-IQ" dirty="0"/>
              <a:t>ـ </a:t>
            </a:r>
            <a:r>
              <a:rPr lang="ar-IQ" dirty="0" err="1">
                <a:solidFill>
                  <a:srgbClr val="FFFF00"/>
                </a:solidFill>
              </a:rPr>
              <a:t>أرتكاز</a:t>
            </a:r>
            <a:r>
              <a:rPr lang="ar-IQ" dirty="0">
                <a:solidFill>
                  <a:srgbClr val="FFFF00"/>
                </a:solidFill>
              </a:rPr>
              <a:t> المتشرعة</a:t>
            </a:r>
          </a:p>
          <a:p>
            <a:endParaRPr lang="ar-IQ" dirty="0"/>
          </a:p>
        </p:txBody>
      </p:sp>
    </p:spTree>
    <p:extLst>
      <p:ext uri="{BB962C8B-B14F-4D97-AF65-F5344CB8AC3E}">
        <p14:creationId xmlns:p14="http://schemas.microsoft.com/office/powerpoint/2010/main" val="3046892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TotalTime>
  <Words>515</Words>
  <Application>Microsoft Office PowerPoint</Application>
  <PresentationFormat>عرض على الشاشة (3:4)‏</PresentationFormat>
  <Paragraphs>32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تقنية</vt:lpstr>
      <vt:lpstr>أصول الفقه الأسلامي </vt:lpstr>
      <vt:lpstr>الدليل الثاني: السنة</vt:lpstr>
      <vt:lpstr>عرض تقديمي في PowerPoint</vt:lpstr>
      <vt:lpstr>كما أن الامامية يطلقون السنّة على ما نقل عن ألأمة المعصومين (عليهم السلام ) من قول أو فعل .</vt:lpstr>
      <vt:lpstr>تقسيمات السنة </vt:lpstr>
      <vt:lpstr>أقسام السنة </vt:lpstr>
      <vt:lpstr>حجية السنّة</vt:lpstr>
      <vt:lpstr>عرض تقديمي في PowerPoint</vt:lpstr>
      <vt:lpstr>الطرق المؤدية الى السنة</vt:lpstr>
      <vt:lpstr>2 ـ الطرق غير القطعية ، وأهمها ثلاثة انواع :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أصول الفقه الأسلامي</dc:title>
  <dc:creator>Maher</dc:creator>
  <cp:lastModifiedBy>Maher</cp:lastModifiedBy>
  <cp:revision>3</cp:revision>
  <dcterms:created xsi:type="dcterms:W3CDTF">2021-06-01T22:46:57Z</dcterms:created>
  <dcterms:modified xsi:type="dcterms:W3CDTF">2021-06-01T23:10:24Z</dcterms:modified>
</cp:coreProperties>
</file>