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8" r:id="rId3"/>
    <p:sldId id="259" r:id="rId4"/>
    <p:sldId id="260" r:id="rId5"/>
    <p:sldId id="261" r:id="rId6"/>
    <p:sldId id="262"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76" d="100"/>
          <a:sy n="76" d="100"/>
        </p:scale>
        <p:origin x="-1842"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58A762AD-FBF4-4B0C-95EC-30196AEDBAAF}"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29DF75-EC42-43E5-AAA0-912F22BE11D7}" type="slidenum">
              <a:rPr lang="ar-IQ" smtClean="0"/>
              <a:t>‹#›</a:t>
            </a:fld>
            <a:endParaRPr lang="ar-IQ"/>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8A762AD-FBF4-4B0C-95EC-30196AEDBAAF}"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29DF75-EC42-43E5-AAA0-912F22BE11D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8A762AD-FBF4-4B0C-95EC-30196AEDBAAF}"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29DF75-EC42-43E5-AAA0-912F22BE11D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58A762AD-FBF4-4B0C-95EC-30196AEDBAAF}"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29DF75-EC42-43E5-AAA0-912F22BE11D7}" type="slidenum">
              <a:rPr lang="ar-IQ" smtClean="0"/>
              <a:t>‹#›</a:t>
            </a:fld>
            <a:endParaRPr lang="ar-IQ"/>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8A762AD-FBF4-4B0C-95EC-30196AEDBAAF}"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29DF75-EC42-43E5-AAA0-912F22BE11D7}"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58A762AD-FBF4-4B0C-95EC-30196AEDBAAF}" type="datetimeFigureOut">
              <a:rPr lang="ar-IQ" smtClean="0"/>
              <a:t>08/04/1445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B29DF75-EC42-43E5-AAA0-912F22BE11D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58A762AD-FBF4-4B0C-95EC-30196AEDBAAF}" type="datetimeFigureOut">
              <a:rPr lang="ar-IQ" smtClean="0"/>
              <a:t>08/04/1445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B29DF75-EC42-43E5-AAA0-912F22BE11D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58A762AD-FBF4-4B0C-95EC-30196AEDBAAF}" type="datetimeFigureOut">
              <a:rPr lang="ar-IQ" smtClean="0"/>
              <a:t>08/04/1445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B29DF75-EC42-43E5-AAA0-912F22BE11D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A762AD-FBF4-4B0C-95EC-30196AEDBAAF}" type="datetimeFigureOut">
              <a:rPr lang="ar-IQ" smtClean="0"/>
              <a:t>08/04/1445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B29DF75-EC42-43E5-AAA0-912F22BE11D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8A762AD-FBF4-4B0C-95EC-30196AEDBAAF}" type="datetimeFigureOut">
              <a:rPr lang="ar-IQ" smtClean="0"/>
              <a:t>08/04/1445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B29DF75-EC42-43E5-AAA0-912F22BE11D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8A762AD-FBF4-4B0C-95EC-30196AEDBAAF}" type="datetimeFigureOut">
              <a:rPr lang="ar-IQ" smtClean="0"/>
              <a:t>08/04/1445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B29DF75-EC42-43E5-AAA0-912F22BE11D7}"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58A762AD-FBF4-4B0C-95EC-30196AEDBAAF}" type="datetimeFigureOut">
              <a:rPr lang="ar-IQ" smtClean="0"/>
              <a:t>08/04/1445</a:t>
            </a:fld>
            <a:endParaRPr lang="ar-IQ"/>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ar-IQ"/>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9B29DF75-EC42-43E5-AAA0-912F22BE11D7}"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lstStyle/>
          <a:p>
            <a:r>
              <a:rPr lang="ar-IQ" dirty="0" smtClean="0">
                <a:solidFill>
                  <a:srgbClr val="FF0000"/>
                </a:solidFill>
              </a:rPr>
              <a:t>تأليف الاستاذ  المساعد الدكتور رغد جمال مناف </a:t>
            </a:r>
            <a:endParaRPr lang="ar-IQ" dirty="0">
              <a:solidFill>
                <a:srgbClr val="FF0000"/>
              </a:solidFill>
            </a:endParaRPr>
          </a:p>
        </p:txBody>
      </p:sp>
      <p:sp>
        <p:nvSpPr>
          <p:cNvPr id="2" name="عنوان 1"/>
          <p:cNvSpPr>
            <a:spLocks noGrp="1"/>
          </p:cNvSpPr>
          <p:nvPr>
            <p:ph type="ctrTitle"/>
          </p:nvPr>
        </p:nvSpPr>
        <p:spPr/>
        <p:txBody>
          <a:bodyPr>
            <a:normAutofit/>
          </a:bodyPr>
          <a:lstStyle/>
          <a:p>
            <a:r>
              <a:rPr lang="ar-IQ" dirty="0" smtClean="0"/>
              <a:t>المحاضرة الثالثة</a:t>
            </a:r>
            <a:endParaRPr lang="ar-IQ" dirty="0"/>
          </a:p>
        </p:txBody>
      </p:sp>
    </p:spTree>
    <p:extLst>
      <p:ext uri="{BB962C8B-B14F-4D97-AF65-F5344CB8AC3E}">
        <p14:creationId xmlns:p14="http://schemas.microsoft.com/office/powerpoint/2010/main" val="1261622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err="1" smtClean="0"/>
              <a:t>الاكديون</a:t>
            </a:r>
            <a:endParaRPr lang="ar-IQ" dirty="0"/>
          </a:p>
        </p:txBody>
      </p:sp>
      <p:sp>
        <p:nvSpPr>
          <p:cNvPr id="3" name="عنصر نائب للمحتوى 2"/>
          <p:cNvSpPr>
            <a:spLocks noGrp="1"/>
          </p:cNvSpPr>
          <p:nvPr>
            <p:ph sz="quarter" idx="13"/>
          </p:nvPr>
        </p:nvSpPr>
        <p:spPr/>
        <p:txBody>
          <a:bodyPr/>
          <a:lstStyle/>
          <a:p>
            <a:r>
              <a:rPr lang="ar-IQ" dirty="0" smtClean="0"/>
              <a:t> وهم اقوام جزرية جاءت من شبه الجزيرة العربية </a:t>
            </a:r>
          </a:p>
          <a:p>
            <a:pPr marL="0" indent="0">
              <a:buNone/>
            </a:pPr>
            <a:r>
              <a:rPr lang="ar-IQ" dirty="0" smtClean="0"/>
              <a:t>سكنت في القسم الجنوبي من بلاد وادي الرافدين</a:t>
            </a:r>
          </a:p>
          <a:p>
            <a:pPr marL="0" indent="0">
              <a:buNone/>
            </a:pPr>
            <a:r>
              <a:rPr lang="ar-IQ" dirty="0" smtClean="0"/>
              <a:t>وكانت تبحث عن </a:t>
            </a:r>
            <a:r>
              <a:rPr lang="ar-IQ" dirty="0" err="1" smtClean="0"/>
              <a:t>موادر</a:t>
            </a:r>
            <a:r>
              <a:rPr lang="ar-IQ" dirty="0" smtClean="0"/>
              <a:t> العيش </a:t>
            </a:r>
          </a:p>
          <a:p>
            <a:pPr marL="0" indent="0">
              <a:buNone/>
            </a:pPr>
            <a:r>
              <a:rPr lang="ar-IQ" dirty="0" smtClean="0"/>
              <a:t>اصبحت من اقوى </a:t>
            </a:r>
            <a:r>
              <a:rPr lang="ar-IQ" dirty="0" err="1" smtClean="0"/>
              <a:t>الامبرطوريات</a:t>
            </a:r>
            <a:r>
              <a:rPr lang="ar-IQ" dirty="0" smtClean="0"/>
              <a:t> في العالم القديم</a:t>
            </a:r>
          </a:p>
          <a:p>
            <a:pPr marL="0" indent="0">
              <a:buNone/>
            </a:pPr>
            <a:endParaRPr lang="ar-IQ" dirty="0"/>
          </a:p>
        </p:txBody>
      </p:sp>
    </p:spTree>
    <p:extLst>
      <p:ext uri="{BB962C8B-B14F-4D97-AF65-F5344CB8AC3E}">
        <p14:creationId xmlns:p14="http://schemas.microsoft.com/office/powerpoint/2010/main" val="998671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سرجون </a:t>
            </a:r>
            <a:r>
              <a:rPr lang="ar-IQ" dirty="0" err="1" smtClean="0"/>
              <a:t>الاكدي</a:t>
            </a:r>
            <a:endParaRPr lang="ar-IQ" dirty="0"/>
          </a:p>
        </p:txBody>
      </p:sp>
      <p:sp>
        <p:nvSpPr>
          <p:cNvPr id="3" name="عنصر نائب للمحتوى 2"/>
          <p:cNvSpPr>
            <a:spLocks noGrp="1"/>
          </p:cNvSpPr>
          <p:nvPr>
            <p:ph sz="quarter" idx="13"/>
          </p:nvPr>
        </p:nvSpPr>
        <p:spPr/>
        <p:txBody>
          <a:bodyPr>
            <a:normAutofit/>
          </a:bodyPr>
          <a:lstStyle/>
          <a:p>
            <a:r>
              <a:rPr lang="ar-IQ" dirty="0" smtClean="0"/>
              <a:t>مؤسس </a:t>
            </a:r>
            <a:r>
              <a:rPr lang="ar-IQ" dirty="0" err="1" smtClean="0"/>
              <a:t>الامبرطورية</a:t>
            </a:r>
            <a:r>
              <a:rPr lang="ar-IQ" dirty="0" smtClean="0"/>
              <a:t> </a:t>
            </a:r>
            <a:r>
              <a:rPr lang="ar-IQ" dirty="0" err="1" smtClean="0"/>
              <a:t>الاكدية</a:t>
            </a:r>
            <a:r>
              <a:rPr lang="ar-IQ" dirty="0" smtClean="0"/>
              <a:t> اسمه </a:t>
            </a:r>
            <a:r>
              <a:rPr lang="ar-IQ" dirty="0" err="1" smtClean="0"/>
              <a:t>شروكين</a:t>
            </a:r>
            <a:r>
              <a:rPr lang="ar-IQ" dirty="0" smtClean="0"/>
              <a:t> اي الملك الصادق او الملك الشرعي حكم 55 عاما</a:t>
            </a:r>
          </a:p>
          <a:p>
            <a:r>
              <a:rPr lang="ar-IQ" dirty="0" smtClean="0"/>
              <a:t>كان </a:t>
            </a:r>
            <a:r>
              <a:rPr lang="ar-IQ" dirty="0" err="1" smtClean="0"/>
              <a:t>ادرايا</a:t>
            </a:r>
            <a:r>
              <a:rPr lang="ar-IQ" dirty="0" smtClean="0"/>
              <a:t> من الطراز الاول</a:t>
            </a:r>
          </a:p>
          <a:p>
            <a:r>
              <a:rPr lang="ar-IQ" dirty="0" smtClean="0"/>
              <a:t>تم في عهده فتح العديد من البلدان </a:t>
            </a:r>
          </a:p>
          <a:p>
            <a:r>
              <a:rPr lang="ar-IQ" dirty="0" smtClean="0"/>
              <a:t>وصلت حدود مملكته الى بلاد عيلام شرقا والى بلاد الاناضول شمالا والى الخليج العربي جنوبا والة سوريا غربا.</a:t>
            </a:r>
          </a:p>
          <a:p>
            <a:r>
              <a:rPr lang="ar-IQ" dirty="0" smtClean="0"/>
              <a:t>وصلت التجارة في عهده اوج ازدهارها </a:t>
            </a:r>
            <a:r>
              <a:rPr lang="ar-IQ" dirty="0" err="1" smtClean="0"/>
              <a:t>فاصبحت</a:t>
            </a:r>
            <a:r>
              <a:rPr lang="ar-IQ" dirty="0" smtClean="0"/>
              <a:t> السفة ترسو في </a:t>
            </a:r>
            <a:r>
              <a:rPr lang="ar-IQ" dirty="0" err="1" smtClean="0"/>
              <a:t>الموانى</a:t>
            </a:r>
            <a:r>
              <a:rPr lang="ar-IQ" dirty="0" smtClean="0"/>
              <a:t> </a:t>
            </a:r>
            <a:r>
              <a:rPr lang="ar-IQ" dirty="0" err="1" smtClean="0"/>
              <a:t>الاكدية</a:t>
            </a:r>
            <a:endParaRPr lang="ar-IQ" dirty="0"/>
          </a:p>
        </p:txBody>
      </p:sp>
    </p:spTree>
    <p:extLst>
      <p:ext uri="{BB962C8B-B14F-4D97-AF65-F5344CB8AC3E}">
        <p14:creationId xmlns:p14="http://schemas.microsoft.com/office/powerpoint/2010/main" val="3478876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حياة سرجون</a:t>
            </a:r>
            <a:endParaRPr lang="ar-IQ" dirty="0"/>
          </a:p>
        </p:txBody>
      </p:sp>
      <p:sp>
        <p:nvSpPr>
          <p:cNvPr id="3" name="عنصر نائب للمحتوى 2"/>
          <p:cNvSpPr>
            <a:spLocks noGrp="1"/>
          </p:cNvSpPr>
          <p:nvPr>
            <p:ph sz="quarter" idx="13"/>
          </p:nvPr>
        </p:nvSpPr>
        <p:spPr/>
        <p:txBody>
          <a:bodyPr>
            <a:normAutofit fontScale="70000" lnSpcReduction="20000"/>
          </a:bodyPr>
          <a:lstStyle/>
          <a:p>
            <a:r>
              <a:rPr lang="ar-IQ" dirty="0"/>
              <a:t>معنى اسمه «شار أوكين» الملك الصادق أو الشرعي أو الثابت وتخبرنا النصوص عن نشأته، بأن والدته كانت من نساء المعبد، وأن والده غير معروف، ولما ولد وضعته والدته في سلة ورمته في الفرات حيث عثر عليه بستاني ورباه فلما ترعرع وشب شملته الآلهة عشتار بعطفها وحبها ثم تدرج في الوظائف حتى ارتقى إلى خدمة ملك كيش (أور زبابا) بل استولى أخيرا على العرش وبنا مدينة أكد وجمع حوله جيشاً واخضع غرب آسيا.</a:t>
            </a:r>
          </a:p>
          <a:p>
            <a:endParaRPr lang="ar-IQ" dirty="0"/>
          </a:p>
          <a:p>
            <a:r>
              <a:rPr lang="ar-IQ" dirty="0"/>
              <a:t>حكم سرجون 56 سنة جلب خلالها الرخاء للشعب واستتب الامان في كل مكان ونشر المعارف والعلوم والفنون والكتابة. وقد وجدت ألواح من الطين مكتوبه بالخط المسماري وباللغة </a:t>
            </a:r>
            <a:r>
              <a:rPr lang="ar-IQ" dirty="0" err="1"/>
              <a:t>الاكدية</a:t>
            </a:r>
            <a:r>
              <a:rPr lang="ar-IQ" dirty="0"/>
              <a:t> في كثير من المستعمرات البعيدة في الأناضول وعيلام وفي زمنه ترقت الفنون الجميلة وفي المتحف العراقي رأس تمثال بالحجم الطبيعي من البرنز وجد في </a:t>
            </a:r>
            <a:r>
              <a:rPr lang="ar-IQ" dirty="0" err="1"/>
              <a:t>نينوى</a:t>
            </a:r>
            <a:r>
              <a:rPr lang="ar-IQ" dirty="0"/>
              <a:t>[؟]لعله يمثل سرجون نفسه وقد يمثل حفيده </a:t>
            </a:r>
            <a:r>
              <a:rPr lang="ar-IQ" dirty="0" err="1"/>
              <a:t>نارام</a:t>
            </a:r>
            <a:r>
              <a:rPr lang="ar-IQ" dirty="0"/>
              <a:t> سين ويعتبر من اثمن القطع الفنية واجملها وأدقها تعبيرا. وبعد وفاة سرجون في نحو عام (2284 ق م) تبعه ولداه </a:t>
            </a:r>
            <a:r>
              <a:rPr lang="ar-IQ" dirty="0" err="1"/>
              <a:t>ريموش</a:t>
            </a:r>
            <a:r>
              <a:rPr lang="ar-IQ" dirty="0"/>
              <a:t> ثم </a:t>
            </a:r>
            <a:r>
              <a:rPr lang="ar-IQ" dirty="0" err="1"/>
              <a:t>مانشتوسو</a:t>
            </a:r>
            <a:r>
              <a:rPr lang="ar-IQ" dirty="0"/>
              <a:t> وقد بدل كل منهما قصارى جهده للإبقاء على كيان الإمبراطورية الشاسعة حتى تولى الحكم حفيده </a:t>
            </a:r>
            <a:r>
              <a:rPr lang="ar-IQ" dirty="0" err="1"/>
              <a:t>نارام</a:t>
            </a:r>
            <a:r>
              <a:rPr lang="ar-IQ" dirty="0"/>
              <a:t> سين.</a:t>
            </a:r>
          </a:p>
          <a:p>
            <a:endParaRPr lang="ar-IQ" dirty="0"/>
          </a:p>
          <a:p>
            <a:r>
              <a:rPr lang="ar-IQ" dirty="0"/>
              <a:t>هزم سرجون </a:t>
            </a:r>
            <a:r>
              <a:rPr lang="ar-IQ" dirty="0" err="1"/>
              <a:t>الأكدي</a:t>
            </a:r>
            <a:r>
              <a:rPr lang="ar-IQ" dirty="0"/>
              <a:t> </a:t>
            </a:r>
            <a:r>
              <a:rPr lang="ar-IQ" dirty="0" err="1"/>
              <a:t>لوغال</a:t>
            </a:r>
            <a:r>
              <a:rPr lang="ar-IQ" dirty="0"/>
              <a:t> </a:t>
            </a:r>
            <a:r>
              <a:rPr lang="ar-IQ" dirty="0" err="1"/>
              <a:t>زاغيسي</a:t>
            </a:r>
            <a:r>
              <a:rPr lang="ar-IQ" dirty="0"/>
              <a:t> وأسره في معركة الوركاء وغزا </a:t>
            </a:r>
            <a:r>
              <a:rPr lang="ar-IQ" dirty="0" err="1"/>
              <a:t>إمبراطوريته</a:t>
            </a:r>
            <a:r>
              <a:rPr lang="ar-IQ" dirty="0"/>
              <a:t>. وتعود أقدم الأرشيفات باللغة </a:t>
            </a:r>
            <a:r>
              <a:rPr lang="ar-IQ" dirty="0" err="1"/>
              <a:t>الأكدية</a:t>
            </a:r>
            <a:r>
              <a:rPr lang="ar-IQ" dirty="0"/>
              <a:t> إلى فترة سرجون. وقد زُعم أن سرجون هو ابن </a:t>
            </a:r>
            <a:r>
              <a:rPr lang="ar-IQ" dirty="0" err="1"/>
              <a:t>لايبوم</a:t>
            </a:r>
            <a:r>
              <a:rPr lang="ar-IQ" dirty="0"/>
              <a:t> أو </a:t>
            </a:r>
            <a:r>
              <a:rPr lang="ar-IQ" dirty="0" err="1"/>
              <a:t>إتي</a:t>
            </a:r>
            <a:r>
              <a:rPr lang="ar-IQ" dirty="0"/>
              <a:t> بيل، وهو بستاني متواضع، ومن المحتمل أن يكون كاهنًا لعشتار أو </a:t>
            </a:r>
            <a:r>
              <a:rPr lang="ar-IQ" dirty="0" err="1"/>
              <a:t>إنانا</a:t>
            </a:r>
            <a:r>
              <a:rPr lang="ar-IQ" dirty="0"/>
              <a:t>. تقول إحدى الأساطير المتعلقة بسرجون في العصر الآشوري ذلك:</a:t>
            </a:r>
          </a:p>
          <a:p>
            <a:endParaRPr lang="ar-IQ" dirty="0"/>
          </a:p>
          <a:p>
            <a:r>
              <a:rPr lang="ar-IQ" dirty="0"/>
              <a:t>كانت والدتي </a:t>
            </a:r>
            <a:r>
              <a:rPr lang="ar-IQ" dirty="0" err="1"/>
              <a:t>مَبدولة</a:t>
            </a:r>
            <a:r>
              <a:rPr lang="ar-IQ" dirty="0"/>
              <a:t>، ولم أكن أعرف والدي. وقد أحبَّ أخوة والدي التلال. مدينتي هي </a:t>
            </a:r>
            <a:r>
              <a:rPr lang="ar-IQ" dirty="0" err="1"/>
              <a:t>آزو</a:t>
            </a:r>
            <a:r>
              <a:rPr lang="ar-IQ" dirty="0"/>
              <a:t> </a:t>
            </a:r>
            <a:r>
              <a:rPr lang="ar-IQ" dirty="0" err="1"/>
              <a:t>بيراني</a:t>
            </a:r>
            <a:r>
              <a:rPr lang="ar-IQ" dirty="0"/>
              <a:t> (حقول الأعشاب البرية)، التي تقع على ضفاف نهر الفرات. حبلت أمي </a:t>
            </a:r>
            <a:r>
              <a:rPr lang="ar-IQ" dirty="0" err="1"/>
              <a:t>المبدولة</a:t>
            </a:r>
            <a:r>
              <a:rPr lang="ar-IQ" dirty="0"/>
              <a:t> بي. وولدتني سرَّاً. ووضعتني في سلة من الأسل وسدت فتحاتها بالقار. وألقتني في النهر ولم أغرق. حملني النهر وحملني إلى </a:t>
            </a:r>
            <a:r>
              <a:rPr lang="ar-IQ" dirty="0" err="1"/>
              <a:t>آكي</a:t>
            </a:r>
            <a:r>
              <a:rPr lang="ar-IQ" dirty="0"/>
              <a:t>، غراف الماء. وانتشلني </a:t>
            </a:r>
            <a:r>
              <a:rPr lang="ar-IQ" dirty="0" err="1"/>
              <a:t>آكي</a:t>
            </a:r>
            <a:r>
              <a:rPr lang="ar-IQ" dirty="0"/>
              <a:t>، غراف الماء، الطيب القلب، من المياه. ورباني </a:t>
            </a:r>
            <a:r>
              <a:rPr lang="ar-IQ" dirty="0" err="1"/>
              <a:t>آكي</a:t>
            </a:r>
            <a:r>
              <a:rPr lang="ar-IQ" dirty="0"/>
              <a:t>، غراف الماء، وكأنني ابنه. وصرت بستاني </a:t>
            </a:r>
            <a:r>
              <a:rPr lang="ar-IQ" dirty="0" err="1"/>
              <a:t>آكي</a:t>
            </a:r>
            <a:r>
              <a:rPr lang="ar-IQ" dirty="0"/>
              <a:t>، غراف الماء. وحين كنت بستانيا، مال قلب عشتار إليّ. فأصبحت ملكا وحكمت طوال خمسة وأربعين عاما.</a:t>
            </a:r>
          </a:p>
          <a:p>
            <a:endParaRPr lang="ar-IQ" dirty="0"/>
          </a:p>
          <a:p>
            <a:r>
              <a:rPr lang="ar-IQ" dirty="0" err="1"/>
              <a:t>ریموش</a:t>
            </a:r>
            <a:r>
              <a:rPr lang="ar-IQ" dirty="0"/>
              <a:t> (2315-2307) ق.م</a:t>
            </a:r>
            <a:endParaRPr lang="ar-IQ" dirty="0"/>
          </a:p>
        </p:txBody>
      </p:sp>
    </p:spTree>
    <p:extLst>
      <p:ext uri="{BB962C8B-B14F-4D97-AF65-F5344CB8AC3E}">
        <p14:creationId xmlns:p14="http://schemas.microsoft.com/office/powerpoint/2010/main" val="2162549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الملوك الاكديين</a:t>
            </a:r>
            <a:endParaRPr lang="ar-IQ" dirty="0"/>
          </a:p>
        </p:txBody>
      </p:sp>
      <p:sp>
        <p:nvSpPr>
          <p:cNvPr id="3" name="عنصر نائب للمحتوى 2"/>
          <p:cNvSpPr>
            <a:spLocks noGrp="1"/>
          </p:cNvSpPr>
          <p:nvPr>
            <p:ph sz="quarter" idx="13"/>
          </p:nvPr>
        </p:nvSpPr>
        <p:spPr/>
        <p:txBody>
          <a:bodyPr>
            <a:normAutofit fontScale="62500" lnSpcReduction="20000"/>
          </a:bodyPr>
          <a:lstStyle/>
          <a:p>
            <a:r>
              <a:rPr lang="ar-IQ" dirty="0" err="1"/>
              <a:t>ریموش</a:t>
            </a:r>
            <a:r>
              <a:rPr lang="ar-IQ" dirty="0"/>
              <a:t> (2315-2307) ق.م</a:t>
            </a:r>
          </a:p>
          <a:p>
            <a:r>
              <a:rPr lang="ar-IQ" dirty="0" err="1"/>
              <a:t>أورينارام</a:t>
            </a:r>
            <a:r>
              <a:rPr lang="ar-IQ" dirty="0"/>
              <a:t> سين (2291 – 2255) ق.م</a:t>
            </a:r>
          </a:p>
          <a:p>
            <a:r>
              <a:rPr lang="ar-IQ" dirty="0"/>
              <a:t>استطاع </a:t>
            </a:r>
            <a:r>
              <a:rPr lang="ar-IQ" dirty="0" err="1"/>
              <a:t>نارام</a:t>
            </a:r>
            <a:r>
              <a:rPr lang="ar-IQ" dirty="0"/>
              <a:t> سين إعادة فتح الأقطار التي كانت تحت حكم جده سرجون وإخضاعها ثانية وأضاف إليها مقاطعات جبلية كمنطقة </a:t>
            </a:r>
            <a:r>
              <a:rPr lang="ar-IQ" dirty="0" err="1"/>
              <a:t>اللولوبيين</a:t>
            </a:r>
            <a:r>
              <a:rPr lang="ar-IQ" dirty="0"/>
              <a:t> في جبال </a:t>
            </a:r>
            <a:r>
              <a:rPr lang="ar-IQ" dirty="0" err="1"/>
              <a:t>زاكروس</a:t>
            </a:r>
            <a:r>
              <a:rPr lang="ar-IQ" dirty="0"/>
              <a:t> واخضع </a:t>
            </a:r>
            <a:r>
              <a:rPr lang="ar-IQ" dirty="0" err="1"/>
              <a:t>العيلاميين</a:t>
            </a:r>
            <a:r>
              <a:rPr lang="ar-IQ" dirty="0"/>
              <a:t> وقد خلد نرام سن فتوحاته هذه في مسلة كبيرة من الحجر تمثله على رأس جيشه في منطقة جبلية وعره والمسلة اليوم من معروضات متحف اللوفر بباريس وجدتها البعثة الفرنسية قبل أكثر من نصف قرن في سوسة[؟]عاصمة </a:t>
            </a:r>
            <a:r>
              <a:rPr lang="ar-IQ" dirty="0" err="1"/>
              <a:t>العيلاميين</a:t>
            </a:r>
            <a:r>
              <a:rPr lang="ar-IQ" dirty="0"/>
              <a:t> في إيران وقام نرام سن بإعمال عمرانية واسعة فنظم الحياة الاجتماعية في البلاد وسار على القوانين الموحدة التي نشرها جده سرجون وجعل اللغة </a:t>
            </a:r>
            <a:r>
              <a:rPr lang="ar-IQ" dirty="0" err="1"/>
              <a:t>الاكدية</a:t>
            </a:r>
            <a:r>
              <a:rPr lang="ar-IQ" dirty="0"/>
              <a:t> لغة رسمية في جميع الهلال الخصيب. وبعد إن حكم 37 سنة تولى الحكم بعده ابنه.</a:t>
            </a:r>
          </a:p>
          <a:p>
            <a:endParaRPr lang="ar-IQ" dirty="0"/>
          </a:p>
          <a:p>
            <a:r>
              <a:rPr lang="ar-IQ" dirty="0"/>
              <a:t>شار كالي شري (2254 – 2230) ق.م</a:t>
            </a:r>
          </a:p>
          <a:p>
            <a:r>
              <a:rPr lang="ar-IQ" dirty="0"/>
              <a:t>بذل شار كالي شري ما في وسعه للمحافظة على الإمبراطورية الواسعة ولكن مساعيه كانت دون جدوى إذ إن كثيرا من المقاطعات البعيدة انفصلت عن المركز وتحركت في زمنه وما بعده جموع من سكان الجبال الشرقية عرفوا </a:t>
            </a:r>
            <a:r>
              <a:rPr lang="ar-IQ" dirty="0" err="1"/>
              <a:t>بالكوتيين</a:t>
            </a:r>
            <a:r>
              <a:rPr lang="ar-IQ" dirty="0"/>
              <a:t> كما إن السومريين كانوا يتحينون الفرص في الداخل للاستقلال بمدنهم القديمة. وبعد وفاة شار كالي شري توالى على الحكم بعده سنة ملوك ضعفاء حكموا من (2198 – 2195 ق م) انفصلت خلال حكمهم أكثر المقاطعات واستقلت بعض المدن السومرية مثل اوروك حتى ان ثبت الملوك كان في حيرة من أمره فيذكر انه أصبح من الصعب معرفة من كان ملكا منهم ومن لم يكن. وأخيرا زحفت أقوام </a:t>
            </a:r>
            <a:r>
              <a:rPr lang="ar-IQ" dirty="0" err="1"/>
              <a:t>الكوتيين</a:t>
            </a:r>
            <a:r>
              <a:rPr lang="ar-IQ" dirty="0"/>
              <a:t> من المناطق الجبلية ونزحت نحو أواسط البلاد وفتحت بلاد أكد وسومر وخربت المدن فعم الخوف والذعر في البلاد وكان في ذلك القضاء على المملكة </a:t>
            </a:r>
            <a:r>
              <a:rPr lang="ar-IQ" dirty="0" err="1"/>
              <a:t>الاكدية</a:t>
            </a:r>
            <a:r>
              <a:rPr lang="ar-IQ" dirty="0"/>
              <a:t> في نحو عام (2159 ق م) بعد أن حكمت زهاء القرنيين.</a:t>
            </a:r>
          </a:p>
          <a:p>
            <a:endParaRPr lang="ar-IQ" dirty="0"/>
          </a:p>
          <a:p>
            <a:r>
              <a:rPr lang="ar-IQ" dirty="0"/>
              <a:t>الملوك الثلاثة </a:t>
            </a:r>
            <a:r>
              <a:rPr lang="ar-IQ" dirty="0" err="1" smtClean="0"/>
              <a:t>النضعفاء</a:t>
            </a:r>
            <a:r>
              <a:rPr lang="ar-IQ" dirty="0" smtClean="0"/>
              <a:t> </a:t>
            </a:r>
            <a:r>
              <a:rPr lang="ar-IQ" dirty="0"/>
              <a:t>(2192 -2154) ق.م</a:t>
            </a:r>
          </a:p>
          <a:p>
            <a:r>
              <a:rPr lang="ar-IQ" dirty="0"/>
              <a:t>(</a:t>
            </a:r>
            <a:r>
              <a:rPr lang="ar-IQ" dirty="0" err="1"/>
              <a:t>إيلولو</a:t>
            </a:r>
            <a:r>
              <a:rPr lang="ar-IQ" dirty="0"/>
              <a:t>، </a:t>
            </a:r>
            <a:r>
              <a:rPr lang="ar-IQ" dirty="0" err="1"/>
              <a:t>دودو</a:t>
            </a:r>
            <a:r>
              <a:rPr lang="ar-IQ" dirty="0"/>
              <a:t>، </a:t>
            </a:r>
            <a:r>
              <a:rPr lang="ar-IQ" dirty="0" err="1"/>
              <a:t>شودورول</a:t>
            </a:r>
            <a:r>
              <a:rPr lang="ar-IQ" dirty="0"/>
              <a:t>)</a:t>
            </a:r>
          </a:p>
          <a:p>
            <a:r>
              <a:rPr lang="ar-IQ" dirty="0"/>
              <a:t>يشكل هؤلاء الملوك الثلاثة الأنفاس الأخيرة التي أصبحت الإمبراطورية </a:t>
            </a:r>
            <a:r>
              <a:rPr lang="ar-IQ" dirty="0" err="1"/>
              <a:t>الأكدية</a:t>
            </a:r>
            <a:r>
              <a:rPr lang="ar-IQ" dirty="0"/>
              <a:t> تلفظها. فقد استمر تداعيهم 38 عامًا اجتاحت فيه قبائل </a:t>
            </a:r>
            <a:r>
              <a:rPr lang="ar-IQ" dirty="0" err="1"/>
              <a:t>الكوتيين</a:t>
            </a:r>
            <a:r>
              <a:rPr lang="ar-IQ" dirty="0"/>
              <a:t> المدن </a:t>
            </a:r>
            <a:r>
              <a:rPr lang="ar-IQ" dirty="0" err="1"/>
              <a:t>الأكدية</a:t>
            </a:r>
            <a:r>
              <a:rPr lang="ar-IQ" dirty="0"/>
              <a:t> وانفصلت كل المدن والشعوب التي خضعت للأكديين. وهناك من يرى أن سلالة أوروك السادسة (أو الثالثة) استلمت زمام المبادرة في حكم وادي </a:t>
            </a:r>
            <a:r>
              <a:rPr lang="ar-IQ" dirty="0" err="1"/>
              <a:t>الرافدي</a:t>
            </a:r>
            <a:endParaRPr lang="ar-IQ" dirty="0"/>
          </a:p>
        </p:txBody>
      </p:sp>
    </p:spTree>
    <p:extLst>
      <p:ext uri="{BB962C8B-B14F-4D97-AF65-F5344CB8AC3E}">
        <p14:creationId xmlns:p14="http://schemas.microsoft.com/office/powerpoint/2010/main" val="2127328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نهاية </a:t>
            </a:r>
            <a:r>
              <a:rPr lang="ar-IQ" dirty="0" err="1" smtClean="0"/>
              <a:t>اللامبرطورية</a:t>
            </a:r>
            <a:r>
              <a:rPr lang="ar-IQ" dirty="0" smtClean="0"/>
              <a:t> </a:t>
            </a:r>
            <a:r>
              <a:rPr lang="ar-IQ" dirty="0" err="1" smtClean="0"/>
              <a:t>الاكدية</a:t>
            </a:r>
            <a:endParaRPr lang="ar-IQ" dirty="0"/>
          </a:p>
        </p:txBody>
      </p:sp>
      <p:sp>
        <p:nvSpPr>
          <p:cNvPr id="3" name="عنصر نائب للمحتوى 2"/>
          <p:cNvSpPr>
            <a:spLocks noGrp="1"/>
          </p:cNvSpPr>
          <p:nvPr>
            <p:ph sz="quarter" idx="13"/>
          </p:nvPr>
        </p:nvSpPr>
        <p:spPr/>
        <p:txBody>
          <a:bodyPr/>
          <a:lstStyle/>
          <a:p>
            <a:pPr lvl="8"/>
            <a:endParaRPr lang="ar-IQ" dirty="0"/>
          </a:p>
          <a:p>
            <a:pPr lvl="8"/>
            <a:endParaRPr lang="ar-IQ" dirty="0"/>
          </a:p>
          <a:p>
            <a:pPr lvl="8"/>
            <a:r>
              <a:rPr lang="ar-IQ" dirty="0" smtClean="0"/>
              <a:t>قطت الإمبراطورية </a:t>
            </a:r>
            <a:r>
              <a:rPr lang="ar-IQ" dirty="0" err="1" smtClean="0"/>
              <a:t>الأكدية</a:t>
            </a:r>
            <a:r>
              <a:rPr lang="ar-IQ" dirty="0" smtClean="0"/>
              <a:t>، ربما في القرن الثاني والعشرين قبل الميلاد، في غضون 180 عامًا من تأسيسها، مما أدى إلى «عصر مظلم» مع عدم وجود سلطة إمبراطورية بارزة حتى سلالة أور الثالثة.</a:t>
            </a:r>
          </a:p>
          <a:p>
            <a:pPr lvl="8"/>
            <a:r>
              <a:rPr lang="ar-IQ" dirty="0" smtClean="0"/>
              <a:t>تولى الحكم بعد </a:t>
            </a:r>
            <a:r>
              <a:rPr lang="ar-IQ" dirty="0" err="1" smtClean="0"/>
              <a:t>نارام</a:t>
            </a:r>
            <a:r>
              <a:rPr lang="ar-IQ" dirty="0" smtClean="0"/>
              <a:t> </a:t>
            </a:r>
            <a:r>
              <a:rPr lang="ar-IQ" dirty="0" err="1" smtClean="0"/>
              <a:t>سین</a:t>
            </a:r>
            <a:r>
              <a:rPr lang="ar-IQ" dirty="0" smtClean="0"/>
              <a:t> ملوك ضعفاء لم يستطيعوا الحفاظ على سلطة الدولة </a:t>
            </a:r>
            <a:r>
              <a:rPr lang="ar-IQ" dirty="0" err="1" smtClean="0"/>
              <a:t>الأكدية</a:t>
            </a:r>
            <a:r>
              <a:rPr lang="ar-IQ" dirty="0" smtClean="0"/>
              <a:t>، وقد انتهزت القبائل </a:t>
            </a:r>
            <a:r>
              <a:rPr lang="ar-IQ" dirty="0" err="1" smtClean="0"/>
              <a:t>الكوتية</a:t>
            </a:r>
            <a:r>
              <a:rPr lang="ar-IQ" dirty="0" smtClean="0"/>
              <a:t> (</a:t>
            </a:r>
            <a:r>
              <a:rPr lang="ar-IQ" dirty="0" err="1" smtClean="0"/>
              <a:t>الجوتيين</a:t>
            </a:r>
            <a:r>
              <a:rPr lang="ar-IQ" dirty="0" smtClean="0"/>
              <a:t>) ضعفهم وهاجمت البلاد خصوصًا أنَّ هناك اضطرابات داخلية قد حصلت في البلاد على يد العناصر السومرية والمدن السومرية الواقعة تحت الحكم </a:t>
            </a:r>
            <a:r>
              <a:rPr lang="ar-IQ" dirty="0" err="1" smtClean="0"/>
              <a:t>الأكدي</a:t>
            </a:r>
            <a:r>
              <a:rPr lang="ar-IQ" dirty="0" smtClean="0"/>
              <a:t>. وانتهى حكم آخر ملك أكدي على يد (</a:t>
            </a:r>
            <a:r>
              <a:rPr lang="ar-IQ" dirty="0" err="1" smtClean="0"/>
              <a:t>الكوتیین</a:t>
            </a:r>
            <a:r>
              <a:rPr lang="ar-IQ" dirty="0" smtClean="0"/>
              <a:t>).</a:t>
            </a:r>
          </a:p>
          <a:p>
            <a:pPr lvl="8"/>
            <a:r>
              <a:rPr lang="ar-IQ" dirty="0" smtClean="0"/>
              <a:t>الحكومة</a:t>
            </a:r>
            <a:endParaRPr lang="ar-IQ" dirty="0"/>
          </a:p>
        </p:txBody>
      </p:sp>
    </p:spTree>
    <p:extLst>
      <p:ext uri="{BB962C8B-B14F-4D97-AF65-F5344CB8AC3E}">
        <p14:creationId xmlns:p14="http://schemas.microsoft.com/office/powerpoint/2010/main" val="975471281"/>
      </p:ext>
    </p:extLst>
  </p:cSld>
  <p:clrMapOvr>
    <a:masterClrMapping/>
  </p:clrMapOvr>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23</TotalTime>
  <Words>892</Words>
  <Application>Microsoft Office PowerPoint</Application>
  <PresentationFormat>عرض على الشاشة (3:4)‏</PresentationFormat>
  <Paragraphs>40</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أفق</vt:lpstr>
      <vt:lpstr>المحاضرة الثالثة</vt:lpstr>
      <vt:lpstr>الاكديون</vt:lpstr>
      <vt:lpstr>سرجون الاكدي</vt:lpstr>
      <vt:lpstr>حياة سرجون</vt:lpstr>
      <vt:lpstr>الملوك الاكديين</vt:lpstr>
      <vt:lpstr>نهاية اللامبرطورية الاكدية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 والعشرون</dc:title>
  <dc:creator>hp</dc:creator>
  <cp:lastModifiedBy>dell</cp:lastModifiedBy>
  <cp:revision>7</cp:revision>
  <dcterms:created xsi:type="dcterms:W3CDTF">2023-04-01T09:52:35Z</dcterms:created>
  <dcterms:modified xsi:type="dcterms:W3CDTF">2023-10-22T15:14:20Z</dcterms:modified>
</cp:coreProperties>
</file>