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76" d="100"/>
          <a:sy n="76" d="100"/>
        </p:scale>
        <p:origin x="-1842"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A964B32-7FDD-41EE-B473-9E1F6284FE11}" type="datetimeFigureOut">
              <a:rPr lang="ar-IQ" smtClean="0"/>
              <a:t>08/04/1445</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2E6BBCE-D33A-434D-8478-AFF54EF70B6A}"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2A964B32-7FDD-41EE-B473-9E1F6284FE11}" type="datetimeFigureOut">
              <a:rPr lang="ar-IQ" smtClean="0"/>
              <a:t>08/04/1445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2E6BBCE-D33A-434D-8478-AFF54EF70B6A}"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A964B32-7FDD-41EE-B473-9E1F6284FE11}" type="datetimeFigureOut">
              <a:rPr lang="ar-IQ" smtClean="0"/>
              <a:t>08/04/1445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A964B32-7FDD-41EE-B473-9E1F6284FE11}" type="datetimeFigureOut">
              <a:rPr lang="ar-IQ" smtClean="0"/>
              <a:t>08/04/1445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964B32-7FDD-41EE-B473-9E1F6284FE11}" type="datetimeFigureOut">
              <a:rPr lang="ar-IQ" smtClean="0"/>
              <a:t>08/04/1445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A964B32-7FDD-41EE-B473-9E1F6284FE11}" type="datetimeFigureOut">
              <a:rPr lang="ar-IQ" smtClean="0"/>
              <a:t>08/04/1445</a:t>
            </a:fld>
            <a:endParaRPr lang="ar-IQ"/>
          </a:p>
        </p:txBody>
      </p:sp>
      <p:sp>
        <p:nvSpPr>
          <p:cNvPr id="7" name="Slide Number Placeholder 6"/>
          <p:cNvSpPr>
            <a:spLocks noGrp="1"/>
          </p:cNvSpPr>
          <p:nvPr>
            <p:ph type="sldNum" sz="quarter" idx="12"/>
          </p:nvPr>
        </p:nvSpPr>
        <p:spPr/>
        <p:txBody>
          <a:bodyPr/>
          <a:lstStyle/>
          <a:p>
            <a:fld id="{82E6BBCE-D33A-434D-8478-AFF54EF70B6A}"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A964B32-7FDD-41EE-B473-9E1F6284FE11}" type="datetimeFigureOut">
              <a:rPr lang="ar-IQ" smtClean="0"/>
              <a:t>08/04/1445</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A964B32-7FDD-41EE-B473-9E1F6284FE11}" type="datetimeFigureOut">
              <a:rPr lang="ar-IQ" smtClean="0"/>
              <a:t>08/04/1445</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2E6BBCE-D33A-434D-8478-AFF54EF70B6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المحاضرة </a:t>
            </a:r>
            <a:r>
              <a:rPr lang="ar-IQ" dirty="0" smtClean="0"/>
              <a:t>الخامسة</a:t>
            </a:r>
            <a:endParaRPr lang="ar-IQ" dirty="0"/>
          </a:p>
        </p:txBody>
      </p:sp>
      <p:sp>
        <p:nvSpPr>
          <p:cNvPr id="3" name="عنوان فرعي 2"/>
          <p:cNvSpPr>
            <a:spLocks noGrp="1"/>
          </p:cNvSpPr>
          <p:nvPr>
            <p:ph type="subTitle" idx="1"/>
          </p:nvPr>
        </p:nvSpPr>
        <p:spPr/>
        <p:txBody>
          <a:bodyPr/>
          <a:lstStyle/>
          <a:p>
            <a:r>
              <a:rPr lang="ar-IQ" dirty="0" smtClean="0"/>
              <a:t>تأليف الاستاذ المساعد الدكتور رغد جمال مناف </a:t>
            </a:r>
          </a:p>
          <a:p>
            <a:endParaRPr lang="ar-IQ" dirty="0"/>
          </a:p>
        </p:txBody>
      </p:sp>
    </p:spTree>
    <p:extLst>
      <p:ext uri="{BB962C8B-B14F-4D97-AF65-F5344CB8AC3E}">
        <p14:creationId xmlns:p14="http://schemas.microsoft.com/office/powerpoint/2010/main" val="420129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حمورابي</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a:t>و سادِس مُلوك السُلالة البابلية الأولى وأول مُلوك الإمبراطورية البابلية، دامَ سُلطانه قرابة 42 عاماً بين 1792 - 1750 قَبلَ الميلاد. من أصل أموري، ورثَ الحُكم منْ والده سين </a:t>
            </a:r>
            <a:r>
              <a:rPr lang="ar-IQ" dirty="0" err="1"/>
              <a:t>موباليط</a:t>
            </a:r>
            <a:r>
              <a:rPr lang="ar-IQ" dirty="0"/>
              <a:t> الذي تنازلَ عن العَرش بسبب تَدَهور صحته. </a:t>
            </a:r>
            <a:endParaRPr lang="ar-IQ" dirty="0" smtClean="0"/>
          </a:p>
          <a:p>
            <a:r>
              <a:rPr lang="ar-IQ" dirty="0" smtClean="0"/>
              <a:t>عِندَما </a:t>
            </a:r>
            <a:r>
              <a:rPr lang="ar-IQ" dirty="0"/>
              <a:t>أستَلمَ دَفة الحُكم كانت منطقة بلاد الرافدين عِبارة عَن دويلات منقسمة تتنازع السلطة فيما بينها، خلال فترة حكمه، غزا عيلام </a:t>
            </a:r>
            <a:r>
              <a:rPr lang="ar-IQ" dirty="0" err="1"/>
              <a:t>ولارسا</a:t>
            </a:r>
            <a:r>
              <a:rPr lang="ar-IQ" dirty="0"/>
              <a:t> </a:t>
            </a:r>
            <a:r>
              <a:rPr lang="ar-IQ" dirty="0" err="1"/>
              <a:t>وإشنونا</a:t>
            </a:r>
            <a:r>
              <a:rPr lang="ar-IQ" dirty="0"/>
              <a:t> وماري، وأطاح </a:t>
            </a:r>
            <a:r>
              <a:rPr lang="ar-IQ" dirty="0" err="1"/>
              <a:t>بإشمي</a:t>
            </a:r>
            <a:r>
              <a:rPr lang="ar-IQ" dirty="0"/>
              <a:t> </a:t>
            </a:r>
            <a:r>
              <a:rPr lang="ar-IQ" dirty="0" err="1"/>
              <a:t>داغان</a:t>
            </a:r>
            <a:r>
              <a:rPr lang="ar-IQ" dirty="0"/>
              <a:t> الأول، مَلك </a:t>
            </a:r>
            <a:r>
              <a:rPr lang="ar-IQ" dirty="0" err="1"/>
              <a:t>آشور</a:t>
            </a:r>
            <a:r>
              <a:rPr lang="ar-IQ" dirty="0"/>
              <a:t>، وأجبرَ ابنه موت أشكور على دَفع الجِزية، مكوناً بذلكَ إمبراطورية ضَمت كل منَ العِراق ومُدن بلاد الشام حتى سَواحل البَحر المُتوسط ومَملكة عيلام ومناطق أخرى.</a:t>
            </a:r>
            <a:endParaRPr lang="ar-IQ" dirty="0" smtClean="0"/>
          </a:p>
        </p:txBody>
      </p:sp>
    </p:spTree>
    <p:extLst>
      <p:ext uri="{BB962C8B-B14F-4D97-AF65-F5344CB8AC3E}">
        <p14:creationId xmlns:p14="http://schemas.microsoft.com/office/powerpoint/2010/main" val="3110249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p:txBody>
          <a:bodyPr>
            <a:normAutofit/>
          </a:bodyPr>
          <a:lstStyle/>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p:txBody>
      </p:sp>
    </p:spTree>
    <p:extLst>
      <p:ext uri="{BB962C8B-B14F-4D97-AF65-F5344CB8AC3E}">
        <p14:creationId xmlns:p14="http://schemas.microsoft.com/office/powerpoint/2010/main" val="3002165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مسلة حمورابي</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err="1"/>
              <a:t>شتهر</a:t>
            </a:r>
            <a:r>
              <a:rPr lang="ar-IQ" dirty="0"/>
              <a:t> حمورابي بإصداره مَسَلته المَشهورة، المنحوتة من حجر </a:t>
            </a:r>
            <a:r>
              <a:rPr lang="ar-IQ" dirty="0" err="1"/>
              <a:t>الديوريت</a:t>
            </a:r>
            <a:r>
              <a:rPr lang="ar-IQ" dirty="0"/>
              <a:t> الأسود والمحفوظة اليوم في متحف اللوفر. على عكس القوانين السومري السابقة، مثل قانون أور نامو، الذي ركز على تعويض ضحية الجريمة، كان قانون حمورابي من أوائل القوانين التي تركز بشكل أكبر على العقوبة الجسدية لمُرتكبها. </a:t>
            </a:r>
            <a:endParaRPr lang="ar-IQ" dirty="0" smtClean="0"/>
          </a:p>
          <a:p>
            <a:r>
              <a:rPr lang="ar-IQ" dirty="0" smtClean="0"/>
              <a:t>نصت </a:t>
            </a:r>
            <a:r>
              <a:rPr lang="ar-IQ" dirty="0"/>
              <a:t>على عقوبات محددة لكل جريمة وهي من بين القوانين الأولى التي تثبت افتراض البراءة. على الرغم من أن عقوباتها قاسية للغاية وفقًا للمعايير الحديثة، إلا أنها كانت تهدف إلى الحد مما يُسمح للشخص المظلوم بفعله كعقاب.</a:t>
            </a:r>
            <a:endParaRPr lang="ar-IQ" dirty="0"/>
          </a:p>
        </p:txBody>
      </p:sp>
    </p:spTree>
    <p:extLst>
      <p:ext uri="{BB962C8B-B14F-4D97-AF65-F5344CB8AC3E}">
        <p14:creationId xmlns:p14="http://schemas.microsoft.com/office/powerpoint/2010/main" val="1268858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مواد مسلة حمورابي</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a:t>تحتوي المَسلة على 282 مادة تعالج مختلف شؤون الحياة الاقتصادية والاجتماعية على جانب كبير من الدقة لواجبات الافراد وحقوقهم في المجتمع، كل حسب وظيفته ومسؤوليته </a:t>
            </a:r>
            <a:endParaRPr lang="ar-IQ" dirty="0" smtClean="0"/>
          </a:p>
          <a:p>
            <a:r>
              <a:rPr lang="ar-IQ" dirty="0" smtClean="0"/>
              <a:t>ويشتمل </a:t>
            </a:r>
            <a:r>
              <a:rPr lang="ar-IQ" dirty="0"/>
              <a:t>قانون حمورابي الذي صدر في السنوات الأخيرة من عهده قمة ما وصلت إليه وحدة البلاد السياسية والحضارية حيث طبق القانون على جميع المدن والأقاليم التي ضمتها الدولة البابلية وضم القانون مختلف القواعد والأحكام القانونية كمبدأ التعويض ومبدأ القصاص ومبدأ عدم جواز التعسف باستعمال الحق الفردي ومبدأ القوة القاهرة وكان يتم تعديل بعض القوانين وإضافة القواعد التي </a:t>
            </a:r>
            <a:r>
              <a:rPr lang="ar-IQ" dirty="0" err="1"/>
              <a:t>تتطلبها</a:t>
            </a:r>
            <a:r>
              <a:rPr lang="ar-IQ" dirty="0"/>
              <a:t> المرحلة الجديدة التي تمر بها الإمبراطورية.</a:t>
            </a:r>
            <a:endParaRPr lang="ar-IQ" dirty="0"/>
          </a:p>
        </p:txBody>
      </p:sp>
    </p:spTree>
    <p:extLst>
      <p:ext uri="{BB962C8B-B14F-4D97-AF65-F5344CB8AC3E}">
        <p14:creationId xmlns:p14="http://schemas.microsoft.com/office/powerpoint/2010/main" val="1299405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نهاية </a:t>
            </a:r>
            <a:r>
              <a:rPr lang="ar-IQ" dirty="0" err="1" smtClean="0"/>
              <a:t>الامبرطورية</a:t>
            </a:r>
            <a:r>
              <a:rPr lang="ar-IQ" dirty="0" smtClean="0"/>
              <a:t> </a:t>
            </a:r>
            <a:r>
              <a:rPr lang="ar-IQ" dirty="0" smtClean="0"/>
              <a:t>البابلية</a:t>
            </a:r>
            <a:endParaRPr lang="ar-IQ" dirty="0"/>
          </a:p>
        </p:txBody>
      </p:sp>
      <p:sp>
        <p:nvSpPr>
          <p:cNvPr id="3" name="عنصر نائب للمحتوى 2"/>
          <p:cNvSpPr>
            <a:spLocks noGrp="1"/>
          </p:cNvSpPr>
          <p:nvPr>
            <p:ph idx="1"/>
          </p:nvPr>
        </p:nvSpPr>
        <p:spPr/>
        <p:txBody>
          <a:bodyPr>
            <a:normAutofit/>
          </a:bodyPr>
          <a:lstStyle/>
          <a:p>
            <a:pPr lvl="8"/>
            <a:r>
              <a:rPr lang="ar-IQ" dirty="0"/>
              <a:t>هِبت بابل واحتلت من قبل الإمبراطورية الحثية القوية، وبذلك أنهت كل الوجود السياسي </a:t>
            </a:r>
            <a:r>
              <a:rPr lang="ar-IQ" dirty="0" err="1"/>
              <a:t>للأموريين</a:t>
            </a:r>
            <a:r>
              <a:rPr lang="ar-IQ" dirty="0"/>
              <a:t> في بلاد ما بين النهرين. ومع ذلك، لم يبق الحثيون المتحدثون بالهندو </a:t>
            </a:r>
            <a:r>
              <a:rPr lang="ar-IQ"/>
              <a:t>أوروبية</a:t>
            </a:r>
            <a:r>
              <a:rPr lang="ar-IQ" smtClean="0"/>
              <a:t>،</a:t>
            </a:r>
          </a:p>
          <a:p>
            <a:pPr lvl="8"/>
            <a:r>
              <a:rPr lang="ar-IQ" smtClean="0"/>
              <a:t> </a:t>
            </a:r>
            <a:r>
              <a:rPr lang="ar-IQ" dirty="0"/>
              <a:t>وسلموا بابل إلى حلفائهم </a:t>
            </a:r>
            <a:r>
              <a:rPr lang="ar-IQ" dirty="0" err="1"/>
              <a:t>الكيشيين</a:t>
            </a:r>
            <a:r>
              <a:rPr lang="ar-IQ" dirty="0"/>
              <a:t>، وهم شعب يتحدث لغة منعزلة، من منطقة جبال </a:t>
            </a:r>
            <a:r>
              <a:rPr lang="ar-IQ" dirty="0" err="1"/>
              <a:t>زاغروس</a:t>
            </a:r>
            <a:r>
              <a:rPr lang="ar-IQ" dirty="0"/>
              <a:t>. حكمت هذه الأسرة </a:t>
            </a:r>
            <a:r>
              <a:rPr lang="ar-IQ" dirty="0" err="1"/>
              <a:t>الكيشية</a:t>
            </a:r>
            <a:r>
              <a:rPr lang="ar-IQ" dirty="0"/>
              <a:t> بابل لأكثر من 400 عام وتبنت العديد من جوانب الثقافة البابلية، بما في ذلك قوانين حمورابي. حتى بعد سقوط الأسرة </a:t>
            </a:r>
            <a:r>
              <a:rPr lang="ar-IQ" dirty="0" err="1"/>
              <a:t>الامورية</a:t>
            </a:r>
            <a:r>
              <a:rPr lang="ar-IQ" dirty="0"/>
              <a:t>، كان حمورابي لا يزال يُذكر ويُبجل. </a:t>
            </a:r>
            <a:endParaRPr lang="ar-IQ" dirty="0"/>
          </a:p>
        </p:txBody>
      </p:sp>
    </p:spTree>
    <p:extLst>
      <p:ext uri="{BB962C8B-B14F-4D97-AF65-F5344CB8AC3E}">
        <p14:creationId xmlns:p14="http://schemas.microsoft.com/office/powerpoint/2010/main" val="1774721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65914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60</TotalTime>
  <Words>387</Words>
  <Application>Microsoft Office PowerPoint</Application>
  <PresentationFormat>عرض على الشاشة (3:4)‏</PresentationFormat>
  <Paragraphs>23</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أوستن</vt:lpstr>
      <vt:lpstr>المحاضرة الخامسة</vt:lpstr>
      <vt:lpstr>حمورابي</vt:lpstr>
      <vt:lpstr> </vt:lpstr>
      <vt:lpstr>مسلة حمورابي</vt:lpstr>
      <vt:lpstr>مواد مسلة حمورابي</vt:lpstr>
      <vt:lpstr>نهاية الامبرطورية البابلية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الثلاثون</dc:title>
  <dc:creator>hp</dc:creator>
  <cp:lastModifiedBy>dell</cp:lastModifiedBy>
  <cp:revision>14</cp:revision>
  <dcterms:created xsi:type="dcterms:W3CDTF">2023-04-01T10:14:35Z</dcterms:created>
  <dcterms:modified xsi:type="dcterms:W3CDTF">2023-10-22T15:57:42Z</dcterms:modified>
</cp:coreProperties>
</file>