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A964B32-7FDD-41EE-B473-9E1F6284FE11}" type="datetimeFigureOut">
              <a:rPr lang="ar-IQ" smtClean="0"/>
              <a:t>08/04/1445</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2E6BBCE-D33A-434D-8478-AFF54EF70B6A}"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A964B32-7FDD-41EE-B473-9E1F6284FE11}" type="datetimeFigureOut">
              <a:rPr lang="ar-IQ" smtClean="0"/>
              <a:t>08/04/1445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2A964B32-7FDD-41EE-B473-9E1F6284FE11}" type="datetimeFigureOut">
              <a:rPr lang="ar-IQ" smtClean="0"/>
              <a:t>08/04/1445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2A964B32-7FDD-41EE-B473-9E1F6284FE11}" type="datetimeFigureOut">
              <a:rPr lang="ar-IQ" smtClean="0"/>
              <a:t>08/04/1445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4B32-7FDD-41EE-B473-9E1F6284FE11}" type="datetimeFigureOut">
              <a:rPr lang="ar-IQ" smtClean="0"/>
              <a:t>08/04/1445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2A964B32-7FDD-41EE-B473-9E1F6284FE11}" type="datetimeFigureOut">
              <a:rPr lang="ar-IQ" smtClean="0"/>
              <a:t>08/04/1445</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82E6BBCE-D33A-434D-8478-AFF54EF70B6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A964B32-7FDD-41EE-B473-9E1F6284FE11}" type="datetimeFigureOut">
              <a:rPr lang="ar-IQ" smtClean="0"/>
              <a:t>08/04/1445</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2E6BBCE-D33A-434D-8478-AFF54EF70B6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a:t>
            </a:r>
            <a:r>
              <a:rPr lang="ar-IQ" dirty="0" smtClean="0"/>
              <a:t>العاشرة </a:t>
            </a:r>
            <a:endParaRPr lang="ar-IQ" dirty="0"/>
          </a:p>
        </p:txBody>
      </p:sp>
      <p:sp>
        <p:nvSpPr>
          <p:cNvPr id="3" name="عنوان فرعي 2"/>
          <p:cNvSpPr>
            <a:spLocks noGrp="1"/>
          </p:cNvSpPr>
          <p:nvPr>
            <p:ph type="subTitle" idx="1"/>
          </p:nvPr>
        </p:nvSpPr>
        <p:spPr/>
        <p:txBody>
          <a:bodyPr/>
          <a:lstStyle/>
          <a:p>
            <a:r>
              <a:rPr lang="ar-IQ" dirty="0" smtClean="0"/>
              <a:t>تأليف الاستاذ المساعد الدكتور رغد جمال مناف </a:t>
            </a:r>
          </a:p>
          <a:p>
            <a:endParaRPr lang="ar-IQ" dirty="0"/>
          </a:p>
        </p:txBody>
      </p:sp>
    </p:spTree>
    <p:extLst>
      <p:ext uri="{BB962C8B-B14F-4D97-AF65-F5344CB8AC3E}">
        <p14:creationId xmlns:p14="http://schemas.microsoft.com/office/powerpoint/2010/main" val="420129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692696"/>
            <a:ext cx="6048672" cy="1503040"/>
          </a:xfrm>
        </p:spPr>
        <p:txBody>
          <a:bodyPr/>
          <a:lstStyle/>
          <a:p>
            <a:r>
              <a:rPr lang="ar-IQ" dirty="0" smtClean="0"/>
              <a:t>سلالة </a:t>
            </a:r>
            <a:r>
              <a:rPr lang="ar-IQ" dirty="0" err="1" smtClean="0"/>
              <a:t>لارسا</a:t>
            </a:r>
            <a:r>
              <a:rPr lang="ar-IQ" dirty="0" smtClean="0"/>
              <a:t> </a:t>
            </a:r>
            <a:endParaRPr lang="ar-IQ" dirty="0"/>
          </a:p>
        </p:txBody>
      </p:sp>
      <p:sp>
        <p:nvSpPr>
          <p:cNvPr id="3" name="عنصر نائب للمحتوى 2"/>
          <p:cNvSpPr>
            <a:spLocks noGrp="1"/>
          </p:cNvSpPr>
          <p:nvPr>
            <p:ph idx="1"/>
          </p:nvPr>
        </p:nvSpPr>
        <p:spPr/>
        <p:txBody>
          <a:bodyPr>
            <a:normAutofit/>
          </a:bodyPr>
          <a:lstStyle/>
          <a:p>
            <a:r>
              <a:rPr lang="ar-IQ" dirty="0" err="1"/>
              <a:t>لارسا</a:t>
            </a:r>
            <a:r>
              <a:rPr lang="ar-IQ" dirty="0"/>
              <a:t> : أو كما يسميها السكان المحليون تل </a:t>
            </a:r>
            <a:r>
              <a:rPr lang="ar-IQ" dirty="0" err="1"/>
              <a:t>السنكرة</a:t>
            </a:r>
            <a:r>
              <a:rPr lang="ar-IQ" dirty="0"/>
              <a:t> أو </a:t>
            </a:r>
            <a:r>
              <a:rPr lang="ar-IQ" dirty="0" err="1"/>
              <a:t>سنكرة</a:t>
            </a:r>
            <a:r>
              <a:rPr lang="ar-IQ" dirty="0"/>
              <a:t> مدينة سومرية أثرية هامة </a:t>
            </a:r>
            <a:endParaRPr lang="ar-IQ" dirty="0" smtClean="0"/>
          </a:p>
          <a:p>
            <a:endParaRPr lang="ar-IQ" dirty="0"/>
          </a:p>
          <a:p>
            <a:r>
              <a:rPr lang="ar-IQ" dirty="0" smtClean="0"/>
              <a:t>تقع </a:t>
            </a:r>
            <a:r>
              <a:rPr lang="ar-IQ" dirty="0"/>
              <a:t>جنوب العراق. في منطقة القطيعة حاليا في جهة الجزيرة.</a:t>
            </a:r>
          </a:p>
          <a:p>
            <a:r>
              <a:rPr lang="ar-IQ" dirty="0" smtClean="0"/>
              <a:t>كان لهذه السلالة اهمية بالغة من حيث الموقع الجغرافي وعلاقاتها. </a:t>
            </a:r>
            <a:endParaRPr lang="ar-IQ" dirty="0" smtClean="0"/>
          </a:p>
        </p:txBody>
      </p:sp>
    </p:spTree>
    <p:extLst>
      <p:ext uri="{BB962C8B-B14F-4D97-AF65-F5344CB8AC3E}">
        <p14:creationId xmlns:p14="http://schemas.microsoft.com/office/powerpoint/2010/main" val="311024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الموقع الجغرافي لسلالة </a:t>
            </a:r>
            <a:r>
              <a:rPr lang="ar-IQ" dirty="0" err="1" smtClean="0"/>
              <a:t>لارسا</a:t>
            </a:r>
            <a:r>
              <a:rPr lang="ar-IQ" dirty="0" smtClean="0"/>
              <a:t>   </a:t>
            </a:r>
            <a:endParaRPr lang="ar-IQ" dirty="0"/>
          </a:p>
        </p:txBody>
      </p:sp>
      <p:sp>
        <p:nvSpPr>
          <p:cNvPr id="3" name="عنصر نائب للمحتوى 2"/>
          <p:cNvSpPr>
            <a:spLocks noGrp="1"/>
          </p:cNvSpPr>
          <p:nvPr>
            <p:ph idx="1"/>
          </p:nvPr>
        </p:nvSpPr>
        <p:spPr/>
        <p:txBody>
          <a:bodyPr>
            <a:normAutofit/>
          </a:bodyPr>
          <a:lstStyle/>
          <a:p>
            <a:endParaRPr lang="ar-IQ" dirty="0" smtClean="0"/>
          </a:p>
          <a:p>
            <a:r>
              <a:rPr lang="ar-IQ" dirty="0"/>
              <a:t> </a:t>
            </a:r>
            <a:r>
              <a:rPr lang="ar-IQ" dirty="0" smtClean="0"/>
              <a:t>تقع </a:t>
            </a:r>
            <a:r>
              <a:rPr lang="ar-IQ" dirty="0" err="1" smtClean="0"/>
              <a:t>ﻤدﻴﻨﺔ</a:t>
            </a:r>
            <a:r>
              <a:rPr lang="ar-IQ" dirty="0"/>
              <a:t>. </a:t>
            </a:r>
            <a:r>
              <a:rPr lang="ar-IQ" dirty="0" err="1"/>
              <a:t>ﻻرﺴﺎ</a:t>
            </a:r>
            <a:r>
              <a:rPr lang="ar-IQ" dirty="0"/>
              <a:t>. </a:t>
            </a:r>
            <a:r>
              <a:rPr lang="ar-IQ" dirty="0" err="1"/>
              <a:t>ﻋﻟﯽ</a:t>
            </a:r>
            <a:r>
              <a:rPr lang="ar-IQ" dirty="0"/>
              <a:t> </a:t>
            </a:r>
            <a:r>
              <a:rPr lang="ar-IQ" dirty="0" err="1"/>
              <a:t>ﺒﻌد</a:t>
            </a:r>
            <a:r>
              <a:rPr lang="ar-IQ" dirty="0"/>
              <a:t>. ٤٨. </a:t>
            </a:r>
            <a:r>
              <a:rPr lang="ar-IQ" dirty="0" err="1"/>
              <a:t>ﮐم</a:t>
            </a:r>
            <a:r>
              <a:rPr lang="ar-IQ" dirty="0"/>
              <a:t>. </a:t>
            </a:r>
            <a:r>
              <a:rPr lang="ar-IQ" dirty="0" err="1"/>
              <a:t>ﺸﻤﺎل</a:t>
            </a:r>
            <a:r>
              <a:rPr lang="ar-IQ" dirty="0"/>
              <a:t> </a:t>
            </a:r>
            <a:r>
              <a:rPr lang="ar-IQ" dirty="0" err="1"/>
              <a:t>ﻏرب</a:t>
            </a:r>
            <a:r>
              <a:rPr lang="ar-IQ" dirty="0"/>
              <a:t>. </a:t>
            </a:r>
            <a:r>
              <a:rPr lang="ar-IQ" dirty="0" err="1"/>
              <a:t>اﻟدﻴواﻨﻴﺔ</a:t>
            </a:r>
            <a:r>
              <a:rPr lang="ar-IQ" dirty="0"/>
              <a:t>. ، </a:t>
            </a:r>
            <a:r>
              <a:rPr lang="ar-IQ" dirty="0" err="1"/>
              <a:t>واﻷﺤداث</a:t>
            </a:r>
            <a:r>
              <a:rPr lang="ar-IQ" dirty="0"/>
              <a:t> </a:t>
            </a:r>
            <a:r>
              <a:rPr lang="ar-IQ" dirty="0" err="1"/>
              <a:t>اﻟﺘﻲ</a:t>
            </a:r>
            <a:r>
              <a:rPr lang="ar-IQ" dirty="0"/>
              <a:t> </a:t>
            </a:r>
            <a:r>
              <a:rPr lang="ar-IQ" dirty="0" err="1"/>
              <a:t>ﻤرت</a:t>
            </a:r>
            <a:r>
              <a:rPr lang="ar-IQ" dirty="0"/>
              <a:t>. </a:t>
            </a:r>
            <a:r>
              <a:rPr lang="ar-IQ" dirty="0" err="1"/>
              <a:t>ﺒﺴﻼﻟﺔ</a:t>
            </a:r>
            <a:r>
              <a:rPr lang="ar-IQ" dirty="0"/>
              <a:t>. </a:t>
            </a:r>
            <a:r>
              <a:rPr lang="ar-IQ" dirty="0" err="1"/>
              <a:t>اﻴﺴن</a:t>
            </a:r>
            <a:r>
              <a:rPr lang="ar-IQ" dirty="0"/>
              <a:t>. </a:t>
            </a:r>
            <a:r>
              <a:rPr lang="ar-IQ" dirty="0" err="1"/>
              <a:t>ﺸﻤﻟت</a:t>
            </a:r>
            <a:r>
              <a:rPr lang="ar-IQ" dirty="0"/>
              <a:t> </a:t>
            </a:r>
            <a:r>
              <a:rPr lang="ar-IQ" dirty="0" err="1"/>
              <a:t>ﺴﻼﻟﺔ</a:t>
            </a:r>
            <a:r>
              <a:rPr lang="ar-IQ" dirty="0"/>
              <a:t>. </a:t>
            </a:r>
            <a:r>
              <a:rPr lang="ar-IQ" dirty="0" err="1"/>
              <a:t>ﻻرﺴـﺎ</a:t>
            </a:r>
            <a:r>
              <a:rPr lang="ar-IQ" dirty="0" smtClean="0"/>
              <a:t>.</a:t>
            </a:r>
          </a:p>
          <a:p>
            <a:r>
              <a:rPr lang="ar-IQ" dirty="0" smtClean="0"/>
              <a:t>تمتاز بموقع جغرافي هام . </a:t>
            </a:r>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300216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908720"/>
            <a:ext cx="9256992" cy="1215008"/>
          </a:xfrm>
        </p:spPr>
        <p:txBody>
          <a:bodyPr/>
          <a:lstStyle/>
          <a:p>
            <a:r>
              <a:rPr lang="ar-IQ" dirty="0" smtClean="0"/>
              <a:t>عهد الملك </a:t>
            </a:r>
            <a:r>
              <a:rPr lang="ar-IQ" dirty="0" err="1" smtClean="0"/>
              <a:t>نبلانم</a:t>
            </a:r>
            <a:endParaRPr lang="ar-IQ" dirty="0"/>
          </a:p>
        </p:txBody>
      </p:sp>
      <p:sp>
        <p:nvSpPr>
          <p:cNvPr id="3" name="عنصر نائب للمحتوى 2"/>
          <p:cNvSpPr>
            <a:spLocks noGrp="1"/>
          </p:cNvSpPr>
          <p:nvPr>
            <p:ph idx="1"/>
          </p:nvPr>
        </p:nvSpPr>
        <p:spPr/>
        <p:txBody>
          <a:bodyPr>
            <a:normAutofit lnSpcReduction="10000"/>
          </a:bodyPr>
          <a:lstStyle/>
          <a:p>
            <a:r>
              <a:rPr lang="ar-IQ" dirty="0" err="1"/>
              <a:t>نبلانم</a:t>
            </a:r>
            <a:r>
              <a:rPr lang="ar-IQ" dirty="0"/>
              <a:t> ( 2025 – 2005 ق م ):</a:t>
            </a:r>
          </a:p>
          <a:p>
            <a:endParaRPr lang="ar-IQ" dirty="0"/>
          </a:p>
          <a:p>
            <a:r>
              <a:rPr lang="ar-IQ" dirty="0"/>
              <a:t>وهو من الموالين </a:t>
            </a:r>
            <a:r>
              <a:rPr lang="ar-IQ" dirty="0" err="1"/>
              <a:t>للعيلاميين</a:t>
            </a:r>
            <a:r>
              <a:rPr lang="ar-IQ" dirty="0"/>
              <a:t> وكان هناك نزاع مستمر بين ملوك هذه السلالة وملوك سلالة ايسن والكفة الراجحة </a:t>
            </a:r>
            <a:endParaRPr lang="ar-IQ" dirty="0" smtClean="0"/>
          </a:p>
          <a:p>
            <a:r>
              <a:rPr lang="ar-IQ" dirty="0" smtClean="0"/>
              <a:t>بجانب </a:t>
            </a:r>
            <a:r>
              <a:rPr lang="ar-IQ" dirty="0"/>
              <a:t>ايسن حتى تدخل الملك </a:t>
            </a:r>
            <a:r>
              <a:rPr lang="ar-IQ" dirty="0" err="1"/>
              <a:t>العيلامي</a:t>
            </a:r>
            <a:r>
              <a:rPr lang="ar-IQ" dirty="0"/>
              <a:t> ( كدر ما بك ) فاستولى على المقاطعات الشرقية ثم فتح </a:t>
            </a:r>
            <a:r>
              <a:rPr lang="ar-IQ" dirty="0" err="1"/>
              <a:t>لارسة</a:t>
            </a:r>
            <a:r>
              <a:rPr lang="ar-IQ" dirty="0"/>
              <a:t> ونحى عنها ملكها ( صلي أداد ) وعين عليها بدله ابنه :</a:t>
            </a:r>
          </a:p>
          <a:p>
            <a:endParaRPr lang="ar-IQ" dirty="0"/>
          </a:p>
        </p:txBody>
      </p:sp>
    </p:spTree>
    <p:extLst>
      <p:ext uri="{BB962C8B-B14F-4D97-AF65-F5344CB8AC3E}">
        <p14:creationId xmlns:p14="http://schemas.microsoft.com/office/powerpoint/2010/main" val="1268858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العصر البابلي القديم</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يطلق </a:t>
            </a:r>
            <a:r>
              <a:rPr lang="ar-IQ" dirty="0"/>
              <a:t>اسم العصر البابلي القديم على الفترة الزمنية الواقعة ما بين نهاية سلالة أور الثالثة (في حدود 2004 ق.م) وبين نهاية سلالة بابل الأولى (في حدود 1595) وتأسيس الدولة </a:t>
            </a:r>
            <a:r>
              <a:rPr lang="ar-IQ" dirty="0" err="1"/>
              <a:t>الكشية</a:t>
            </a:r>
            <a:r>
              <a:rPr lang="ar-IQ" dirty="0"/>
              <a:t> أو سلالة بابل الثالثة. </a:t>
            </a:r>
            <a:endParaRPr lang="ar-IQ" dirty="0" smtClean="0"/>
          </a:p>
          <a:p>
            <a:r>
              <a:rPr lang="ar-IQ" dirty="0" smtClean="0"/>
              <a:t>ولعل أبرز </a:t>
            </a:r>
            <a:r>
              <a:rPr lang="ar-IQ" dirty="0"/>
              <a:t>ما يميز هذه الفترة الطويلة من تأريخ العراق القديم (وقد دامت زهاء أربعة قرون) من الناحية السياسية والسكانية تدفق هجرات </a:t>
            </a:r>
            <a:r>
              <a:rPr lang="ar-IQ" dirty="0" err="1"/>
              <a:t>الآموريين</a:t>
            </a:r>
            <a:r>
              <a:rPr lang="ar-IQ" dirty="0"/>
              <a:t> من بوادي الشام والجهات العليا من الفرات وتحطيم الكيان السياسي في وادي الرافدين وقيام عدة دويلات متعاصرة ومتحاربة ظلت حتى قيام الملك البابلي الشهير "حمورابي" (سادس سلالة بابل الأولى) وفرضه الوحدة السياسية (في حدود 1763ق.م. وهو العام الذي قضى فيه على سلالة </a:t>
            </a:r>
            <a:r>
              <a:rPr lang="ar-IQ" dirty="0" err="1"/>
              <a:t>لارسة</a:t>
            </a:r>
            <a:r>
              <a:rPr lang="ar-IQ" dirty="0"/>
              <a:t>).</a:t>
            </a:r>
            <a:endParaRPr lang="ar-IQ" dirty="0"/>
          </a:p>
        </p:txBody>
      </p:sp>
    </p:spTree>
    <p:extLst>
      <p:ext uri="{BB962C8B-B14F-4D97-AF65-F5344CB8AC3E}">
        <p14:creationId xmlns:p14="http://schemas.microsoft.com/office/powerpoint/2010/main" val="1299405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smtClean="0"/>
              <a:t>عهد الملك ريم سن</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ريم </a:t>
            </a:r>
            <a:r>
              <a:rPr lang="ar-IQ" dirty="0"/>
              <a:t>سن (1822 – 1763 ق م):</a:t>
            </a:r>
          </a:p>
          <a:p>
            <a:endParaRPr lang="ar-IQ" dirty="0"/>
          </a:p>
          <a:p>
            <a:r>
              <a:rPr lang="ar-IQ" dirty="0"/>
              <a:t>وكان هذا فاتحا عظيما وملكا قويا استطاع بحنكته وحزمه أن يوحد قسما كبيرا من جنوبي العراق وبالرغم من أن ( كدر ما بك ) عيلامي </a:t>
            </a:r>
            <a:endParaRPr lang="ar-IQ" dirty="0" smtClean="0"/>
          </a:p>
          <a:p>
            <a:r>
              <a:rPr lang="ar-IQ" dirty="0" smtClean="0"/>
              <a:t>الا </a:t>
            </a:r>
            <a:r>
              <a:rPr lang="ar-IQ" dirty="0"/>
              <a:t>ان اسمي ولديه ساميان مما يدل على استيطان هذه العائلة في العراق وقطع علاقتها عن بلاد عيلام مع ان ( كدر ما بك ) كان يحكم آنذاك مقاطعة يا مطبل في الجبال الشرقية المتاخمة لعيلام .</a:t>
            </a:r>
            <a:endParaRPr lang="ar-IQ" dirty="0"/>
          </a:p>
        </p:txBody>
      </p:sp>
    </p:spTree>
    <p:extLst>
      <p:ext uri="{BB962C8B-B14F-4D97-AF65-F5344CB8AC3E}">
        <p14:creationId xmlns:p14="http://schemas.microsoft.com/office/powerpoint/2010/main" val="177472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65914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262</TotalTime>
  <Words>336</Words>
  <Application>Microsoft Office PowerPoint</Application>
  <PresentationFormat>عرض على الشاشة (3:4)‏</PresentationFormat>
  <Paragraphs>27</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أوستن</vt:lpstr>
      <vt:lpstr>المحاضرة العاشرة </vt:lpstr>
      <vt:lpstr>سلالة لارسا </vt:lpstr>
      <vt:lpstr>الموقع الجغرافي لسلالة لارسا   </vt:lpstr>
      <vt:lpstr>عهد الملك نبلانم</vt:lpstr>
      <vt:lpstr>العصر البابلي القديم</vt:lpstr>
      <vt:lpstr> عهد الملك ريم سن</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dc:title>
  <dc:creator>hp</dc:creator>
  <cp:lastModifiedBy>dell</cp:lastModifiedBy>
  <cp:revision>16</cp:revision>
  <dcterms:created xsi:type="dcterms:W3CDTF">2023-04-01T10:14:35Z</dcterms:created>
  <dcterms:modified xsi:type="dcterms:W3CDTF">2023-10-22T20:06:43Z</dcterms:modified>
</cp:coreProperties>
</file>