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2D73BBF-BF43-45F0-8BC2-A6A102371E5C}" type="datetimeFigureOut">
              <a:rPr lang="ar-IQ" smtClean="0"/>
              <a:t>12/08/1443</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2588C930-FEE3-4741-B286-5BC137A9176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2D73BBF-BF43-45F0-8BC2-A6A102371E5C}" type="datetimeFigureOut">
              <a:rPr lang="ar-IQ" smtClean="0"/>
              <a:t>12/08/1443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2D73BBF-BF43-45F0-8BC2-A6A102371E5C}" type="datetimeFigureOut">
              <a:rPr lang="ar-IQ" smtClean="0"/>
              <a:t>12/08/1443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2D73BBF-BF43-45F0-8BC2-A6A102371E5C}" type="datetimeFigureOut">
              <a:rPr lang="ar-IQ" smtClean="0"/>
              <a:t>12/08/1443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2D73BBF-BF43-45F0-8BC2-A6A102371E5C}" type="datetimeFigureOut">
              <a:rPr lang="ar-IQ" smtClean="0"/>
              <a:t>12/08/1443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88C930-FEE3-4741-B286-5BC137A9176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2D73BBF-BF43-45F0-8BC2-A6A102371E5C}" type="datetimeFigureOut">
              <a:rPr lang="ar-IQ" smtClean="0"/>
              <a:t>12/08/1443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2D73BBF-BF43-45F0-8BC2-A6A102371E5C}" type="datetimeFigureOut">
              <a:rPr lang="ar-IQ" smtClean="0"/>
              <a:t>12/08/1443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2D73BBF-BF43-45F0-8BC2-A6A102371E5C}" type="datetimeFigureOut">
              <a:rPr lang="ar-IQ" smtClean="0"/>
              <a:t>12/08/1443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73BBF-BF43-45F0-8BC2-A6A102371E5C}" type="datetimeFigureOut">
              <a:rPr lang="ar-IQ" smtClean="0"/>
              <a:t>12/08/1443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2D73BBF-BF43-45F0-8BC2-A6A102371E5C}" type="datetimeFigureOut">
              <a:rPr lang="ar-IQ" smtClean="0"/>
              <a:t>12/08/1443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88C930-FEE3-4741-B286-5BC137A9176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2D73BBF-BF43-45F0-8BC2-A6A102371E5C}" type="datetimeFigureOut">
              <a:rPr lang="ar-IQ" smtClean="0"/>
              <a:t>12/08/1443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2588C930-FEE3-4741-B286-5BC137A91769}"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D73BBF-BF43-45F0-8BC2-A6A102371E5C}" type="datetimeFigureOut">
              <a:rPr lang="ar-IQ" smtClean="0"/>
              <a:t>12/08/1443</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88C930-FEE3-4741-B286-5BC137A91769}"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الأولى</a:t>
            </a:r>
            <a:endParaRPr lang="ar-IQ" dirty="0"/>
          </a:p>
        </p:txBody>
      </p:sp>
      <p:sp>
        <p:nvSpPr>
          <p:cNvPr id="3" name="عنوان فرعي 2"/>
          <p:cNvSpPr>
            <a:spLocks noGrp="1"/>
          </p:cNvSpPr>
          <p:nvPr>
            <p:ph type="subTitle" idx="1"/>
          </p:nvPr>
        </p:nvSpPr>
        <p:spPr/>
        <p:txBody>
          <a:bodyPr/>
          <a:lstStyle/>
          <a:p>
            <a:r>
              <a:rPr lang="ar-IQ" dirty="0" smtClean="0"/>
              <a:t>أصول الفقه الإسلامي </a:t>
            </a:r>
            <a:endParaRPr lang="ar-IQ" dirty="0"/>
          </a:p>
        </p:txBody>
      </p:sp>
    </p:spTree>
    <p:extLst>
      <p:ext uri="{BB962C8B-B14F-4D97-AF65-F5344CB8AC3E}">
        <p14:creationId xmlns:p14="http://schemas.microsoft.com/office/powerpoint/2010/main" val="323577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305342"/>
            <a:ext cx="8424936" cy="3170099"/>
          </a:xfrm>
          <a:prstGeom prst="rect">
            <a:avLst/>
          </a:prstGeom>
        </p:spPr>
        <p:txBody>
          <a:bodyPr wrap="square">
            <a:spAutoFit/>
          </a:bodyPr>
          <a:lstStyle/>
          <a:p>
            <a:r>
              <a:rPr lang="ar-IQ" dirty="0" smtClean="0"/>
              <a:t>مقدمة	1</a:t>
            </a:r>
          </a:p>
          <a:p>
            <a:pPr algn="ctr"/>
            <a:r>
              <a:rPr lang="ar-IQ" dirty="0" smtClean="0"/>
              <a:t>	</a:t>
            </a:r>
            <a:r>
              <a:rPr lang="ar-IQ" sz="2400" dirty="0" smtClean="0">
                <a:solidFill>
                  <a:srgbClr val="FF0000"/>
                </a:solidFill>
              </a:rPr>
              <a:t>(بسم الله الرحمن الرحيم )</a:t>
            </a:r>
          </a:p>
          <a:p>
            <a:pPr algn="just"/>
            <a:r>
              <a:rPr lang="ar-IQ" sz="2000" dirty="0" smtClean="0"/>
              <a:t>التعريف بعلم الأصول يتطلب كلمة تمهيدية : بعد أن آمن الانسان بالله والإسلام والشريعة، وعرف أنه مسؤول بحكم كونه عبد لله تعالى عن امتثال أحكامه، يصبح ملزما بالتوفيق بين سلوكه في مختلف مجالات الحياة والشريعة الاسلامية، وباتخاذ الموقف العملي الذي تفرضه عليه تبعيته للشريعة، ولأجل هذا كان لزاما على الانسان أن يعين هذا الموقف العملي</a:t>
            </a:r>
            <a:r>
              <a:rPr lang="ar-IQ" dirty="0" smtClean="0"/>
              <a:t>، </a:t>
            </a:r>
            <a:r>
              <a:rPr lang="ar-IQ" sz="2000" dirty="0" smtClean="0"/>
              <a:t>ويعرف كيف يتصرف في كل واقعة.</a:t>
            </a:r>
          </a:p>
          <a:p>
            <a:pPr algn="just"/>
            <a:r>
              <a:rPr lang="ar-IQ" sz="2000" dirty="0" smtClean="0"/>
              <a:t>ولو كانت أحكام الشريعة في كل الوقائع واضحة وضوحا بديهيا للجميع لكان تحديد الموقف العملي المطلوب تجاه الشريعة في كل واقعة أمرا ميسورا لكل أحد، ولما احتاج إلى بحث علمي ودراسة واسعة، ولكن عوامل عديدة منها بعدنا ألزمني عن عصر التشريع أدت إلى عدم وضوح عدد كبير من أحكام </a:t>
            </a:r>
            <a:r>
              <a:rPr lang="ar-IQ" dirty="0" smtClean="0"/>
              <a:t>الشريعة </a:t>
            </a:r>
            <a:r>
              <a:rPr lang="ar-IQ" dirty="0" err="1" smtClean="0"/>
              <a:t>واكتنافها</a:t>
            </a:r>
            <a:r>
              <a:rPr lang="ar-IQ" dirty="0" smtClean="0"/>
              <a:t> بالغموض</a:t>
            </a:r>
            <a:endParaRPr lang="ar-IQ" dirty="0"/>
          </a:p>
        </p:txBody>
      </p:sp>
    </p:spTree>
    <p:extLst>
      <p:ext uri="{BB962C8B-B14F-4D97-AF65-F5344CB8AC3E}">
        <p14:creationId xmlns:p14="http://schemas.microsoft.com/office/powerpoint/2010/main" val="328901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836712"/>
            <a:ext cx="7776864" cy="2246769"/>
          </a:xfrm>
          <a:prstGeom prst="rect">
            <a:avLst/>
          </a:prstGeom>
        </p:spPr>
        <p:txBody>
          <a:bodyPr wrap="square">
            <a:spAutoFit/>
          </a:bodyPr>
          <a:lstStyle/>
          <a:p>
            <a:r>
              <a:rPr lang="ar-IQ" sz="2000" dirty="0" smtClean="0"/>
              <a:t>وعلى هذا الأساس كان من الضروري أن يوضع علم يتولى دفع الغموض عن الموقف العملي تجاه الشريعة في كل واقعة بإقامة الدليل على تعيينه.</a:t>
            </a:r>
          </a:p>
          <a:p>
            <a:r>
              <a:rPr lang="ar-IQ" sz="2000" dirty="0" smtClean="0"/>
              <a:t>وهكذا كان فقد أنشى علم الفقه للقيام بهذه المهمة، فهو يشتمل على تحديد الموقف العملي تجاه الشريعة تحديدا استدلاليا والفقيه في علم الفقه يمارس إقامة الدليل على تعيين الموقف العملي في كل حدث من أحداث الحياة، وهذا ما نطلق عليه اسم عملية استنباط الحكم الشرعي.</a:t>
            </a:r>
          </a:p>
          <a:p>
            <a:r>
              <a:rPr lang="ar-IQ" sz="2000" dirty="0" smtClean="0"/>
              <a:t>ولأجل هذا يمكن القول بأن علم الفقه هو: علم استنباط الأحكام الشرعية أو علم عملية الاستنباط بتعبير آخر.</a:t>
            </a:r>
            <a:endParaRPr lang="ar-IQ" sz="2000" dirty="0"/>
          </a:p>
        </p:txBody>
      </p:sp>
    </p:spTree>
    <p:extLst>
      <p:ext uri="{BB962C8B-B14F-4D97-AF65-F5344CB8AC3E}">
        <p14:creationId xmlns:p14="http://schemas.microsoft.com/office/powerpoint/2010/main" val="19864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582341"/>
            <a:ext cx="7776864" cy="3170099"/>
          </a:xfrm>
          <a:prstGeom prst="rect">
            <a:avLst/>
          </a:prstGeom>
        </p:spPr>
        <p:txBody>
          <a:bodyPr wrap="square">
            <a:spAutoFit/>
          </a:bodyPr>
          <a:lstStyle/>
          <a:p>
            <a:r>
              <a:rPr lang="ar-IQ" sz="2000" dirty="0" smtClean="0"/>
              <a:t>وتحديد الموقف العملي بدليل يتم في علم الفقه بأسلوبين:</a:t>
            </a:r>
          </a:p>
          <a:p>
            <a:r>
              <a:rPr lang="ar-IQ" sz="2000" dirty="0" smtClean="0"/>
              <a:t>أحدهما: تحديده بتعيين الحكم الشرعي.</a:t>
            </a:r>
          </a:p>
          <a:p>
            <a:r>
              <a:rPr lang="ar-IQ" sz="2000" dirty="0" smtClean="0"/>
              <a:t>والآخر: تحديد الوظيفة العملية تجاه الحكم المشكوك بعد استحكام الشك وتعذر تعيينه. والأدلة التي تستعمل في الأسلوب الأول نسميها بالأدلة أو الأدلة المحرزة إذ يحرز بها الحكم الشرعي والأدلة التي تستعمل في الأسلوب الثاني تسمى بالأدلة العملية أو الأصول العملية.</a:t>
            </a:r>
          </a:p>
          <a:p>
            <a:r>
              <a:rPr lang="ar-IQ" sz="2000" dirty="0" smtClean="0"/>
              <a:t>وفي كلا الأسلوبين يمارس الفقيه في علم الفقه استنباط الحكم الشرعي أي يحدد الموقف العملي تجاهه بالدليل.</a:t>
            </a:r>
          </a:p>
          <a:p>
            <a:r>
              <a:rPr lang="ar-IQ" sz="2000" dirty="0" smtClean="0"/>
              <a:t>وعمليات الاستنباط التي يشتمل عليها علم الفقه بالرغم من تعددها وتنوعها تشترك في عناصر موحدة وقواعد عامة تدخل فيها على تعددها وتنوعها، وقد تطلبت هذه العناصر </a:t>
            </a:r>
            <a:r>
              <a:rPr lang="ar-IQ" sz="2000" dirty="0" err="1" smtClean="0"/>
              <a:t>المشتركه</a:t>
            </a:r>
            <a:r>
              <a:rPr lang="ar-IQ" sz="2000" dirty="0" smtClean="0"/>
              <a:t> في عملية الاستنباط وضع علم خاص بها لدراستها وتحديدها وتهيئتها لعلم الفقه فكان علم الأصول.</a:t>
            </a:r>
            <a:endParaRPr lang="ar-IQ" sz="2000" dirty="0"/>
          </a:p>
        </p:txBody>
      </p:sp>
    </p:spTree>
    <p:extLst>
      <p:ext uri="{BB962C8B-B14F-4D97-AF65-F5344CB8AC3E}">
        <p14:creationId xmlns:p14="http://schemas.microsoft.com/office/powerpoint/2010/main" val="1425838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221</Words>
  <Application>Microsoft Office PowerPoint</Application>
  <PresentationFormat>عرض على الشاشة (3:4)‏</PresentationFormat>
  <Paragraphs>14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تدفق</vt:lpstr>
      <vt:lpstr>المحاضرة الأولى</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dc:title>
  <dc:creator>Maher</dc:creator>
  <cp:lastModifiedBy>Maher</cp:lastModifiedBy>
  <cp:revision>2</cp:revision>
  <dcterms:created xsi:type="dcterms:W3CDTF">2022-03-15T02:56:07Z</dcterms:created>
  <dcterms:modified xsi:type="dcterms:W3CDTF">2022-03-15T03:08:15Z</dcterms:modified>
</cp:coreProperties>
</file>