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A964B32-7FDD-41EE-B473-9E1F6284FE11}" type="datetimeFigureOut">
              <a:rPr lang="ar-IQ" smtClean="0"/>
              <a:t>08/04/1445</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E6BBCE-D33A-434D-8478-AFF54EF70B6A}"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A964B32-7FDD-41EE-B473-9E1F6284FE11}" type="datetimeFigureOut">
              <a:rPr lang="ar-IQ" smtClean="0"/>
              <a:t>08/04/1445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A964B32-7FDD-41EE-B473-9E1F6284FE11}" type="datetimeFigureOut">
              <a:rPr lang="ar-IQ" smtClean="0"/>
              <a:t>08/04/1445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64B32-7FDD-41EE-B473-9E1F6284FE11}" type="datetimeFigureOut">
              <a:rPr lang="ar-IQ" smtClean="0"/>
              <a:t>08/04/1445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964B32-7FDD-41EE-B473-9E1F6284FE11}" type="datetimeFigureOut">
              <a:rPr lang="ar-IQ" smtClean="0"/>
              <a:t>08/04/1445</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E6BBCE-D33A-434D-8478-AFF54EF70B6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a:t>
            </a:r>
            <a:r>
              <a:rPr lang="ar-IQ" dirty="0" smtClean="0"/>
              <a:t>التاسعة </a:t>
            </a:r>
            <a:endParaRPr lang="ar-IQ" dirty="0"/>
          </a:p>
        </p:txBody>
      </p:sp>
      <p:sp>
        <p:nvSpPr>
          <p:cNvPr id="3" name="عنوان فرعي 2"/>
          <p:cNvSpPr>
            <a:spLocks noGrp="1"/>
          </p:cNvSpPr>
          <p:nvPr>
            <p:ph type="subTitle" idx="1"/>
          </p:nvPr>
        </p:nvSpPr>
        <p:spPr/>
        <p:txBody>
          <a:bodyPr/>
          <a:lstStyle/>
          <a:p>
            <a:r>
              <a:rPr lang="ar-IQ" dirty="0" smtClean="0"/>
              <a:t>تأليف الاستاذ المساعد الدكتور رغد جمال مناف </a:t>
            </a:r>
          </a:p>
          <a:p>
            <a:endParaRPr lang="ar-IQ" dirty="0"/>
          </a:p>
        </p:txBody>
      </p:sp>
    </p:spTree>
    <p:extLst>
      <p:ext uri="{BB962C8B-B14F-4D97-AF65-F5344CB8AC3E}">
        <p14:creationId xmlns:p14="http://schemas.microsoft.com/office/powerpoint/2010/main" val="42012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سلالة ايسن</a:t>
            </a:r>
            <a:endParaRPr lang="ar-IQ" dirty="0"/>
          </a:p>
        </p:txBody>
      </p:sp>
      <p:sp>
        <p:nvSpPr>
          <p:cNvPr id="3" name="عنصر نائب للمحتوى 2"/>
          <p:cNvSpPr>
            <a:spLocks noGrp="1"/>
          </p:cNvSpPr>
          <p:nvPr>
            <p:ph idx="1"/>
          </p:nvPr>
        </p:nvSpPr>
        <p:spPr/>
        <p:txBody>
          <a:bodyPr>
            <a:normAutofit/>
          </a:bodyPr>
          <a:lstStyle/>
          <a:p>
            <a:r>
              <a:rPr lang="ar-IQ" dirty="0"/>
              <a:t>لسلالة </a:t>
            </a:r>
            <a:r>
              <a:rPr lang="ar-IQ" dirty="0" err="1"/>
              <a:t>الاخيره</a:t>
            </a:r>
            <a:r>
              <a:rPr lang="ar-IQ" dirty="0"/>
              <a:t> الحاكمة المدرجة في قائمة الملوك السومريين. تظهر قائمة ملوك سلالة </a:t>
            </a:r>
            <a:r>
              <a:rPr lang="ar-IQ" dirty="0" err="1"/>
              <a:t>إيسن</a:t>
            </a:r>
            <a:r>
              <a:rPr lang="ar-IQ" dirty="0"/>
              <a:t> مع طول فترة حكمهم أيضًا في وثيقة مسمارية </a:t>
            </a:r>
            <a:endParaRPr lang="ar-IQ" dirty="0" smtClean="0"/>
          </a:p>
          <a:p>
            <a:r>
              <a:rPr lang="ar-IQ" dirty="0" smtClean="0"/>
              <a:t>تُدرج </a:t>
            </a:r>
            <a:r>
              <a:rPr lang="ar-IQ" dirty="0"/>
              <a:t>ملوك </a:t>
            </a:r>
            <a:r>
              <a:rPr lang="ar-IQ" dirty="0" err="1"/>
              <a:t>أورا</a:t>
            </a:r>
            <a:r>
              <a:rPr lang="ar-IQ" dirty="0"/>
              <a:t> و </a:t>
            </a:r>
            <a:r>
              <a:rPr lang="ar-IQ" dirty="0" err="1"/>
              <a:t>إيسن</a:t>
            </a:r>
            <a:r>
              <a:rPr lang="ar-IQ" dirty="0"/>
              <a:t>، قائمة عهدي ملوك أور </a:t>
            </a:r>
            <a:r>
              <a:rPr lang="ar-IQ" dirty="0" err="1"/>
              <a:t>وإيسن</a:t>
            </a:r>
            <a:r>
              <a:rPr lang="ar-IQ" dirty="0"/>
              <a:t> (1686)</a:t>
            </a:r>
            <a:endParaRPr lang="ar-IQ" dirty="0" smtClean="0"/>
          </a:p>
        </p:txBody>
      </p:sp>
    </p:spTree>
    <p:extLst>
      <p:ext uri="{BB962C8B-B14F-4D97-AF65-F5344CB8AC3E}">
        <p14:creationId xmlns:p14="http://schemas.microsoft.com/office/powerpoint/2010/main" val="311024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موقع سلالة ايسن</a:t>
            </a:r>
            <a:endParaRPr lang="ar-IQ" dirty="0"/>
          </a:p>
        </p:txBody>
      </p:sp>
      <p:sp>
        <p:nvSpPr>
          <p:cNvPr id="3" name="عنصر نائب للمحتوى 2"/>
          <p:cNvSpPr>
            <a:spLocks noGrp="1"/>
          </p:cNvSpPr>
          <p:nvPr>
            <p:ph idx="1"/>
          </p:nvPr>
        </p:nvSpPr>
        <p:spPr/>
        <p:txBody>
          <a:bodyPr>
            <a:normAutofit fontScale="92500" lnSpcReduction="20000"/>
          </a:bodyPr>
          <a:lstStyle/>
          <a:p>
            <a:endParaRPr lang="ar-IQ" dirty="0" smtClean="0"/>
          </a:p>
          <a:p>
            <a:r>
              <a:rPr lang="ar-IQ" dirty="0"/>
              <a:t>نت الأسرة الحاكمة مستوطنة مدينة </a:t>
            </a:r>
            <a:r>
              <a:rPr lang="ar-IQ" dirty="0" err="1"/>
              <a:t>إيسن</a:t>
            </a:r>
            <a:r>
              <a:rPr lang="ar-IQ" dirty="0"/>
              <a:t> القديمة (المعروفة اليوم باسم محافظة القادسية, العراق). يُعتقد أنها ازدهرت ما بين عام 1717-1953 ما قبل الميلاد. </a:t>
            </a:r>
            <a:endParaRPr lang="ar-IQ" dirty="0" smtClean="0"/>
          </a:p>
          <a:p>
            <a:r>
              <a:rPr lang="ar-IQ" dirty="0" smtClean="0"/>
              <a:t>وقد </a:t>
            </a:r>
            <a:r>
              <a:rPr lang="ar-IQ" dirty="0"/>
              <a:t>سبقت سلالة </a:t>
            </a:r>
            <a:r>
              <a:rPr lang="ar-IQ" dirty="0" err="1"/>
              <a:t>أورا</a:t>
            </a:r>
            <a:r>
              <a:rPr lang="ar-IQ" dirty="0"/>
              <a:t> الثالثة في قائمة الملوك السومريين . غالبًا ما ترتبط سلالة </a:t>
            </a:r>
            <a:r>
              <a:rPr lang="ar-IQ" dirty="0" err="1"/>
              <a:t>إيسن</a:t>
            </a:r>
            <a:r>
              <a:rPr lang="ar-IQ" dirty="0"/>
              <a:t> بسلالة </a:t>
            </a:r>
            <a:r>
              <a:rPr lang="ar-IQ" dirty="0" err="1"/>
              <a:t>لارسا</a:t>
            </a:r>
            <a:r>
              <a:rPr lang="ar-IQ" dirty="0"/>
              <a:t> القريبة والمعاصرة لها (1674-1961 ما قبل الميلاد) وغالبًا ما يتم ذكرهما معا بسبب قرب الفترة الزمنية التي كانت بينهما ويطلق عليهما اسم «فترة </a:t>
            </a:r>
            <a:r>
              <a:rPr lang="ar-IQ" dirty="0" err="1"/>
              <a:t>إيسن</a:t>
            </a:r>
            <a:r>
              <a:rPr lang="ar-IQ" dirty="0"/>
              <a:t> </a:t>
            </a:r>
            <a:r>
              <a:rPr lang="ar-IQ" dirty="0" err="1"/>
              <a:t>ولارسا</a:t>
            </a:r>
            <a:r>
              <a:rPr lang="ar-IQ" dirty="0"/>
              <a:t>». كلتا السلالتين خلفتهما السلالة البابلية الأولى.</a:t>
            </a:r>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300216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908720"/>
            <a:ext cx="9256992" cy="1215008"/>
          </a:xfrm>
        </p:spPr>
        <p:txBody>
          <a:bodyPr/>
          <a:lstStyle/>
          <a:p>
            <a:r>
              <a:rPr lang="ar-IQ" dirty="0" smtClean="0"/>
              <a:t>عهد لبت عشتار </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a:t>عهد لبت اشتار</a:t>
            </a:r>
          </a:p>
          <a:p>
            <a:endParaRPr lang="ar-IQ" dirty="0"/>
          </a:p>
          <a:p>
            <a:r>
              <a:rPr lang="ar-IQ" dirty="0" err="1"/>
              <a:t>منحوته</a:t>
            </a:r>
            <a:r>
              <a:rPr lang="ar-IQ" dirty="0"/>
              <a:t> ترمز للحاكم لبت عشتار (1860 </a:t>
            </a:r>
            <a:r>
              <a:rPr lang="ar-IQ" dirty="0" err="1"/>
              <a:t>ماقبل</a:t>
            </a:r>
            <a:r>
              <a:rPr lang="ar-IQ" dirty="0"/>
              <a:t> الميلاد)</a:t>
            </a:r>
          </a:p>
          <a:p>
            <a:r>
              <a:rPr lang="ar-IQ" dirty="0"/>
              <a:t>لبت اشتار هو خامس ملك لسلالة </a:t>
            </a:r>
            <a:r>
              <a:rPr lang="ar-IQ" dirty="0" err="1"/>
              <a:t>إيسن</a:t>
            </a:r>
            <a:r>
              <a:rPr lang="ar-IQ" dirty="0"/>
              <a:t> (1848-1859 ما قبل الميلاد). وقد خلف الحكم من </a:t>
            </a:r>
            <a:r>
              <a:rPr lang="ar-IQ" dirty="0" err="1"/>
              <a:t>إشمي</a:t>
            </a:r>
            <a:r>
              <a:rPr lang="ar-IQ" dirty="0"/>
              <a:t> </a:t>
            </a:r>
            <a:r>
              <a:rPr lang="ar-IQ" dirty="0" err="1"/>
              <a:t>داغان</a:t>
            </a:r>
            <a:r>
              <a:rPr lang="ar-IQ" dirty="0"/>
              <a:t> وخلفه أور </a:t>
            </a:r>
            <a:r>
              <a:rPr lang="ar-IQ" dirty="0" err="1"/>
              <a:t>ننورتا</a:t>
            </a:r>
            <a:r>
              <a:rPr lang="ar-IQ" dirty="0" smtClean="0"/>
              <a:t>.</a:t>
            </a:r>
          </a:p>
          <a:p>
            <a:r>
              <a:rPr lang="ar-IQ" dirty="0" smtClean="0"/>
              <a:t> </a:t>
            </a:r>
            <a:r>
              <a:rPr lang="ar-IQ" dirty="0"/>
              <a:t>قد نجت بعض الوثائق والنقوش الملكية من عصره ويُعرف لبت عشتار بسبب ترانيم اللغة السومرية التي كُتبت على شرفه بالإضافة إلى مدونة قانونية مكتوبة باسمه (تسبق قانون حمورابي الشهير بحوالي 100 عام) والتي كانت تُستخدم كمنهج مدرسي للمئات السنوات بعد وفاته. سجلت حوليات عهد لبت عشتار أنه أيضا صد </a:t>
            </a:r>
            <a:r>
              <a:rPr lang="ar-IQ" dirty="0" err="1"/>
              <a:t>الأموريين</a:t>
            </a:r>
            <a:r>
              <a:rPr lang="ar-IQ" dirty="0" smtClean="0"/>
              <a:t>.</a:t>
            </a:r>
            <a:endParaRPr lang="ar-IQ" dirty="0"/>
          </a:p>
        </p:txBody>
      </p:sp>
    </p:spTree>
    <p:extLst>
      <p:ext uri="{BB962C8B-B14F-4D97-AF65-F5344CB8AC3E}">
        <p14:creationId xmlns:p14="http://schemas.microsoft.com/office/powerpoint/2010/main" val="126885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حكم لبت </a:t>
            </a:r>
            <a:r>
              <a:rPr lang="ar-IQ" dirty="0" err="1" smtClean="0"/>
              <a:t>انليل</a:t>
            </a:r>
            <a:r>
              <a:rPr lang="ar-IQ" dirty="0" smtClean="0"/>
              <a:t> </a:t>
            </a:r>
            <a:endParaRPr lang="ar-IQ" dirty="0"/>
          </a:p>
        </p:txBody>
      </p:sp>
      <p:sp>
        <p:nvSpPr>
          <p:cNvPr id="3" name="عنصر نائب للمحتوى 2"/>
          <p:cNvSpPr>
            <a:spLocks noGrp="1"/>
          </p:cNvSpPr>
          <p:nvPr>
            <p:ph idx="1"/>
          </p:nvPr>
        </p:nvSpPr>
        <p:spPr/>
        <p:txBody>
          <a:bodyPr>
            <a:normAutofit/>
          </a:bodyPr>
          <a:lstStyle/>
          <a:p>
            <a:r>
              <a:rPr lang="ar-IQ" dirty="0"/>
              <a:t>لبت </a:t>
            </a:r>
            <a:r>
              <a:rPr lang="ar-IQ" dirty="0" err="1"/>
              <a:t>إنليل</a:t>
            </a:r>
            <a:r>
              <a:rPr lang="ar-IQ" dirty="0"/>
              <a:t>  اسمه يعني «لمسة الإله </a:t>
            </a:r>
            <a:r>
              <a:rPr lang="ar-IQ" dirty="0" err="1"/>
              <a:t>إنليل</a:t>
            </a:r>
            <a:r>
              <a:rPr lang="ar-IQ" dirty="0"/>
              <a:t>» هو الملك الثامن للأسرة الأولى من سلالة ايسن وحكم لمدة خمس سنوات. </a:t>
            </a:r>
            <a:endParaRPr lang="ar-IQ" dirty="0" smtClean="0"/>
          </a:p>
          <a:p>
            <a:r>
              <a:rPr lang="ar-IQ" dirty="0" smtClean="0"/>
              <a:t>حكم </a:t>
            </a:r>
            <a:r>
              <a:rPr lang="ar-IQ" dirty="0" err="1"/>
              <a:t>مابين</a:t>
            </a:r>
            <a:r>
              <a:rPr lang="ar-IQ" dirty="0"/>
              <a:t> (1810 ما قبل الميلاد - 1806 ما قبل الميلاد) أو (1873-1869 ما قبل الميلاد). كان ابن بور سين.</a:t>
            </a:r>
            <a:endParaRPr lang="ar-IQ" dirty="0"/>
          </a:p>
        </p:txBody>
      </p:sp>
    </p:spTree>
    <p:extLst>
      <p:ext uri="{BB962C8B-B14F-4D97-AF65-F5344CB8AC3E}">
        <p14:creationId xmlns:p14="http://schemas.microsoft.com/office/powerpoint/2010/main" val="129940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عهد اشبي اير</a:t>
            </a:r>
            <a:endParaRPr lang="ar-IQ" dirty="0"/>
          </a:p>
        </p:txBody>
      </p:sp>
      <p:sp>
        <p:nvSpPr>
          <p:cNvPr id="3" name="عنصر نائب للمحتوى 2"/>
          <p:cNvSpPr>
            <a:spLocks noGrp="1"/>
          </p:cNvSpPr>
          <p:nvPr>
            <p:ph idx="1"/>
          </p:nvPr>
        </p:nvSpPr>
        <p:spPr/>
        <p:txBody>
          <a:bodyPr>
            <a:normAutofit lnSpcReduction="10000"/>
          </a:bodyPr>
          <a:lstStyle/>
          <a:p>
            <a:r>
              <a:rPr lang="ar-IQ" dirty="0"/>
              <a:t>بي إيرا هو مؤسس سلالة </a:t>
            </a:r>
            <a:r>
              <a:rPr lang="ar-IQ" dirty="0" err="1"/>
              <a:t>إيسن</a:t>
            </a:r>
            <a:r>
              <a:rPr lang="ar-IQ" dirty="0"/>
              <a:t> الأولى (1920-1953ما قبل الميلاد). سبقه </a:t>
            </a:r>
            <a:r>
              <a:rPr lang="ar-IQ" dirty="0" err="1"/>
              <a:t>إبي</a:t>
            </a:r>
            <a:r>
              <a:rPr lang="ar-IQ" dirty="0"/>
              <a:t> سين من سلالة أور الثالثة في حكم بلاد ما بين النهرين القديمة ثم خلفه </a:t>
            </a:r>
            <a:r>
              <a:rPr lang="ar-IQ" dirty="0" err="1"/>
              <a:t>شو</a:t>
            </a:r>
            <a:r>
              <a:rPr lang="ar-IQ" dirty="0"/>
              <a:t> </a:t>
            </a:r>
            <a:r>
              <a:rPr lang="ar-IQ" dirty="0" err="1"/>
              <a:t>إيليشو</a:t>
            </a:r>
            <a:r>
              <a:rPr lang="ar-IQ" dirty="0"/>
              <a:t>. وفقًا للنقوش الطينية المسمارية،  </a:t>
            </a:r>
            <a:endParaRPr lang="ar-IQ" dirty="0" smtClean="0"/>
          </a:p>
          <a:p>
            <a:r>
              <a:rPr lang="ar-IQ" dirty="0" smtClean="0"/>
              <a:t>امتد </a:t>
            </a:r>
            <a:r>
              <a:rPr lang="ar-IQ" dirty="0"/>
              <a:t>حكم اشبي إيرا لمدة 33 عامًا وهذا ما يؤكده عدد أسماء السنوات المتبقية له. بينما تحاكي هذه السلالة من نواحٍ عديدة الأسرة السابقة التي كانت لغتها </a:t>
            </a:r>
            <a:r>
              <a:rPr lang="ar-IQ" dirty="0" err="1"/>
              <a:t>الأكدية</a:t>
            </a:r>
            <a:r>
              <a:rPr lang="ar-IQ" dirty="0"/>
              <a:t> لأن اللغة السومرية أصبحت تحتضر في المراحل الأخيرة من سلالة أور الثالثة.</a:t>
            </a:r>
            <a:endParaRPr lang="ar-IQ" dirty="0"/>
          </a:p>
        </p:txBody>
      </p:sp>
    </p:spTree>
    <p:extLst>
      <p:ext uri="{BB962C8B-B14F-4D97-AF65-F5344CB8AC3E}">
        <p14:creationId xmlns:p14="http://schemas.microsoft.com/office/powerpoint/2010/main" val="177472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591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261</TotalTime>
  <Words>355</Words>
  <Application>Microsoft Office PowerPoint</Application>
  <PresentationFormat>عرض على الشاشة (3:4)‏</PresentationFormat>
  <Paragraphs>26</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أوستن</vt:lpstr>
      <vt:lpstr>المحاضرة التاسعة </vt:lpstr>
      <vt:lpstr>سلالة ايسن</vt:lpstr>
      <vt:lpstr>موقع سلالة ايسن</vt:lpstr>
      <vt:lpstr>عهد لبت عشتار </vt:lpstr>
      <vt:lpstr>حكم لبت انليل </vt:lpstr>
      <vt:lpstr>عهد اشبي اير</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dc:title>
  <dc:creator>hp</dc:creator>
  <cp:lastModifiedBy>dell</cp:lastModifiedBy>
  <cp:revision>16</cp:revision>
  <dcterms:created xsi:type="dcterms:W3CDTF">2023-04-01T10:14:35Z</dcterms:created>
  <dcterms:modified xsi:type="dcterms:W3CDTF">2023-10-22T19:57:58Z</dcterms:modified>
</cp:coreProperties>
</file>