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964B32-7FDD-41EE-B473-9E1F6284FE11}" type="datetimeFigureOut">
              <a:rPr lang="ar-IQ" smtClean="0"/>
              <a:t>08/04/1445</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E6BBCE-D33A-434D-8478-AFF54EF70B6A}"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A964B32-7FDD-41EE-B473-9E1F6284FE11}" type="datetimeFigureOut">
              <a:rPr lang="ar-IQ" smtClean="0"/>
              <a:t>08/04/1445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A964B32-7FDD-41EE-B473-9E1F6284FE11}" type="datetimeFigureOut">
              <a:rPr lang="ar-IQ" smtClean="0"/>
              <a:t>08/04/1445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64B32-7FDD-41EE-B473-9E1F6284FE11}" type="datetimeFigureOut">
              <a:rPr lang="ar-IQ" smtClean="0"/>
              <a:t>08/04/1445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964B32-7FDD-41EE-B473-9E1F6284FE11}" type="datetimeFigureOut">
              <a:rPr lang="ar-IQ" smtClean="0"/>
              <a:t>08/04/1445</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E6BBCE-D33A-434D-8478-AFF54EF70B6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a:t>
            </a:r>
            <a:r>
              <a:rPr lang="ar-IQ" dirty="0" smtClean="0"/>
              <a:t>الثامنة </a:t>
            </a:r>
            <a:endParaRPr lang="ar-IQ" dirty="0"/>
          </a:p>
        </p:txBody>
      </p:sp>
      <p:sp>
        <p:nvSpPr>
          <p:cNvPr id="3" name="عنوان فرعي 2"/>
          <p:cNvSpPr>
            <a:spLocks noGrp="1"/>
          </p:cNvSpPr>
          <p:nvPr>
            <p:ph type="subTitle" idx="1"/>
          </p:nvPr>
        </p:nvSpPr>
        <p:spPr/>
        <p:txBody>
          <a:bodyPr/>
          <a:lstStyle/>
          <a:p>
            <a:r>
              <a:rPr lang="ar-IQ" dirty="0" smtClean="0"/>
              <a:t>تأليف الاستاذ المساعد الدكتور رغد جمال مناف </a:t>
            </a:r>
          </a:p>
          <a:p>
            <a:endParaRPr lang="ar-IQ" dirty="0"/>
          </a:p>
        </p:txBody>
      </p:sp>
    </p:spTree>
    <p:extLst>
      <p:ext uri="{BB962C8B-B14F-4D97-AF65-F5344CB8AC3E}">
        <p14:creationId xmlns:p14="http://schemas.microsoft.com/office/powerpoint/2010/main" val="42012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اورنمو</a:t>
            </a:r>
            <a:r>
              <a:rPr lang="ar-IQ" dirty="0" smtClean="0"/>
              <a:t>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كم في الفترة (2047-2030 ق م) وهو مؤسس سلالة أور الثالثة في بلاد الرافدين كما أنه مؤسس أول شريعة قانونية في التاريخ التي سبقت شريعة الملك البابلي حمورابي بثلاثة قرون.</a:t>
            </a:r>
          </a:p>
          <a:p>
            <a:endParaRPr lang="ar-IQ" dirty="0"/>
          </a:p>
          <a:p>
            <a:r>
              <a:rPr lang="ar-IQ" dirty="0"/>
              <a:t>تمكن </a:t>
            </a:r>
            <a:r>
              <a:rPr lang="ar-IQ" dirty="0" err="1"/>
              <a:t>أورنمو</a:t>
            </a:r>
            <a:r>
              <a:rPr lang="ar-IQ" dirty="0"/>
              <a:t> من توحيد المدن السومرية من (أور </a:t>
            </a:r>
            <a:r>
              <a:rPr lang="ar-IQ" dirty="0" err="1"/>
              <a:t>وإريدو</a:t>
            </a:r>
            <a:r>
              <a:rPr lang="ar-IQ" dirty="0"/>
              <a:t> وأوروك </a:t>
            </a:r>
            <a:r>
              <a:rPr lang="ar-IQ" dirty="0" err="1"/>
              <a:t>ولكش</a:t>
            </a:r>
            <a:r>
              <a:rPr lang="ar-IQ" dirty="0"/>
              <a:t> </a:t>
            </a:r>
            <a:r>
              <a:rPr lang="ar-IQ" dirty="0" err="1"/>
              <a:t>ونيبور</a:t>
            </a:r>
            <a:r>
              <a:rPr lang="ar-IQ" dirty="0"/>
              <a:t> وكيش </a:t>
            </a:r>
            <a:r>
              <a:rPr lang="ar-IQ" dirty="0" err="1"/>
              <a:t>وأداب</a:t>
            </a:r>
            <a:r>
              <a:rPr lang="ar-IQ" dirty="0"/>
              <a:t> </a:t>
            </a:r>
            <a:r>
              <a:rPr lang="ar-IQ" dirty="0" err="1"/>
              <a:t>واوما</a:t>
            </a:r>
            <a:r>
              <a:rPr lang="ar-IQ" dirty="0"/>
              <a:t>) ضد حكم </a:t>
            </a:r>
            <a:r>
              <a:rPr lang="ar-IQ" dirty="0" err="1"/>
              <a:t>الجوتيون</a:t>
            </a:r>
            <a:r>
              <a:rPr lang="ar-IQ" dirty="0"/>
              <a:t> وتمكن من استعادة حكم بلاد الرافدين من </a:t>
            </a:r>
            <a:r>
              <a:rPr lang="ar-IQ" dirty="0" err="1"/>
              <a:t>الجوتيون</a:t>
            </a:r>
            <a:r>
              <a:rPr lang="ar-IQ" dirty="0"/>
              <a:t> الذين سيطروا على البلاد سابقًا والذين اسقطوا الإمبراطورية </a:t>
            </a:r>
            <a:r>
              <a:rPr lang="ar-IQ" dirty="0" err="1"/>
              <a:t>الأكدية</a:t>
            </a:r>
            <a:r>
              <a:rPr lang="ar-IQ" dirty="0"/>
              <a:t>، ولقب نفسه بملك بلاد سومر</a:t>
            </a:r>
            <a:endParaRPr lang="ar-IQ" dirty="0" smtClean="0"/>
          </a:p>
        </p:txBody>
      </p:sp>
    </p:spTree>
    <p:extLst>
      <p:ext uri="{BB962C8B-B14F-4D97-AF65-F5344CB8AC3E}">
        <p14:creationId xmlns:p14="http://schemas.microsoft.com/office/powerpoint/2010/main" val="311024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اعمال </a:t>
            </a:r>
            <a:r>
              <a:rPr lang="ar-IQ" dirty="0" err="1" smtClean="0"/>
              <a:t>اورنمو</a:t>
            </a:r>
            <a:r>
              <a:rPr lang="ar-IQ" dirty="0" smtClean="0"/>
              <a:t>   </a:t>
            </a:r>
            <a:endParaRPr lang="ar-IQ" dirty="0"/>
          </a:p>
        </p:txBody>
      </p:sp>
      <p:sp>
        <p:nvSpPr>
          <p:cNvPr id="3" name="عنصر نائب للمحتوى 2"/>
          <p:cNvSpPr>
            <a:spLocks noGrp="1"/>
          </p:cNvSpPr>
          <p:nvPr>
            <p:ph idx="1"/>
          </p:nvPr>
        </p:nvSpPr>
        <p:spPr/>
        <p:txBody>
          <a:bodyPr>
            <a:normAutofit lnSpcReduction="10000"/>
          </a:bodyPr>
          <a:lstStyle/>
          <a:p>
            <a:endParaRPr lang="ar-IQ" dirty="0" smtClean="0"/>
          </a:p>
          <a:p>
            <a:r>
              <a:rPr lang="ar-IQ" dirty="0" smtClean="0"/>
              <a:t>بنى </a:t>
            </a:r>
            <a:r>
              <a:rPr lang="ar-IQ" dirty="0" err="1"/>
              <a:t>زقورة</a:t>
            </a:r>
            <a:r>
              <a:rPr lang="ar-IQ" dirty="0"/>
              <a:t> للآلهة إنّيانا في عاصمة دولته أور، وشيد وبنى العديد من المباني وترميم ما تهدم من معابد الآلهة في المدن السومرية المختلفة.</a:t>
            </a:r>
          </a:p>
          <a:p>
            <a:r>
              <a:rPr lang="ar-IQ" dirty="0"/>
              <a:t>حصن المدينة التي تطل على نهر الفرات من جهاتها الثلاث.</a:t>
            </a:r>
          </a:p>
          <a:p>
            <a:r>
              <a:rPr lang="ar-IQ" dirty="0"/>
              <a:t>أوصى بشق قنوات للري </a:t>
            </a:r>
            <a:r>
              <a:rPr lang="ar-IQ" dirty="0" err="1"/>
              <a:t>لايصال</a:t>
            </a:r>
            <a:r>
              <a:rPr lang="ar-IQ" dirty="0"/>
              <a:t> مياه نهري دجلة والفرات إلى الأراضي الزراعية، وصيانة القديم منها.</a:t>
            </a:r>
          </a:p>
          <a:p>
            <a:r>
              <a:rPr lang="ar-IQ" dirty="0"/>
              <a:t>مزيد من العناصر</a:t>
            </a:r>
            <a:r>
              <a:rPr lang="ar-IQ" dirty="0" smtClean="0"/>
              <a:t>...</a:t>
            </a:r>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300216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908720"/>
            <a:ext cx="9256992" cy="1215008"/>
          </a:xfrm>
        </p:spPr>
        <p:txBody>
          <a:bodyPr/>
          <a:lstStyle/>
          <a:p>
            <a:r>
              <a:rPr lang="ar-IQ" dirty="0" smtClean="0"/>
              <a:t>قانون </a:t>
            </a:r>
            <a:r>
              <a:rPr lang="ar-IQ" dirty="0" err="1" smtClean="0"/>
              <a:t>اورنمو</a:t>
            </a:r>
            <a:endParaRPr lang="ar-IQ" dirty="0"/>
          </a:p>
        </p:txBody>
      </p:sp>
      <p:sp>
        <p:nvSpPr>
          <p:cNvPr id="3" name="عنصر نائب للمحتوى 2"/>
          <p:cNvSpPr>
            <a:spLocks noGrp="1"/>
          </p:cNvSpPr>
          <p:nvPr>
            <p:ph idx="1"/>
          </p:nvPr>
        </p:nvSpPr>
        <p:spPr/>
        <p:txBody>
          <a:bodyPr>
            <a:normAutofit/>
          </a:bodyPr>
          <a:lstStyle/>
          <a:p>
            <a:r>
              <a:rPr lang="ar-IQ" dirty="0"/>
              <a:t>قانون </a:t>
            </a:r>
            <a:r>
              <a:rPr lang="ar-IQ" dirty="0" err="1"/>
              <a:t>أورنمو</a:t>
            </a:r>
            <a:r>
              <a:rPr lang="ar-IQ" dirty="0"/>
              <a:t> هو أقدم قانون مكتشف حتى الآن، وقد سبق قانون حمورابي بثلاثة قرون، حيث عثر على قسم من الألواح التي تضمنت هذا القانون في مدينة نفر والقسم الآخر ...</a:t>
            </a:r>
            <a:endParaRPr lang="ar-IQ" dirty="0"/>
          </a:p>
        </p:txBody>
      </p:sp>
    </p:spTree>
    <p:extLst>
      <p:ext uri="{BB962C8B-B14F-4D97-AF65-F5344CB8AC3E}">
        <p14:creationId xmlns:p14="http://schemas.microsoft.com/office/powerpoint/2010/main" val="126885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تشريعات </a:t>
            </a:r>
            <a:r>
              <a:rPr lang="ar-IQ" dirty="0" err="1" smtClean="0"/>
              <a:t>اورنمو</a:t>
            </a:r>
            <a:r>
              <a:rPr lang="ar-IQ" smtClean="0"/>
              <a:t>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سن تشريعات قانونية تعد الأولى من نوعها في تاريخ بلاد ما بين النهرين والشرق الأدنى القديم، حيث </a:t>
            </a:r>
            <a:r>
              <a:rPr lang="ar-IQ" dirty="0" err="1"/>
              <a:t>أشتملت</a:t>
            </a:r>
            <a:r>
              <a:rPr lang="ar-IQ" dirty="0"/>
              <a:t> على تنظيم العلاقات بين افراد المجتمع من جهة وبين المعبد وبين القصر الملكي من جهة أخرى، ونصت القوانين على منع الكهنة وكبار الموظفين من استغلال وظائفهم الدينية والحكومية لتحقيق السلطة والثراء على حساب الشعب، </a:t>
            </a:r>
            <a:endParaRPr lang="en-US" dirty="0" smtClean="0"/>
          </a:p>
          <a:p>
            <a:r>
              <a:rPr lang="ar-IQ" dirty="0" smtClean="0"/>
              <a:t>وتعتبر </a:t>
            </a:r>
            <a:r>
              <a:rPr lang="ar-IQ" dirty="0"/>
              <a:t>من أقدم القوانين التي تم الكشف عنها حتى الآن والتي كتبت باللغة المسمارية، حيث أن القانون كان يتألف من مقدمة تليه مواد قانونية ثم ينتهي بالخاتمة، وكانت المقدمة مخصصة للحديث عن </a:t>
            </a:r>
            <a:r>
              <a:rPr lang="ar-IQ" dirty="0" err="1"/>
              <a:t>اورنمو</a:t>
            </a:r>
            <a:r>
              <a:rPr lang="ar-IQ" dirty="0"/>
              <a:t>. وتعالج المواد القانونية اثنتان وثلاثون قضية اقتصادية واجتماعية.</a:t>
            </a:r>
            <a:endParaRPr lang="ar-IQ" dirty="0"/>
          </a:p>
        </p:txBody>
      </p:sp>
    </p:spTree>
    <p:extLst>
      <p:ext uri="{BB962C8B-B14F-4D97-AF65-F5344CB8AC3E}">
        <p14:creationId xmlns:p14="http://schemas.microsoft.com/office/powerpoint/2010/main" val="12994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اصلاحات الملوك السومريين </a:t>
            </a:r>
            <a:br>
              <a:rPr lang="ar-IQ" dirty="0" smtClean="0"/>
            </a:b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اصلاحات </a:t>
            </a:r>
            <a:r>
              <a:rPr lang="ar-IQ" dirty="0" err="1" smtClean="0"/>
              <a:t>اوروكاجينا</a:t>
            </a:r>
            <a:r>
              <a:rPr lang="ar-IQ" dirty="0" smtClean="0"/>
              <a:t> </a:t>
            </a:r>
          </a:p>
          <a:p>
            <a:r>
              <a:rPr lang="ar-IQ" dirty="0" smtClean="0"/>
              <a:t>الاصلاحات الاقتصادية </a:t>
            </a:r>
          </a:p>
          <a:p>
            <a:r>
              <a:rPr lang="ar-IQ" dirty="0" smtClean="0"/>
              <a:t>القضاء على الفساد الاداري والسياسي والاقتصادي</a:t>
            </a:r>
          </a:p>
          <a:p>
            <a:r>
              <a:rPr lang="ar-IQ" dirty="0" smtClean="0"/>
              <a:t>اصلاح المفاسد التي نعم البلاد</a:t>
            </a:r>
          </a:p>
          <a:p>
            <a:r>
              <a:rPr lang="ar-IQ" dirty="0" smtClean="0"/>
              <a:t>الغاء الضرائب المفروضة على المواطنين</a:t>
            </a:r>
          </a:p>
          <a:p>
            <a:r>
              <a:rPr lang="ar-IQ" dirty="0" smtClean="0"/>
              <a:t>الحد من استغلال الطبقة الحاكمة لعموم الشعب.</a:t>
            </a:r>
          </a:p>
          <a:p>
            <a:r>
              <a:rPr lang="ar-IQ" dirty="0" smtClean="0"/>
              <a:t>امتاز بقدرته العسكرية والادارية في الحفاظ على وحدة البلاد.</a:t>
            </a:r>
            <a:endParaRPr lang="ar-IQ" dirty="0"/>
          </a:p>
        </p:txBody>
      </p:sp>
    </p:spTree>
    <p:extLst>
      <p:ext uri="{BB962C8B-B14F-4D97-AF65-F5344CB8AC3E}">
        <p14:creationId xmlns:p14="http://schemas.microsoft.com/office/powerpoint/2010/main" val="177472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591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255</TotalTime>
  <Words>322</Words>
  <Application>Microsoft Office PowerPoint</Application>
  <PresentationFormat>عرض على الشاشة (3:4)‏</PresentationFormat>
  <Paragraphs>31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المحاضرة الثامنة </vt:lpstr>
      <vt:lpstr>اورنمو </vt:lpstr>
      <vt:lpstr>اعمال اورنمو   </vt:lpstr>
      <vt:lpstr>قانون اورنمو</vt:lpstr>
      <vt:lpstr>تشريعات اورنمو </vt:lpstr>
      <vt:lpstr>اصلاحات الملوك السومريين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dc:title>
  <dc:creator>hp</dc:creator>
  <cp:lastModifiedBy>dell</cp:lastModifiedBy>
  <cp:revision>13</cp:revision>
  <dcterms:created xsi:type="dcterms:W3CDTF">2023-04-01T10:14:35Z</dcterms:created>
  <dcterms:modified xsi:type="dcterms:W3CDTF">2023-10-22T19:49:59Z</dcterms:modified>
</cp:coreProperties>
</file>