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p:scale>
          <a:sx n="76" d="100"/>
          <a:sy n="76" d="100"/>
        </p:scale>
        <p:origin x="-1842"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A964B32-7FDD-41EE-B473-9E1F6284FE11}" type="datetimeFigureOut">
              <a:rPr lang="ar-IQ" smtClean="0"/>
              <a:t>08/04/1445</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2E6BBCE-D33A-434D-8478-AFF54EF70B6A}"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A964B32-7FDD-41EE-B473-9E1F6284FE11}" type="datetimeFigureOut">
              <a:rPr lang="ar-IQ" smtClean="0"/>
              <a:t>08/04/1445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A964B32-7FDD-41EE-B473-9E1F6284FE11}" type="datetimeFigureOut">
              <a:rPr lang="ar-IQ" smtClean="0"/>
              <a:t>08/04/1445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2A964B32-7FDD-41EE-B473-9E1F6284FE11}" type="datetimeFigureOut">
              <a:rPr lang="ar-IQ" smtClean="0"/>
              <a:t>08/04/1445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2A964B32-7FDD-41EE-B473-9E1F6284FE11}" type="datetimeFigureOut">
              <a:rPr lang="ar-IQ" smtClean="0"/>
              <a:t>08/04/1445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2A964B32-7FDD-41EE-B473-9E1F6284FE11}" type="datetimeFigureOut">
              <a:rPr lang="ar-IQ" smtClean="0"/>
              <a:t>08/04/1445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2E6BBCE-D33A-434D-8478-AFF54EF70B6A}"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2A964B32-7FDD-41EE-B473-9E1F6284FE11}" type="datetimeFigureOut">
              <a:rPr lang="ar-IQ" smtClean="0"/>
              <a:t>08/04/1445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2A964B32-7FDD-41EE-B473-9E1F6284FE11}" type="datetimeFigureOut">
              <a:rPr lang="ar-IQ" smtClean="0"/>
              <a:t>08/04/1445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964B32-7FDD-41EE-B473-9E1F6284FE11}" type="datetimeFigureOut">
              <a:rPr lang="ar-IQ" smtClean="0"/>
              <a:t>08/04/1445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A964B32-7FDD-41EE-B473-9E1F6284FE11}" type="datetimeFigureOut">
              <a:rPr lang="ar-IQ" smtClean="0"/>
              <a:t>08/04/1445</a:t>
            </a:fld>
            <a:endParaRPr lang="ar-IQ"/>
          </a:p>
        </p:txBody>
      </p:sp>
      <p:sp>
        <p:nvSpPr>
          <p:cNvPr id="7" name="Slide Number Placeholder 6"/>
          <p:cNvSpPr>
            <a:spLocks noGrp="1"/>
          </p:cNvSpPr>
          <p:nvPr>
            <p:ph type="sldNum" sz="quarter" idx="12"/>
          </p:nvPr>
        </p:nvSpPr>
        <p:spPr/>
        <p:txBody>
          <a:bodyPr/>
          <a:lstStyle/>
          <a:p>
            <a:fld id="{82E6BBCE-D33A-434D-8478-AFF54EF70B6A}"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2A964B32-7FDD-41EE-B473-9E1F6284FE11}" type="datetimeFigureOut">
              <a:rPr lang="ar-IQ" smtClean="0"/>
              <a:t>08/04/1445</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A964B32-7FDD-41EE-B473-9E1F6284FE11}" type="datetimeFigureOut">
              <a:rPr lang="ar-IQ" smtClean="0"/>
              <a:t>08/04/1445</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2E6BBCE-D33A-434D-8478-AFF54EF70B6A}"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المحاضرة </a:t>
            </a:r>
            <a:r>
              <a:rPr lang="ar-IQ" dirty="0" smtClean="0"/>
              <a:t>الثانية</a:t>
            </a:r>
            <a:endParaRPr lang="ar-IQ" dirty="0"/>
          </a:p>
        </p:txBody>
      </p:sp>
      <p:sp>
        <p:nvSpPr>
          <p:cNvPr id="3" name="عنوان فرعي 2"/>
          <p:cNvSpPr>
            <a:spLocks noGrp="1"/>
          </p:cNvSpPr>
          <p:nvPr>
            <p:ph type="subTitle" idx="1"/>
          </p:nvPr>
        </p:nvSpPr>
        <p:spPr/>
        <p:txBody>
          <a:bodyPr/>
          <a:lstStyle/>
          <a:p>
            <a:r>
              <a:rPr lang="ar-IQ" dirty="0" smtClean="0"/>
              <a:t>تأليف الاستاذ المساعد الدكتور رغد جمال مناف </a:t>
            </a:r>
          </a:p>
          <a:p>
            <a:endParaRPr lang="ar-IQ" dirty="0"/>
          </a:p>
        </p:txBody>
      </p:sp>
    </p:spTree>
    <p:extLst>
      <p:ext uri="{BB962C8B-B14F-4D97-AF65-F5344CB8AC3E}">
        <p14:creationId xmlns:p14="http://schemas.microsoft.com/office/powerpoint/2010/main" val="420129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الاشوريون</a:t>
            </a:r>
            <a:endParaRPr lang="ar-IQ" dirty="0"/>
          </a:p>
        </p:txBody>
      </p:sp>
      <p:sp>
        <p:nvSpPr>
          <p:cNvPr id="3" name="عنصر نائب للمحتوى 2"/>
          <p:cNvSpPr>
            <a:spLocks noGrp="1"/>
          </p:cNvSpPr>
          <p:nvPr>
            <p:ph idx="1"/>
          </p:nvPr>
        </p:nvSpPr>
        <p:spPr/>
        <p:txBody>
          <a:bodyPr>
            <a:normAutofit fontScale="77500" lnSpcReduction="20000"/>
          </a:bodyPr>
          <a:lstStyle/>
          <a:p>
            <a:r>
              <a:rPr lang="ar-IQ" dirty="0"/>
              <a:t>كانت مملكة </a:t>
            </a:r>
            <a:r>
              <a:rPr lang="ar-IQ" dirty="0" err="1"/>
              <a:t>آشور</a:t>
            </a:r>
            <a:r>
              <a:rPr lang="ar-IQ" dirty="0"/>
              <a:t> دولة عسكرية تقوم على العبيد، وكان لها إنجازات معمارية وصنع التماثيل ولاسيما تماثيل الثيران المجنحة التي كانت تقام أمام القصر الملكي، وزينت الجدران بنقوش المعارك ورحلات الصيد. وما بين سنتي 883 ق.م. و612 ق.م. أقامت إمبراطورية من النيل للقوقاز، ومن ملوكها العظام: </a:t>
            </a:r>
            <a:r>
              <a:rPr lang="ar-IQ" dirty="0" err="1"/>
              <a:t>آشوربانيبال</a:t>
            </a:r>
            <a:r>
              <a:rPr lang="ar-IQ" dirty="0"/>
              <a:t>، </a:t>
            </a:r>
            <a:r>
              <a:rPr lang="ar-IQ" dirty="0" err="1"/>
              <a:t>تغلات</a:t>
            </a:r>
            <a:r>
              <a:rPr lang="ar-IQ" dirty="0"/>
              <a:t> </a:t>
            </a:r>
            <a:r>
              <a:rPr lang="ar-IQ" dirty="0" err="1"/>
              <a:t>فلاسرالثالث</a:t>
            </a:r>
            <a:r>
              <a:rPr lang="ar-IQ" dirty="0"/>
              <a:t>، سرجون الثاني، </a:t>
            </a:r>
            <a:r>
              <a:rPr lang="ar-IQ" dirty="0" err="1"/>
              <a:t>سنحاريب</a:t>
            </a:r>
            <a:r>
              <a:rPr lang="ar-IQ" dirty="0"/>
              <a:t>، </a:t>
            </a:r>
            <a:r>
              <a:rPr lang="ar-IQ" dirty="0" err="1"/>
              <a:t>آشور</a:t>
            </a:r>
            <a:r>
              <a:rPr lang="ar-IQ" dirty="0"/>
              <a:t> </a:t>
            </a:r>
            <a:r>
              <a:rPr lang="ar-IQ" dirty="0" err="1"/>
              <a:t>ناصربال</a:t>
            </a:r>
            <a:r>
              <a:rPr lang="ar-IQ" dirty="0"/>
              <a:t> الأول، </a:t>
            </a:r>
            <a:r>
              <a:rPr lang="ar-IQ" dirty="0" err="1"/>
              <a:t>وآسرحدون</a:t>
            </a:r>
            <a:r>
              <a:rPr lang="ar-IQ" dirty="0"/>
              <a:t> (والد </a:t>
            </a:r>
            <a:r>
              <a:rPr lang="ar-IQ" dirty="0" err="1"/>
              <a:t>آشور</a:t>
            </a:r>
            <a:r>
              <a:rPr lang="ar-IQ" dirty="0"/>
              <a:t> </a:t>
            </a:r>
            <a:r>
              <a:rPr lang="ar-IQ" dirty="0" err="1"/>
              <a:t>بانيبال</a:t>
            </a:r>
            <a:r>
              <a:rPr lang="ar-IQ" dirty="0"/>
              <a:t>) الذي كان مهووساً بحب إذلال الملوك حيث كان يجبر الملوك التابعين له المجيء إلى </a:t>
            </a:r>
            <a:r>
              <a:rPr lang="ar-IQ" dirty="0" smtClean="0"/>
              <a:t>عاصمته</a:t>
            </a:r>
            <a:endParaRPr lang="ar-IQ" dirty="0"/>
          </a:p>
          <a:p>
            <a:r>
              <a:rPr lang="ar-IQ" dirty="0"/>
              <a:t>الآشوريون هم من الأكديين الذين قطنوا المنطقة الشمالية من حوض نهر دجلة، بعد الهجرة من منطقة بابل خلال العهد </a:t>
            </a:r>
            <a:r>
              <a:rPr lang="ar-IQ" dirty="0" err="1"/>
              <a:t>الأكدي</a:t>
            </a:r>
            <a:r>
              <a:rPr lang="ar-IQ" dirty="0"/>
              <a:t>. اختلط الأشوريون مع الشعوب الجبلية الحيثيين والحوريين واستعبدوا الآراميين (قبيلة </a:t>
            </a:r>
            <a:r>
              <a:rPr lang="ar-IQ" dirty="0" err="1"/>
              <a:t>الأخلامو</a:t>
            </a:r>
            <a:r>
              <a:rPr lang="ar-IQ" dirty="0"/>
              <a:t> والنبط) وقبائل العريبي أو </a:t>
            </a:r>
            <a:r>
              <a:rPr lang="ar-IQ" dirty="0" err="1"/>
              <a:t>الأعربي</a:t>
            </a:r>
            <a:r>
              <a:rPr lang="ar-IQ" dirty="0"/>
              <a:t> (قبائل </a:t>
            </a:r>
            <a:r>
              <a:rPr lang="ar-IQ" dirty="0" err="1"/>
              <a:t>قيدار</a:t>
            </a:r>
            <a:r>
              <a:rPr lang="ar-IQ" dirty="0"/>
              <a:t> </a:t>
            </a:r>
            <a:r>
              <a:rPr lang="ar-IQ" dirty="0" err="1"/>
              <a:t>وقيدم</a:t>
            </a:r>
            <a:r>
              <a:rPr lang="ar-IQ" dirty="0"/>
              <a:t> </a:t>
            </a:r>
            <a:r>
              <a:rPr lang="ar-IQ" dirty="0" err="1"/>
              <a:t>وجندبو</a:t>
            </a:r>
            <a:r>
              <a:rPr lang="ar-IQ" dirty="0"/>
              <a:t> وسبأ </a:t>
            </a:r>
            <a:r>
              <a:rPr lang="ar-IQ" dirty="0" err="1"/>
              <a:t>وثمودي</a:t>
            </a:r>
            <a:r>
              <a:rPr lang="ar-IQ" dirty="0"/>
              <a:t>) والكلدان.</a:t>
            </a:r>
            <a:endParaRPr lang="ar-IQ" dirty="0" smtClean="0"/>
          </a:p>
        </p:txBody>
      </p:sp>
    </p:spTree>
    <p:extLst>
      <p:ext uri="{BB962C8B-B14F-4D97-AF65-F5344CB8AC3E}">
        <p14:creationId xmlns:p14="http://schemas.microsoft.com/office/powerpoint/2010/main" val="3110249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p:txBody>
          <a:bodyPr>
            <a:normAutofit/>
          </a:bodyPr>
          <a:lstStyle/>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p:txBody>
      </p:sp>
    </p:spTree>
    <p:extLst>
      <p:ext uri="{BB962C8B-B14F-4D97-AF65-F5344CB8AC3E}">
        <p14:creationId xmlns:p14="http://schemas.microsoft.com/office/powerpoint/2010/main" val="3002165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اشور </a:t>
            </a:r>
            <a:r>
              <a:rPr lang="ar-IQ" dirty="0" err="1" smtClean="0"/>
              <a:t>بانيبال</a:t>
            </a:r>
            <a:r>
              <a:rPr lang="ar-IQ" dirty="0" smtClean="0"/>
              <a:t> </a:t>
            </a:r>
            <a:endParaRPr lang="ar-IQ" dirty="0"/>
          </a:p>
        </p:txBody>
      </p:sp>
      <p:sp>
        <p:nvSpPr>
          <p:cNvPr id="3" name="عنصر نائب للمحتوى 2"/>
          <p:cNvSpPr>
            <a:spLocks noGrp="1"/>
          </p:cNvSpPr>
          <p:nvPr>
            <p:ph idx="1"/>
          </p:nvPr>
        </p:nvSpPr>
        <p:spPr/>
        <p:txBody>
          <a:bodyPr>
            <a:normAutofit fontScale="62500" lnSpcReduction="20000"/>
          </a:bodyPr>
          <a:lstStyle/>
          <a:p>
            <a:r>
              <a:rPr lang="ar-IQ" dirty="0" smtClean="0"/>
              <a:t>حكم </a:t>
            </a:r>
            <a:r>
              <a:rPr lang="ar-IQ" dirty="0"/>
              <a:t>الآشوريون مدينة بابل وثار البابليون على حكم الآشوريين وهزموهم بمساعدة ميديا عام 612 ق.م. شن الآشوريون حملاتهم على باقي مناطق سوريا وتركيا وإيران.</a:t>
            </a:r>
          </a:p>
          <a:p>
            <a:endParaRPr lang="ar-IQ" dirty="0"/>
          </a:p>
          <a:p>
            <a:endParaRPr lang="ar-IQ" dirty="0"/>
          </a:p>
          <a:p>
            <a:r>
              <a:rPr lang="ar-IQ" dirty="0"/>
              <a:t>الإمبراطورية الاشورية في أقصى </a:t>
            </a:r>
            <a:r>
              <a:rPr lang="ar-IQ" dirty="0" err="1"/>
              <a:t>اتساعاتها</a:t>
            </a:r>
            <a:endParaRPr lang="ar-IQ" dirty="0"/>
          </a:p>
          <a:p>
            <a:r>
              <a:rPr lang="ar-IQ" dirty="0"/>
              <a:t>وكانت مملكة </a:t>
            </a:r>
            <a:r>
              <a:rPr lang="ar-IQ" dirty="0" err="1"/>
              <a:t>آشور</a:t>
            </a:r>
            <a:r>
              <a:rPr lang="ar-IQ" dirty="0"/>
              <a:t> دولة عسكرية تقوم على العبيد، وكان لها إنجازات معمارية وصنع التماثيل ولاسيما تماثيل الثيران المجنحة التي كانت تقام أمام القصر الملكي، وزينت الجدران بنقوش المعارك ورحلات الصيد. وما بين سنتي 883 ق.م. و612 ق.م. أقامت إمبراطورية من النيل للقوقاز، ومن ملوكها العظام: </a:t>
            </a:r>
            <a:r>
              <a:rPr lang="ar-IQ" dirty="0" err="1"/>
              <a:t>آشوربانيبال</a:t>
            </a:r>
            <a:r>
              <a:rPr lang="ar-IQ" dirty="0"/>
              <a:t>، </a:t>
            </a:r>
            <a:r>
              <a:rPr lang="ar-IQ" dirty="0" err="1"/>
              <a:t>تغلات</a:t>
            </a:r>
            <a:r>
              <a:rPr lang="ar-IQ" dirty="0"/>
              <a:t> </a:t>
            </a:r>
            <a:r>
              <a:rPr lang="ar-IQ" dirty="0" err="1"/>
              <a:t>فلاسرالثالث</a:t>
            </a:r>
            <a:r>
              <a:rPr lang="ar-IQ" dirty="0"/>
              <a:t>، سرجون الثاني، </a:t>
            </a:r>
            <a:r>
              <a:rPr lang="ar-IQ" dirty="0" err="1"/>
              <a:t>سنحاريب</a:t>
            </a:r>
            <a:r>
              <a:rPr lang="ar-IQ" dirty="0"/>
              <a:t>، </a:t>
            </a:r>
            <a:r>
              <a:rPr lang="ar-IQ" dirty="0" err="1"/>
              <a:t>آشور</a:t>
            </a:r>
            <a:r>
              <a:rPr lang="ar-IQ" dirty="0"/>
              <a:t> </a:t>
            </a:r>
            <a:r>
              <a:rPr lang="ar-IQ" dirty="0" err="1"/>
              <a:t>ناصربال</a:t>
            </a:r>
            <a:r>
              <a:rPr lang="ar-IQ" dirty="0"/>
              <a:t> الأول، </a:t>
            </a:r>
            <a:r>
              <a:rPr lang="ar-IQ" dirty="0" err="1"/>
              <a:t>وآسرحدون</a:t>
            </a:r>
            <a:r>
              <a:rPr lang="ar-IQ" dirty="0"/>
              <a:t> (والد </a:t>
            </a:r>
            <a:r>
              <a:rPr lang="ar-IQ" dirty="0" err="1"/>
              <a:t>آشور</a:t>
            </a:r>
            <a:r>
              <a:rPr lang="ar-IQ" dirty="0"/>
              <a:t> </a:t>
            </a:r>
            <a:r>
              <a:rPr lang="ar-IQ" dirty="0" err="1"/>
              <a:t>بانيبال</a:t>
            </a:r>
            <a:r>
              <a:rPr lang="ar-IQ" dirty="0"/>
              <a:t>) الذي كان مهووساً بحب إذلال الملوك حيث كان يجبر الملوك التابعين له المجيء إلى عاصمته والعمل في ظروف قاسية لبناء قصوره في </a:t>
            </a:r>
            <a:r>
              <a:rPr lang="ar-IQ" dirty="0" err="1"/>
              <a:t>نينوى</a:t>
            </a:r>
            <a:r>
              <a:rPr lang="ar-IQ" dirty="0"/>
              <a:t>، وآخر ملوك </a:t>
            </a:r>
            <a:r>
              <a:rPr lang="ar-IQ" dirty="0" err="1"/>
              <a:t>آشور</a:t>
            </a:r>
            <a:r>
              <a:rPr lang="ar-IQ" dirty="0"/>
              <a:t> المدعو </a:t>
            </a:r>
            <a:r>
              <a:rPr lang="ar-IQ" dirty="0" err="1"/>
              <a:t>آشور</a:t>
            </a:r>
            <a:r>
              <a:rPr lang="ar-IQ" dirty="0"/>
              <a:t> </a:t>
            </a:r>
            <a:r>
              <a:rPr lang="ar-IQ" dirty="0" err="1"/>
              <a:t>أوباليط</a:t>
            </a:r>
            <a:r>
              <a:rPr lang="ar-IQ" dirty="0"/>
              <a:t> الثاني الذي أقام مقر قيادة مؤقت في حران (الجزيرة الفراتية)</a:t>
            </a:r>
            <a:endParaRPr lang="ar-IQ" dirty="0"/>
          </a:p>
        </p:txBody>
      </p:sp>
    </p:spTree>
    <p:extLst>
      <p:ext uri="{BB962C8B-B14F-4D97-AF65-F5344CB8AC3E}">
        <p14:creationId xmlns:p14="http://schemas.microsoft.com/office/powerpoint/2010/main" val="1268858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الملوك الاشوريين</a:t>
            </a:r>
            <a:endParaRPr lang="ar-IQ" dirty="0"/>
          </a:p>
        </p:txBody>
      </p:sp>
      <p:sp>
        <p:nvSpPr>
          <p:cNvPr id="3" name="عنصر نائب للمحتوى 2"/>
          <p:cNvSpPr>
            <a:spLocks noGrp="1"/>
          </p:cNvSpPr>
          <p:nvPr>
            <p:ph idx="1"/>
          </p:nvPr>
        </p:nvSpPr>
        <p:spPr/>
        <p:txBody>
          <a:bodyPr>
            <a:normAutofit fontScale="55000" lnSpcReduction="20000"/>
          </a:bodyPr>
          <a:lstStyle/>
          <a:p>
            <a:r>
              <a:rPr lang="ar-IQ" dirty="0" err="1"/>
              <a:t>مايميزعهد</a:t>
            </a:r>
            <a:r>
              <a:rPr lang="ar-IQ" dirty="0"/>
              <a:t> «</a:t>
            </a:r>
            <a:r>
              <a:rPr lang="ar-IQ" dirty="0" err="1"/>
              <a:t>سنحاريب</a:t>
            </a:r>
            <a:r>
              <a:rPr lang="ar-IQ" dirty="0"/>
              <a:t>» حالة التقارب والتحالف مع الفينيقيين واليونان، الذين قدموا له الدعم في إنشاء السفن التي استخدمها في محاربة الممالك البابلية الموجودة في أقصى الجنوب عند رأس الخليج العربي، لاسيما بابل وبعض الممالك السورية التي كانت قد وقفت بالضد من بلاد </a:t>
            </a:r>
            <a:r>
              <a:rPr lang="ar-IQ" dirty="0" err="1"/>
              <a:t>آشور</a:t>
            </a:r>
            <a:r>
              <a:rPr lang="ar-IQ" dirty="0"/>
              <a:t>) في شرق سوريا والهلال الخصيب. أما الملك «</a:t>
            </a:r>
            <a:r>
              <a:rPr lang="ar-IQ" dirty="0" err="1"/>
              <a:t>أسرحدون</a:t>
            </a:r>
            <a:r>
              <a:rPr lang="ar-IQ" dirty="0"/>
              <a:t> 680 - 669» ق.م الذي قيض له أن يقمع الفتنة التي ظهرت في أعقاب والده </a:t>
            </a:r>
            <a:r>
              <a:rPr lang="ar-IQ" dirty="0" err="1"/>
              <a:t>سنحاريب</a:t>
            </a:r>
            <a:r>
              <a:rPr lang="ar-IQ" dirty="0"/>
              <a:t>، فقد توجه بكل ثقله نحو محاربة مصر في شرق الدلتا عام 675 ق.م، م.</a:t>
            </a:r>
          </a:p>
          <a:p>
            <a:endParaRPr lang="ar-IQ" dirty="0"/>
          </a:p>
          <a:p>
            <a:r>
              <a:rPr lang="ar-IQ" dirty="0"/>
              <a:t>بوفاة الملك «</a:t>
            </a:r>
            <a:r>
              <a:rPr lang="ar-IQ" dirty="0" err="1"/>
              <a:t>أسرحدون</a:t>
            </a:r>
            <a:r>
              <a:rPr lang="ar-IQ" dirty="0"/>
              <a:t>» المفاجئة، تعرضت الأسرة الحاكمة إلى مشكلة وراثة الحكم، حيث تمكن الابن الثالث «</a:t>
            </a:r>
            <a:r>
              <a:rPr lang="ar-IQ" dirty="0" err="1"/>
              <a:t>آشور</a:t>
            </a:r>
            <a:r>
              <a:rPr lang="ar-IQ" dirty="0"/>
              <a:t> </a:t>
            </a:r>
            <a:r>
              <a:rPr lang="ar-IQ" dirty="0" err="1"/>
              <a:t>بانيبال</a:t>
            </a:r>
            <a:r>
              <a:rPr lang="ar-IQ" dirty="0"/>
              <a:t>» 669 - 626 ق.م، من السيطرة على الحكم في بلاد </a:t>
            </a:r>
            <a:r>
              <a:rPr lang="ar-IQ" dirty="0" err="1"/>
              <a:t>آشور</a:t>
            </a:r>
            <a:r>
              <a:rPr lang="ar-IQ" dirty="0"/>
              <a:t>، أما الابن الأكبر «</a:t>
            </a:r>
            <a:r>
              <a:rPr lang="ar-IQ" dirty="0" err="1"/>
              <a:t>شمش</a:t>
            </a:r>
            <a:r>
              <a:rPr lang="ar-IQ" dirty="0"/>
              <a:t> شوم أوكين» فقد عين وريثاً شرعياً للمملكة في بابل، وكان التعاون بين الأخوين قد استمر لمدة عشرين عاماً، لكن الأطراف المناوئة للنفوذ الآشوري، حاولت التقرب إلى الملك «</a:t>
            </a:r>
            <a:r>
              <a:rPr lang="ar-IQ" dirty="0" err="1"/>
              <a:t>شمش</a:t>
            </a:r>
            <a:r>
              <a:rPr lang="ar-IQ" dirty="0"/>
              <a:t> شوم»، </a:t>
            </a:r>
            <a:r>
              <a:rPr lang="ar-IQ" dirty="0" err="1"/>
              <a:t>محرضينه</a:t>
            </a:r>
            <a:r>
              <a:rPr lang="ar-IQ" dirty="0"/>
              <a:t> على أهمية التمرد على أخيه الملك «</a:t>
            </a:r>
            <a:r>
              <a:rPr lang="ar-IQ" dirty="0" err="1"/>
              <a:t>آشور</a:t>
            </a:r>
            <a:r>
              <a:rPr lang="ar-IQ" dirty="0"/>
              <a:t> </a:t>
            </a:r>
            <a:r>
              <a:rPr lang="ar-IQ" dirty="0" err="1"/>
              <a:t>بانيبال</a:t>
            </a:r>
            <a:r>
              <a:rPr lang="ar-IQ" dirty="0"/>
              <a:t>». وقد عملت عدة أطراف في هذا المجال منها الكلدانيون </a:t>
            </a:r>
            <a:r>
              <a:rPr lang="ar-IQ" dirty="0" err="1"/>
              <a:t>والعيلاميون</a:t>
            </a:r>
            <a:r>
              <a:rPr lang="ar-IQ" dirty="0"/>
              <a:t> والممالك السورية وامراء القبائل العربية، ليسفر ذلك عن حصار لمدينة بابل عام 652 ق.م، دام حوالي السنتين انتهى بوفاة الملك «</a:t>
            </a:r>
            <a:r>
              <a:rPr lang="ar-IQ" dirty="0" err="1"/>
              <a:t>شمش</a:t>
            </a:r>
            <a:r>
              <a:rPr lang="ar-IQ" dirty="0"/>
              <a:t> شوم» </a:t>
            </a:r>
            <a:r>
              <a:rPr lang="ar-IQ" dirty="0" err="1"/>
              <a:t>وتدميرمدينة</a:t>
            </a:r>
            <a:r>
              <a:rPr lang="ar-IQ" dirty="0"/>
              <a:t> بابل، ليتوجه «</a:t>
            </a:r>
            <a:r>
              <a:rPr lang="ar-IQ" dirty="0" err="1"/>
              <a:t>آشور</a:t>
            </a:r>
            <a:r>
              <a:rPr lang="ar-IQ" dirty="0"/>
              <a:t> </a:t>
            </a:r>
            <a:r>
              <a:rPr lang="ar-IQ" dirty="0" err="1"/>
              <a:t>بانيبال</a:t>
            </a:r>
            <a:r>
              <a:rPr lang="ar-IQ" dirty="0"/>
              <a:t>» بعدها إلى تأديب الحلفاء حيث هاجم </a:t>
            </a:r>
            <a:r>
              <a:rPr lang="ar-IQ" dirty="0" err="1"/>
              <a:t>العيلاميين</a:t>
            </a:r>
            <a:r>
              <a:rPr lang="ar-IQ" dirty="0"/>
              <a:t>، وعمد إلى تدمير مدينة «سوسة».</a:t>
            </a:r>
            <a:endParaRPr lang="ar-IQ" dirty="0"/>
          </a:p>
        </p:txBody>
      </p:sp>
    </p:spTree>
    <p:extLst>
      <p:ext uri="{BB962C8B-B14F-4D97-AF65-F5344CB8AC3E}">
        <p14:creationId xmlns:p14="http://schemas.microsoft.com/office/powerpoint/2010/main" val="1299405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smtClean="0"/>
              <a:t>نهاية </a:t>
            </a:r>
            <a:r>
              <a:rPr lang="ar-IQ" dirty="0" err="1" smtClean="0"/>
              <a:t>الامبرطورية</a:t>
            </a:r>
            <a:r>
              <a:rPr lang="ar-IQ" dirty="0" smtClean="0"/>
              <a:t> الاشورية</a:t>
            </a:r>
            <a:endParaRPr lang="ar-IQ" dirty="0"/>
          </a:p>
        </p:txBody>
      </p:sp>
      <p:sp>
        <p:nvSpPr>
          <p:cNvPr id="3" name="عنصر نائب للمحتوى 2"/>
          <p:cNvSpPr>
            <a:spLocks noGrp="1"/>
          </p:cNvSpPr>
          <p:nvPr>
            <p:ph idx="1"/>
          </p:nvPr>
        </p:nvSpPr>
        <p:spPr/>
        <p:txBody>
          <a:bodyPr>
            <a:normAutofit fontScale="92500"/>
          </a:bodyPr>
          <a:lstStyle/>
          <a:p>
            <a:r>
              <a:rPr lang="ar-IQ" dirty="0"/>
              <a:t>ي العام 616 ق.م زحف </a:t>
            </a:r>
            <a:r>
              <a:rPr lang="ar-IQ" dirty="0" err="1"/>
              <a:t>نابو</a:t>
            </a:r>
            <a:r>
              <a:rPr lang="ar-IQ" dirty="0"/>
              <a:t> </a:t>
            </a:r>
            <a:r>
              <a:rPr lang="ar-IQ" dirty="0" err="1"/>
              <a:t>بلاصر</a:t>
            </a:r>
            <a:r>
              <a:rPr lang="ar-IQ" dirty="0"/>
              <a:t> 625- 606 ق.م حاكم بابل ومؤسس الدولة البابلية الحديثة بمعونة الميديين، واخضع أشور عام 614 ق.م في عهد الابن الثاني لـ (</a:t>
            </a:r>
            <a:r>
              <a:rPr lang="ar-IQ" dirty="0" err="1"/>
              <a:t>آشور</a:t>
            </a:r>
            <a:r>
              <a:rPr lang="ar-IQ" dirty="0"/>
              <a:t> </a:t>
            </a:r>
            <a:r>
              <a:rPr lang="ar-IQ" dirty="0" err="1"/>
              <a:t>بانيبال</a:t>
            </a:r>
            <a:r>
              <a:rPr lang="ar-IQ" dirty="0"/>
              <a:t>) الملك سين شار </a:t>
            </a:r>
            <a:r>
              <a:rPr lang="ar-IQ" dirty="0" err="1"/>
              <a:t>إشكون</a:t>
            </a:r>
            <a:r>
              <a:rPr lang="ar-IQ" dirty="0"/>
              <a:t> وبعد معارك أخرى أخضع </a:t>
            </a:r>
            <a:r>
              <a:rPr lang="ar-IQ" dirty="0" err="1"/>
              <a:t>نينوى</a:t>
            </a:r>
            <a:r>
              <a:rPr lang="ar-IQ" dirty="0"/>
              <a:t> في العام 612 ق.م وبذلك كانت نهاية الوجود السياسي الآشوري.</a:t>
            </a:r>
          </a:p>
          <a:p>
            <a:endParaRPr lang="ar-IQ" dirty="0"/>
          </a:p>
          <a:p>
            <a:r>
              <a:rPr lang="ar-IQ" dirty="0"/>
              <a:t>لقد كان التوسع الذي حققته الدولة الآشورية سبباً من أهم الأسباب التي أدت إلى نهايته</a:t>
            </a:r>
            <a:endParaRPr lang="ar-IQ" dirty="0"/>
          </a:p>
        </p:txBody>
      </p:sp>
    </p:spTree>
    <p:extLst>
      <p:ext uri="{BB962C8B-B14F-4D97-AF65-F5344CB8AC3E}">
        <p14:creationId xmlns:p14="http://schemas.microsoft.com/office/powerpoint/2010/main" val="1774721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65914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56</TotalTime>
  <Words>605</Words>
  <Application>Microsoft Office PowerPoint</Application>
  <PresentationFormat>عرض على الشاشة (3:4)‏</PresentationFormat>
  <Paragraphs>28</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أوستن</vt:lpstr>
      <vt:lpstr>المحاضرة الثانية</vt:lpstr>
      <vt:lpstr>الاشوريون</vt:lpstr>
      <vt:lpstr> </vt:lpstr>
      <vt:lpstr>اشور بانيبال </vt:lpstr>
      <vt:lpstr>الملوك الاشوريين</vt:lpstr>
      <vt:lpstr>نهاية الامبرطورية الاشورية</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الثلاثون</dc:title>
  <dc:creator>hp</dc:creator>
  <cp:lastModifiedBy>dell</cp:lastModifiedBy>
  <cp:revision>13</cp:revision>
  <dcterms:created xsi:type="dcterms:W3CDTF">2023-04-01T10:14:35Z</dcterms:created>
  <dcterms:modified xsi:type="dcterms:W3CDTF">2023-10-22T15:31:58Z</dcterms:modified>
</cp:coreProperties>
</file>