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728DD096-B504-40E5-990A-A39D2B47233B}" type="datetimeFigureOut">
              <a:rPr lang="ar-IQ" smtClean="0"/>
              <a:t>29/10/1442</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BBCB72E7-1B9E-4CFE-8A0D-A756C93FCDC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8DD096-B504-40E5-990A-A39D2B47233B}" type="datetimeFigureOut">
              <a:rPr lang="ar-IQ" smtClean="0"/>
              <a:t>29/10/1442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BCB72E7-1B9E-4CFE-8A0D-A756C93FCDC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8DD096-B504-40E5-990A-A39D2B47233B}" type="datetimeFigureOut">
              <a:rPr lang="ar-IQ" smtClean="0"/>
              <a:t>29/10/1442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BCB72E7-1B9E-4CFE-8A0D-A756C93FCDC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8DD096-B504-40E5-990A-A39D2B47233B}" type="datetimeFigureOut">
              <a:rPr lang="ar-IQ" smtClean="0"/>
              <a:t>29/10/1442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BCB72E7-1B9E-4CFE-8A0D-A756C93FCDC9}"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28DD096-B504-40E5-990A-A39D2B47233B}" type="datetimeFigureOut">
              <a:rPr lang="ar-IQ" smtClean="0"/>
              <a:t>29/10/1442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BCB72E7-1B9E-4CFE-8A0D-A756C93FCDC9}"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28DD096-B504-40E5-990A-A39D2B47233B}" type="datetimeFigureOut">
              <a:rPr lang="ar-IQ" smtClean="0"/>
              <a:t>29/10/1442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BCB72E7-1B9E-4CFE-8A0D-A756C93FCDC9}"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28DD096-B504-40E5-990A-A39D2B47233B}" type="datetimeFigureOut">
              <a:rPr lang="ar-IQ" smtClean="0"/>
              <a:t>29/10/1442</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BBCB72E7-1B9E-4CFE-8A0D-A756C93FCDC9}"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728DD096-B504-40E5-990A-A39D2B47233B}" type="datetimeFigureOut">
              <a:rPr lang="ar-IQ" smtClean="0"/>
              <a:t>29/10/1442</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BBCB72E7-1B9E-4CFE-8A0D-A756C93FCDC9}"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28DD096-B504-40E5-990A-A39D2B47233B}" type="datetimeFigureOut">
              <a:rPr lang="ar-IQ" smtClean="0"/>
              <a:t>29/10/1442</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BBCB72E7-1B9E-4CFE-8A0D-A756C93FCDC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728DD096-B504-40E5-990A-A39D2B47233B}" type="datetimeFigureOut">
              <a:rPr lang="ar-IQ" smtClean="0"/>
              <a:t>29/10/1442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BCB72E7-1B9E-4CFE-8A0D-A756C93FCDC9}"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28DD096-B504-40E5-990A-A39D2B47233B}" type="datetimeFigureOut">
              <a:rPr lang="ar-IQ" smtClean="0"/>
              <a:t>29/10/1442</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BBCB72E7-1B9E-4CFE-8A0D-A756C93FCDC9}"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28DD096-B504-40E5-990A-A39D2B47233B}" type="datetimeFigureOut">
              <a:rPr lang="ar-IQ" smtClean="0"/>
              <a:t>29/10/1442</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CB72E7-1B9E-4CFE-8A0D-A756C93FCDC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2810743"/>
          </a:xfrm>
        </p:spPr>
        <p:txBody>
          <a:bodyPr/>
          <a:lstStyle/>
          <a:p>
            <a:r>
              <a:rPr lang="ar-IQ" sz="5000" dirty="0">
                <a:solidFill>
                  <a:srgbClr val="FF0000"/>
                </a:solidFill>
                <a:latin typeface="Constantia"/>
              </a:rPr>
              <a:t>تحقيق مخطوطات </a:t>
            </a:r>
            <a:r>
              <a:rPr lang="ar-IQ" sz="4800" dirty="0">
                <a:solidFill>
                  <a:srgbClr val="FF0000"/>
                </a:solidFill>
                <a:latin typeface="Constantia"/>
              </a:rPr>
              <a:t/>
            </a:r>
            <a:br>
              <a:rPr lang="ar-IQ" sz="4800" dirty="0">
                <a:solidFill>
                  <a:srgbClr val="FF0000"/>
                </a:solidFill>
                <a:latin typeface="Constantia"/>
              </a:rPr>
            </a:br>
            <a:r>
              <a:rPr lang="ar-IQ" sz="4000" dirty="0">
                <a:solidFill>
                  <a:srgbClr val="FF0000"/>
                </a:solidFill>
                <a:latin typeface="Constantia"/>
              </a:rPr>
              <a:t>أ.م.د. لقاء عادل حسين </a:t>
            </a:r>
            <a:endParaRPr lang="ar-IQ" dirty="0"/>
          </a:p>
        </p:txBody>
      </p:sp>
    </p:spTree>
    <p:extLst>
      <p:ext uri="{BB962C8B-B14F-4D97-AF65-F5344CB8AC3E}">
        <p14:creationId xmlns:p14="http://schemas.microsoft.com/office/powerpoint/2010/main" val="2923065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04656"/>
          </a:xfrm>
        </p:spPr>
        <p:txBody>
          <a:bodyPr>
            <a:normAutofit fontScale="85000" lnSpcReduction="20000"/>
          </a:bodyPr>
          <a:lstStyle/>
          <a:p>
            <a:pPr marL="0" indent="0" algn="just">
              <a:lnSpc>
                <a:spcPct val="115000"/>
              </a:lnSpc>
              <a:spcAft>
                <a:spcPts val="1000"/>
              </a:spcAft>
              <a:buNone/>
            </a:pPr>
            <a:r>
              <a:rPr lang="ar-IQ" b="1" dirty="0">
                <a:ea typeface="Calibri"/>
                <a:cs typeface="Simplified Arabic"/>
              </a:rPr>
              <a:t>المخطوطة :</a:t>
            </a:r>
            <a:r>
              <a:rPr lang="ar-IQ" dirty="0">
                <a:ea typeface="Calibri"/>
                <a:cs typeface="Simplified Arabic"/>
              </a:rPr>
              <a:t> عبارة عن وثيقة مكتوبة بخط اليد بدلًا من طباعتها بالمطبعة سواء كان ما يكتب على أوراق البردي أو غيرها من الرقوق من الورق العادي . </a:t>
            </a:r>
            <a:endParaRPr lang="en-US" sz="2400" dirty="0">
              <a:ea typeface="Calibri"/>
              <a:cs typeface="Arial"/>
            </a:endParaRPr>
          </a:p>
          <a:p>
            <a:pPr marL="0" indent="0" algn="just">
              <a:lnSpc>
                <a:spcPct val="115000"/>
              </a:lnSpc>
              <a:spcAft>
                <a:spcPts val="1000"/>
              </a:spcAft>
              <a:buNone/>
            </a:pPr>
            <a:r>
              <a:rPr lang="ar-IQ" b="1" dirty="0">
                <a:ea typeface="Calibri"/>
                <a:cs typeface="Simplified Arabic"/>
              </a:rPr>
              <a:t>التحقيق :</a:t>
            </a:r>
            <a:r>
              <a:rPr lang="ar-IQ" dirty="0">
                <a:ea typeface="Calibri"/>
                <a:cs typeface="Simplified Arabic"/>
              </a:rPr>
              <a:t> التحقيق جهد علمي مشكور ، إذا قصد صاحبه خدمة العلم والإخلاص له . وقد يتطلب التحقيق وقتًا أطول من التأليف . كما أن خدمة الكتاب القديم ، وإلباسه اللبوس العلمي الجديد أمر لا يقل بحال عن التأليف ، فالتأليف الجيد يعادل التحقيق الجيد . </a:t>
            </a:r>
            <a:endParaRPr lang="en-US" sz="2400" dirty="0">
              <a:ea typeface="Calibri"/>
              <a:cs typeface="Arial"/>
            </a:endParaRPr>
          </a:p>
          <a:p>
            <a:pPr marL="0" indent="0" algn="just">
              <a:lnSpc>
                <a:spcPct val="115000"/>
              </a:lnSpc>
              <a:spcAft>
                <a:spcPts val="1000"/>
              </a:spcAft>
              <a:buNone/>
            </a:pPr>
            <a:r>
              <a:rPr lang="ar-IQ" sz="3600" b="1" dirty="0">
                <a:ea typeface="Calibri"/>
                <a:cs typeface="Simplified Arabic"/>
              </a:rPr>
              <a:t>المخطوطات وتحقيقها : </a:t>
            </a:r>
            <a:endParaRPr lang="en-US" sz="2400" dirty="0">
              <a:ea typeface="Calibri"/>
              <a:cs typeface="Arial"/>
            </a:endParaRPr>
          </a:p>
          <a:p>
            <a:pPr marL="0" indent="0" algn="just">
              <a:lnSpc>
                <a:spcPct val="115000"/>
              </a:lnSpc>
              <a:spcAft>
                <a:spcPts val="1000"/>
              </a:spcAft>
              <a:buNone/>
            </a:pPr>
            <a:r>
              <a:rPr lang="ar-IQ" dirty="0">
                <a:ea typeface="Calibri"/>
                <a:cs typeface="Simplified Arabic"/>
              </a:rPr>
              <a:t>لعل </a:t>
            </a:r>
            <a:r>
              <a:rPr lang="ar-IQ" b="1" dirty="0">
                <a:ea typeface="Calibri"/>
                <a:cs typeface="Simplified Arabic"/>
              </a:rPr>
              <a:t>أثمن المخطوطات</a:t>
            </a:r>
            <a:r>
              <a:rPr lang="ar-IQ" dirty="0">
                <a:ea typeface="Calibri"/>
                <a:cs typeface="Simplified Arabic"/>
              </a:rPr>
              <a:t> التي نحن بحاجة ماسة إلى </a:t>
            </a:r>
            <a:r>
              <a:rPr lang="ar-IQ" dirty="0" err="1">
                <a:ea typeface="Calibri"/>
                <a:cs typeface="Simplified Arabic"/>
              </a:rPr>
              <a:t>اراءتها</a:t>
            </a:r>
            <a:r>
              <a:rPr lang="ar-IQ" dirty="0">
                <a:ea typeface="Calibri"/>
                <a:cs typeface="Simplified Arabic"/>
              </a:rPr>
              <a:t> النور ، ونحض على كشفها ، تلك التي ألفها أصحابها عن تراجم الأعلام ،والتعريف بالكتب ، ودواوين الشعراء الذين فقدت مجموعاتهم ، أو منتخبات شعرية لأعصر قل فيها التراث المبذول بين الأيدي .  وفي الحق فإن ما وصل إلينا كان تراثًا ضخمًا ـــــــ وما ضاع كان أضخم ـــــــ ولا سيما حين تتهيأ الظروف المناسبة لطبع المخطوطات كلها ، أو الثمين منها على الأقل . </a:t>
            </a:r>
            <a:endParaRPr lang="en-US" sz="2400" dirty="0">
              <a:ea typeface="Calibri"/>
              <a:cs typeface="Arial"/>
            </a:endParaRPr>
          </a:p>
          <a:p>
            <a:pPr marL="0" indent="0" algn="just">
              <a:lnSpc>
                <a:spcPct val="115000"/>
              </a:lnSpc>
              <a:spcAft>
                <a:spcPts val="1000"/>
              </a:spcAft>
              <a:buNone/>
            </a:pPr>
            <a:r>
              <a:rPr lang="ar-IQ" dirty="0">
                <a:ea typeface="Calibri"/>
                <a:cs typeface="Simplified Arabic"/>
              </a:rPr>
              <a:t>وتتجه الأنظار اليوم إلى إحياء التراث العلمي بطبع المخطوطات في تاريخ الطب ، والهندسة، والبيطرة، والزراعة .. </a:t>
            </a:r>
            <a:r>
              <a:rPr lang="ar-IQ" b="1" dirty="0">
                <a:ea typeface="Calibri"/>
                <a:cs typeface="Simplified Arabic"/>
              </a:rPr>
              <a:t>لأنها تؤكد على مكانة العرب العلمية في مرحلة ترأسوا فيها عملية الإبداع في العلوم .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44061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lstStyle/>
          <a:p>
            <a:pPr marL="0" lvl="0" indent="0" algn="just">
              <a:lnSpc>
                <a:spcPct val="115000"/>
              </a:lnSpc>
              <a:spcAft>
                <a:spcPts val="1000"/>
              </a:spcAft>
              <a:buNone/>
            </a:pPr>
            <a:r>
              <a:rPr lang="ar-IQ" sz="2000" dirty="0">
                <a:solidFill>
                  <a:prstClr val="black"/>
                </a:solidFill>
                <a:ea typeface="Calibri"/>
                <a:cs typeface="Simplified Arabic"/>
              </a:rPr>
              <a:t>ونقف أمام من يشتغلون بالمخطوطات وقفة إجلال وتقدير ، </a:t>
            </a:r>
            <a:r>
              <a:rPr lang="ar-IQ" sz="2000" b="1" dirty="0">
                <a:solidFill>
                  <a:prstClr val="black"/>
                </a:solidFill>
                <a:ea typeface="Calibri"/>
                <a:cs typeface="Simplified Arabic"/>
              </a:rPr>
              <a:t>لأنهم وقفوا أحلى ساعات حياتهم على العيش في رداه المكتبات وبين أروقتها ينبشون كنوز العرب ، ويقدمونها للأجيال تنهل منها ما طاب لها ، وكأنهم جنود صامتون صامدون ، متربصون خلف متاريسهم وداخل خنادقهم . </a:t>
            </a:r>
            <a:endParaRPr lang="en-US" sz="1500" dirty="0">
              <a:solidFill>
                <a:prstClr val="black"/>
              </a:solidFill>
              <a:ea typeface="Calibri"/>
              <a:cs typeface="Arial"/>
            </a:endParaRPr>
          </a:p>
          <a:p>
            <a:pPr marL="0" lvl="0" indent="0" algn="just">
              <a:lnSpc>
                <a:spcPct val="115000"/>
              </a:lnSpc>
              <a:spcAft>
                <a:spcPts val="1000"/>
              </a:spcAft>
              <a:buNone/>
            </a:pPr>
            <a:r>
              <a:rPr lang="ar-IQ" sz="1500" dirty="0" smtClean="0">
                <a:solidFill>
                  <a:prstClr val="black"/>
                </a:solidFill>
                <a:ea typeface="Calibri"/>
                <a:cs typeface="Simplified Arabic"/>
              </a:rPr>
              <a:t>والعمل </a:t>
            </a:r>
            <a:r>
              <a:rPr lang="ar-IQ" sz="1500" dirty="0">
                <a:solidFill>
                  <a:prstClr val="black"/>
                </a:solidFill>
                <a:ea typeface="Calibri"/>
                <a:cs typeface="Simplified Arabic"/>
              </a:rPr>
              <a:t>بالمخطوطات فن من فنون الأدب الحديثة ، مما لم يكن معروفًا قبلًا . وقد اتجهت الأنظار إليه منذ وجدت لمطبعة ، ومنذ أخذ المستشرقون بطبع تراثنا العربي . </a:t>
            </a:r>
            <a:endParaRPr lang="en-US" sz="1100" dirty="0">
              <a:solidFill>
                <a:prstClr val="black"/>
              </a:solidFill>
              <a:ea typeface="Calibri"/>
              <a:cs typeface="Arial"/>
            </a:endParaRPr>
          </a:p>
          <a:p>
            <a:pPr marL="0" lvl="0" indent="0" algn="just">
              <a:lnSpc>
                <a:spcPct val="115000"/>
              </a:lnSpc>
              <a:spcAft>
                <a:spcPts val="1000"/>
              </a:spcAft>
              <a:buNone/>
            </a:pPr>
            <a:r>
              <a:rPr lang="ar-IQ" sz="1500" dirty="0">
                <a:solidFill>
                  <a:prstClr val="black"/>
                </a:solidFill>
                <a:ea typeface="Calibri"/>
                <a:cs typeface="Simplified Arabic"/>
              </a:rPr>
              <a:t>وككل فن لم يكن له حتى اليوم قواعد مرسومة ،ولا شروط مقننة معلومة ، لأن المشتغل بالمخطوط يفترض أن يكون في مستوى علمي راق ، وتجربة في حقل التأليف مشكورة . ومع ذلك فقد أخذت بعض الدراسات تشرئب أعناقها ، وتثبت جدارتها أمثال دراسة الدكتور عبد السلام هارون ، ودراسة الدكتور صلاح الدين المنجد من العرب .لكن هاتين الدراستين موجزتان جدًا على أهميهما .  </a:t>
            </a:r>
            <a:endParaRPr lang="en-US" sz="1100" dirty="0">
              <a:solidFill>
                <a:prstClr val="black"/>
              </a:solidFill>
              <a:ea typeface="Calibri"/>
              <a:cs typeface="Arial"/>
            </a:endParaRPr>
          </a:p>
          <a:p>
            <a:pPr marL="0" indent="0">
              <a:buNone/>
            </a:pPr>
            <a:endParaRPr lang="ar-IQ" dirty="0"/>
          </a:p>
        </p:txBody>
      </p:sp>
    </p:spTree>
    <p:extLst>
      <p:ext uri="{BB962C8B-B14F-4D97-AF65-F5344CB8AC3E}">
        <p14:creationId xmlns:p14="http://schemas.microsoft.com/office/powerpoint/2010/main" val="418955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85000" lnSpcReduction="10000"/>
          </a:bodyPr>
          <a:lstStyle/>
          <a:p>
            <a:pPr marL="0" indent="0" algn="just">
              <a:lnSpc>
                <a:spcPct val="115000"/>
              </a:lnSpc>
              <a:spcAft>
                <a:spcPts val="1000"/>
              </a:spcAft>
              <a:buNone/>
            </a:pPr>
            <a:r>
              <a:rPr lang="ar-IQ" sz="3600" b="1" dirty="0">
                <a:ea typeface="Calibri"/>
                <a:cs typeface="Simplified Arabic"/>
              </a:rPr>
              <a:t>المشرفون على المخطوطات : </a:t>
            </a:r>
            <a:endParaRPr lang="en-US" sz="2400" dirty="0">
              <a:ea typeface="Calibri"/>
              <a:cs typeface="Arial"/>
            </a:endParaRPr>
          </a:p>
          <a:p>
            <a:pPr marL="0" indent="0" algn="just">
              <a:lnSpc>
                <a:spcPct val="115000"/>
              </a:lnSpc>
              <a:spcAft>
                <a:spcPts val="1000"/>
              </a:spcAft>
              <a:buNone/>
            </a:pPr>
            <a:r>
              <a:rPr lang="ar-IQ" dirty="0">
                <a:ea typeface="Calibri"/>
                <a:cs typeface="Simplified Arabic"/>
              </a:rPr>
              <a:t>الموظف المشرف على المخطوطات هو صلة وصل بين الخزائن والمحقق ، لذا يفترض ان يتصف بــ : </a:t>
            </a:r>
            <a:endParaRPr lang="en-US" sz="2400" dirty="0">
              <a:ea typeface="Calibri"/>
              <a:cs typeface="Arial"/>
            </a:endParaRPr>
          </a:p>
          <a:p>
            <a:pPr marL="109728" lvl="0" indent="0" algn="just">
              <a:lnSpc>
                <a:spcPct val="115000"/>
              </a:lnSpc>
              <a:buNone/>
            </a:pPr>
            <a:r>
              <a:rPr lang="ar-IQ" dirty="0" smtClean="0">
                <a:ea typeface="Calibri"/>
                <a:cs typeface="Simplified Arabic"/>
              </a:rPr>
              <a:t>1. أن </a:t>
            </a:r>
            <a:r>
              <a:rPr lang="ar-IQ" dirty="0">
                <a:ea typeface="Calibri"/>
                <a:cs typeface="Simplified Arabic"/>
              </a:rPr>
              <a:t>يكون ذا إطلاع كبير على أمات الكتب والمراجع والمعاجم .</a:t>
            </a:r>
            <a:endParaRPr lang="en-US" sz="2400" dirty="0">
              <a:ea typeface="Calibri"/>
              <a:cs typeface="Arial"/>
            </a:endParaRPr>
          </a:p>
          <a:p>
            <a:pPr marL="109728" lvl="0" indent="0" algn="just">
              <a:lnSpc>
                <a:spcPct val="115000"/>
              </a:lnSpc>
              <a:buNone/>
            </a:pPr>
            <a:r>
              <a:rPr lang="ar-IQ" dirty="0" smtClean="0">
                <a:ea typeface="Calibri"/>
                <a:cs typeface="Simplified Arabic"/>
              </a:rPr>
              <a:t>2. أن </a:t>
            </a:r>
            <a:r>
              <a:rPr lang="ar-IQ" dirty="0">
                <a:ea typeface="Calibri"/>
                <a:cs typeface="Simplified Arabic"/>
              </a:rPr>
              <a:t>يجري دورة علمية كاملة تؤهله للحفاظ على المخطوطات ، كأن يتقن أمور التصنيف والتبويب ، وأن يلم بأمور التحميض والتصوير والتظهير ، وأن يجيد ترميم المخطوطة وطرق المحافظة عليها .</a:t>
            </a:r>
            <a:endParaRPr lang="en-US" sz="2400" dirty="0">
              <a:ea typeface="Calibri"/>
              <a:cs typeface="Arial"/>
            </a:endParaRPr>
          </a:p>
          <a:p>
            <a:pPr marL="109728" lvl="0" indent="0" algn="just">
              <a:lnSpc>
                <a:spcPct val="115000"/>
              </a:lnSpc>
              <a:buNone/>
            </a:pPr>
            <a:r>
              <a:rPr lang="ar-IQ" dirty="0" smtClean="0">
                <a:ea typeface="Calibri"/>
                <a:cs typeface="Simplified Arabic"/>
              </a:rPr>
              <a:t>3. أن </a:t>
            </a:r>
            <a:r>
              <a:rPr lang="ar-IQ" dirty="0">
                <a:ea typeface="Calibri"/>
                <a:cs typeface="Simplified Arabic"/>
              </a:rPr>
              <a:t>يلم بإحدى اللغات الأجنبية على الأغلب .ويفضل الفارسية والعربية والتركية . </a:t>
            </a:r>
            <a:r>
              <a:rPr lang="ar-IQ" b="1" dirty="0">
                <a:ea typeface="Calibri"/>
                <a:cs typeface="Simplified Arabic"/>
              </a:rPr>
              <a:t>لأن كثير من المخطوطات العربية تتضمن كتبًا من الفارسية والتركية ، ولأن كثيرًا من المخطوطات الفارسية تغزر فيها اللغة العربية وأحيانًا التركية .</a:t>
            </a:r>
            <a:r>
              <a:rPr lang="ar-IQ" dirty="0">
                <a:ea typeface="Calibri"/>
                <a:cs typeface="Simplified Arabic"/>
              </a:rPr>
              <a:t>  ولا تكاد تخلو خزانة من الخزانات العربية من بعض الكتب أو الدواوين أو الكناشات الفارسية أو التركية .</a:t>
            </a:r>
            <a:endParaRPr lang="en-US" sz="2400" dirty="0">
              <a:ea typeface="Calibri"/>
              <a:cs typeface="Arial"/>
            </a:endParaRPr>
          </a:p>
          <a:p>
            <a:pPr marL="109728" lvl="0" indent="0" algn="just">
              <a:lnSpc>
                <a:spcPct val="115000"/>
              </a:lnSpc>
              <a:spcAft>
                <a:spcPts val="1000"/>
              </a:spcAft>
              <a:buNone/>
            </a:pPr>
            <a:r>
              <a:rPr lang="ar-IQ" dirty="0" smtClean="0">
                <a:ea typeface="Calibri"/>
                <a:cs typeface="Simplified Arabic"/>
              </a:rPr>
              <a:t>4. أن </a:t>
            </a:r>
            <a:r>
              <a:rPr lang="ar-IQ" dirty="0">
                <a:ea typeface="Calibri"/>
                <a:cs typeface="Simplified Arabic"/>
              </a:rPr>
              <a:t>يتصف بالصبر والدقة والأمانة والتعشق للعمل الذي أوكل إليه .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98367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70000" lnSpcReduction="20000"/>
          </a:bodyPr>
          <a:lstStyle/>
          <a:p>
            <a:pPr marL="0" indent="0" algn="just">
              <a:lnSpc>
                <a:spcPct val="115000"/>
              </a:lnSpc>
              <a:spcAft>
                <a:spcPts val="1000"/>
              </a:spcAft>
              <a:buNone/>
            </a:pPr>
            <a:r>
              <a:rPr lang="ar-IQ" b="1" dirty="0">
                <a:ea typeface="Calibri"/>
                <a:cs typeface="Simplified Arabic"/>
              </a:rPr>
              <a:t>عمل المحقق :</a:t>
            </a:r>
            <a:endParaRPr lang="en-US" sz="2000" dirty="0">
              <a:ea typeface="Calibri"/>
              <a:cs typeface="Arial"/>
            </a:endParaRPr>
          </a:p>
          <a:p>
            <a:pPr marL="109728" lvl="0" indent="0" algn="just">
              <a:lnSpc>
                <a:spcPct val="115000"/>
              </a:lnSpc>
              <a:buNone/>
            </a:pPr>
            <a:r>
              <a:rPr lang="ar-IQ" dirty="0" smtClean="0">
                <a:ea typeface="Calibri"/>
                <a:cs typeface="Simplified Arabic"/>
              </a:rPr>
              <a:t>1. عليه </a:t>
            </a:r>
            <a:r>
              <a:rPr lang="ar-IQ" dirty="0">
                <a:ea typeface="Calibri"/>
                <a:cs typeface="Simplified Arabic"/>
              </a:rPr>
              <a:t>أن يتعرف على نوعية الورق وحرفة الوراقة ومستوى الناسخين وصناعة المداد والقلم . وهذه المعلومات يمكن الاطلاع عليها في كتب الموسوعات التي ألفت في عصر المماليك مثل "صبح الأعشى" للقلقشندي ، و"نهاية الأرب" للنويري . </a:t>
            </a:r>
            <a:endParaRPr lang="en-US" sz="2000" dirty="0">
              <a:ea typeface="Calibri"/>
              <a:cs typeface="Arial"/>
            </a:endParaRPr>
          </a:p>
          <a:p>
            <a:pPr marL="109728" lvl="0" indent="0" algn="just">
              <a:lnSpc>
                <a:spcPct val="115000"/>
              </a:lnSpc>
              <a:buNone/>
            </a:pPr>
            <a:r>
              <a:rPr lang="ar-IQ" dirty="0" smtClean="0">
                <a:ea typeface="Calibri"/>
                <a:cs typeface="Simplified Arabic"/>
              </a:rPr>
              <a:t>2. أن </a:t>
            </a:r>
            <a:r>
              <a:rPr lang="ar-IQ" dirty="0">
                <a:ea typeface="Calibri"/>
                <a:cs typeface="Simplified Arabic"/>
              </a:rPr>
              <a:t>يلم بالعدسات والقارئات وأنواع الآلات الطابعة ، وأي نوع منها يؤدي المهمة في إخراج الكتاب ، ونوعية الورق الذي يتقبل الحبر ويريح النظر . وأي جسم من الحروف يمكن أن يرصف به الكتاب ، وما هي أرقام الحروف المساعدة . </a:t>
            </a:r>
            <a:endParaRPr lang="en-US" sz="2000" dirty="0">
              <a:ea typeface="Calibri"/>
              <a:cs typeface="Arial"/>
            </a:endParaRPr>
          </a:p>
          <a:p>
            <a:pPr marL="109728" lvl="0" indent="0" algn="just">
              <a:lnSpc>
                <a:spcPct val="115000"/>
              </a:lnSpc>
              <a:buNone/>
            </a:pPr>
            <a:r>
              <a:rPr lang="ar-IQ" dirty="0" smtClean="0">
                <a:ea typeface="Calibri"/>
                <a:cs typeface="Simplified Arabic"/>
              </a:rPr>
              <a:t>3. عليه </a:t>
            </a:r>
            <a:r>
              <a:rPr lang="ar-IQ" dirty="0">
                <a:ea typeface="Calibri"/>
                <a:cs typeface="Simplified Arabic"/>
              </a:rPr>
              <a:t>أن يعرف مَن </a:t>
            </a:r>
            <a:r>
              <a:rPr lang="ar-IQ" dirty="0" err="1">
                <a:ea typeface="Calibri"/>
                <a:cs typeface="Simplified Arabic"/>
              </a:rPr>
              <a:t>مِنَ</a:t>
            </a:r>
            <a:r>
              <a:rPr lang="ar-IQ" dirty="0">
                <a:ea typeface="Calibri"/>
                <a:cs typeface="Simplified Arabic"/>
              </a:rPr>
              <a:t> الناشرين يسخو على الكتاب المُحقَق ، ومن منهم يغار على الكتاب واخراجه .</a:t>
            </a:r>
            <a:endParaRPr lang="en-US" sz="2000" dirty="0">
              <a:ea typeface="Calibri"/>
              <a:cs typeface="Arial"/>
            </a:endParaRPr>
          </a:p>
          <a:p>
            <a:pPr marL="109728" lvl="0" indent="0" algn="just">
              <a:lnSpc>
                <a:spcPct val="115000"/>
              </a:lnSpc>
              <a:spcAft>
                <a:spcPts val="1000"/>
              </a:spcAft>
              <a:buNone/>
            </a:pPr>
            <a:r>
              <a:rPr lang="ar-IQ" dirty="0" smtClean="0">
                <a:ea typeface="Calibri"/>
                <a:cs typeface="Simplified Arabic"/>
              </a:rPr>
              <a:t>4. عليه </a:t>
            </a:r>
            <a:r>
              <a:rPr lang="ar-IQ" dirty="0">
                <a:ea typeface="Calibri"/>
                <a:cs typeface="Simplified Arabic"/>
              </a:rPr>
              <a:t>أن يلم بالمكتبات التي سيراسلها للحصول على النسخ التي يحتاج إليها ، وأن يتأكد من تكرار النسخ ، وإقصاء المكرر منها ، وجمع كل النسخ إذا أراد لعمله الكمال ما لم تكن المخطوطة فريدة في العالم . </a:t>
            </a:r>
            <a:endParaRPr lang="en-US" sz="2000" dirty="0">
              <a:ea typeface="Calibri"/>
              <a:cs typeface="Arial"/>
            </a:endParaRPr>
          </a:p>
          <a:p>
            <a:pPr marL="0" indent="0">
              <a:buNone/>
            </a:pPr>
            <a:r>
              <a:rPr lang="ar-IQ" dirty="0" smtClean="0">
                <a:effectLst/>
                <a:ea typeface="Calibri"/>
                <a:cs typeface="Simplified Arabic"/>
              </a:rPr>
              <a:t>5. عليه أن يتأكد من الفهارس الموثوقة من العنوان الأصلي الذي يريده ، والرقم الذي ينضوي هذا العنوان تحته . فقد تتشابه العناوين أحيانًا كما قد تختلف ويكون المضمون واحد . مثلا عثر على نسختين من "دمية القصر" </a:t>
            </a:r>
            <a:r>
              <a:rPr lang="ar-IQ" dirty="0" err="1" smtClean="0">
                <a:effectLst/>
                <a:ea typeface="Calibri"/>
                <a:cs typeface="Simplified Arabic"/>
              </a:rPr>
              <a:t>للباخرزي</a:t>
            </a:r>
            <a:r>
              <a:rPr lang="ar-IQ" dirty="0" smtClean="0">
                <a:effectLst/>
                <a:ea typeface="Calibri"/>
                <a:cs typeface="Simplified Arabic"/>
              </a:rPr>
              <a:t> واحدو في تركيا مكتبة بايزيد كتبت بعد 220 سنة من وفاة المؤلف ، والثانية في النمسا كتبت سنة 2154هــ ، وفي كعب النسختين كتب "تاج الكتاب في طبقات الشعراء العرب" وهما في الأصل نسختان من دمية القصر غير الناسخ العنوان . </a:t>
            </a:r>
            <a:endParaRPr lang="ar-IQ" dirty="0"/>
          </a:p>
        </p:txBody>
      </p:sp>
    </p:spTree>
    <p:extLst>
      <p:ext uri="{BB962C8B-B14F-4D97-AF65-F5344CB8AC3E}">
        <p14:creationId xmlns:p14="http://schemas.microsoft.com/office/powerpoint/2010/main" val="4064510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62500" lnSpcReduction="20000"/>
          </a:bodyPr>
          <a:lstStyle/>
          <a:p>
            <a:pPr marL="0" lvl="0" indent="0" algn="just">
              <a:lnSpc>
                <a:spcPct val="115000"/>
              </a:lnSpc>
              <a:buNone/>
            </a:pPr>
            <a:r>
              <a:rPr lang="ar-IQ" dirty="0" smtClean="0">
                <a:ea typeface="Calibri"/>
                <a:cs typeface="Simplified Arabic"/>
              </a:rPr>
              <a:t>6. قد </a:t>
            </a:r>
            <a:r>
              <a:rPr lang="ar-IQ" dirty="0">
                <a:ea typeface="Calibri"/>
                <a:cs typeface="Simplified Arabic"/>
              </a:rPr>
              <a:t>يعثر المحقق على مخطوطة بلا عنوان فيستطيع الاستدلال عليه من ترجمة المؤلف ، وقد يكون العكس يفقد اسم المؤلف فيستدل عليه من اسم الكتاب وموضوعه بالرجوع إلى الكتب التي ترجمت للمؤلف أو التي تُعنى بأسماء الكتب .مثل : كشف الظنون ، إيضاح المكنون ، أسماء الكتب . </a:t>
            </a:r>
            <a:endParaRPr lang="ar-IQ" dirty="0" smtClean="0">
              <a:ea typeface="Calibri"/>
              <a:cs typeface="Simplified Arabic"/>
            </a:endParaRPr>
          </a:p>
          <a:p>
            <a:pPr marL="0" lvl="0" indent="0" algn="just">
              <a:lnSpc>
                <a:spcPct val="115000"/>
              </a:lnSpc>
              <a:buNone/>
            </a:pPr>
            <a:endParaRPr lang="en-US" sz="2400" dirty="0">
              <a:ea typeface="Calibri"/>
              <a:cs typeface="Arial"/>
            </a:endParaRPr>
          </a:p>
          <a:p>
            <a:pPr marL="0" lvl="0" indent="0" algn="just">
              <a:lnSpc>
                <a:spcPct val="115000"/>
              </a:lnSpc>
              <a:buNone/>
            </a:pPr>
            <a:r>
              <a:rPr lang="ar-IQ" dirty="0" smtClean="0">
                <a:ea typeface="Calibri"/>
                <a:cs typeface="Simplified Arabic"/>
              </a:rPr>
              <a:t>7. على </a:t>
            </a:r>
            <a:r>
              <a:rPr lang="ar-IQ" dirty="0">
                <a:ea typeface="Calibri"/>
                <a:cs typeface="Simplified Arabic"/>
              </a:rPr>
              <a:t>المحقق أن يتثبت من اسم المؤلف كاملًا فيذكره في مقدمة دراسته مع ذكر الكتب التي تعرضت لترجمته ، والإشارة إلى الصفحات والأجزاء إن أمكن ليسهل على الباحثين الرجوع إليها إذا أرادوا التوسع . </a:t>
            </a:r>
            <a:endParaRPr lang="ar-IQ" dirty="0" smtClean="0">
              <a:ea typeface="Calibri"/>
              <a:cs typeface="Simplified Arabic"/>
            </a:endParaRPr>
          </a:p>
          <a:p>
            <a:pPr marL="0" lvl="0" indent="0" algn="just">
              <a:lnSpc>
                <a:spcPct val="115000"/>
              </a:lnSpc>
              <a:buNone/>
            </a:pPr>
            <a:endParaRPr lang="en-US" sz="2400" dirty="0">
              <a:ea typeface="Calibri"/>
              <a:cs typeface="Arial"/>
            </a:endParaRPr>
          </a:p>
          <a:p>
            <a:pPr marL="0" lvl="0" indent="0" algn="just">
              <a:lnSpc>
                <a:spcPct val="115000"/>
              </a:lnSpc>
              <a:buNone/>
            </a:pPr>
            <a:r>
              <a:rPr lang="ar-IQ" dirty="0" smtClean="0">
                <a:ea typeface="Calibri"/>
                <a:cs typeface="Simplified Arabic"/>
              </a:rPr>
              <a:t>8. على </a:t>
            </a:r>
            <a:r>
              <a:rPr lang="ar-IQ" dirty="0">
                <a:ea typeface="Calibri"/>
                <a:cs typeface="Simplified Arabic"/>
              </a:rPr>
              <a:t>المحقق أن يضع مقدمة يُعرف بها الكتاب والمؤلف والعصر وميزاته . ويفضل أن تكتب بعد الانتهاء من تحقيق المتن وطبعه . </a:t>
            </a:r>
            <a:endParaRPr lang="ar-IQ" dirty="0" smtClean="0">
              <a:ea typeface="Calibri"/>
              <a:cs typeface="Simplified Arabic"/>
            </a:endParaRPr>
          </a:p>
          <a:p>
            <a:pPr marL="0" lvl="0" indent="0" algn="just">
              <a:lnSpc>
                <a:spcPct val="115000"/>
              </a:lnSpc>
              <a:buNone/>
            </a:pPr>
            <a:endParaRPr lang="en-US" sz="2400" dirty="0">
              <a:ea typeface="Calibri"/>
              <a:cs typeface="Arial"/>
            </a:endParaRPr>
          </a:p>
          <a:p>
            <a:pPr marL="0" lvl="0" indent="0" algn="just">
              <a:lnSpc>
                <a:spcPct val="115000"/>
              </a:lnSpc>
              <a:buNone/>
            </a:pPr>
            <a:r>
              <a:rPr lang="ar-IQ" dirty="0" smtClean="0">
                <a:ea typeface="Calibri"/>
                <a:cs typeface="Simplified Arabic"/>
              </a:rPr>
              <a:t>9. عليه </a:t>
            </a:r>
            <a:r>
              <a:rPr lang="ar-IQ" dirty="0">
                <a:ea typeface="Calibri"/>
                <a:cs typeface="Simplified Arabic"/>
              </a:rPr>
              <a:t>معرفة أنواع الخطوط ، وتاريخ كل خط ، والأمصار التي انفردت بأنواع معينة من الخطوط . </a:t>
            </a:r>
            <a:r>
              <a:rPr lang="ar-IQ" b="1" dirty="0">
                <a:ea typeface="Calibri"/>
                <a:cs typeface="Simplified Arabic"/>
              </a:rPr>
              <a:t>ليتسنى له كشف المخطوطة التي بين يديه .</a:t>
            </a:r>
            <a:r>
              <a:rPr lang="ar-IQ" dirty="0">
                <a:ea typeface="Calibri"/>
                <a:cs typeface="Simplified Arabic"/>
              </a:rPr>
              <a:t> فمثلا كانت الكتابة في القرون الهجرية الثلاثة الأولى (كوفية) ، ثم أخذت في التطور والتغير ، أما الخط الحديث الذي ينسب إلى (ابن مقلة) فليس ابتداعه لكن له الفضل في ترسيخ دعائمه ووضع قوانينه واشاعته ، و(الخط الفارسي) وهو خال من التعقيدات والدوائر الخطية الديوانية وقد كتبت به الكتب الفارسية في العصر العباسي ثم كتبت به الكتب العربية وقد انتشر في المؤلفات العثمانية ، و(الخط الأفريقي) الذي هو بين خط المشارقة وخط الأندلسيين ، ويمتاز (القلم الأندلسي) بأنه ميال إلى الاقتباس من أشكال الألفباء اللاتينية في الأندلس التي كانت تكتب به مع كثير من الاستدارات وتداخل الكلمات وتغيير كبير في كيفية التنقيط كوضع نقطة الفاء تحت والقاف فوق .  </a:t>
            </a:r>
            <a:endParaRPr lang="ar-IQ" dirty="0" smtClean="0">
              <a:ea typeface="Calibri"/>
              <a:cs typeface="Simplified Arabic"/>
            </a:endParaRPr>
          </a:p>
          <a:p>
            <a:pPr marL="0" lvl="0" indent="0" algn="just">
              <a:lnSpc>
                <a:spcPct val="115000"/>
              </a:lnSpc>
              <a:buNone/>
            </a:pPr>
            <a:r>
              <a:rPr lang="ar-IQ" dirty="0" smtClean="0">
                <a:ea typeface="Calibri"/>
                <a:cs typeface="Simplified Arabic"/>
              </a:rPr>
              <a:t>  </a:t>
            </a:r>
            <a:endParaRPr lang="en-US" sz="2400" dirty="0">
              <a:ea typeface="Calibri"/>
              <a:cs typeface="Arial"/>
            </a:endParaRPr>
          </a:p>
          <a:p>
            <a:pPr marL="0" lvl="0" indent="0" algn="just">
              <a:lnSpc>
                <a:spcPct val="115000"/>
              </a:lnSpc>
              <a:spcAft>
                <a:spcPts val="1000"/>
              </a:spcAft>
              <a:buNone/>
            </a:pPr>
            <a:r>
              <a:rPr lang="ar-IQ" dirty="0" smtClean="0">
                <a:ea typeface="Calibri"/>
                <a:cs typeface="Simplified Arabic"/>
              </a:rPr>
              <a:t>10. على </a:t>
            </a:r>
            <a:r>
              <a:rPr lang="ar-IQ" dirty="0">
                <a:ea typeface="Calibri"/>
                <a:cs typeface="Simplified Arabic"/>
              </a:rPr>
              <a:t>المحقق أن يكون مطلعًا ومضطلعًا على: العروض ، والمعاجم ، والنحو ، وكتب التراجم ، والبلاغة .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883830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76664"/>
          </a:xfrm>
        </p:spPr>
        <p:txBody>
          <a:bodyPr>
            <a:normAutofit fontScale="55000" lnSpcReduction="20000"/>
          </a:bodyPr>
          <a:lstStyle/>
          <a:p>
            <a:pPr marL="0" indent="0" algn="just">
              <a:lnSpc>
                <a:spcPct val="115000"/>
              </a:lnSpc>
              <a:spcAft>
                <a:spcPts val="1000"/>
              </a:spcAft>
              <a:buNone/>
            </a:pPr>
            <a:r>
              <a:rPr lang="ar-IQ" sz="3600" b="1" dirty="0" smtClean="0">
                <a:ea typeface="Calibri"/>
                <a:cs typeface="Simplified Arabic"/>
              </a:rPr>
              <a:t>نُسخ </a:t>
            </a:r>
            <a:r>
              <a:rPr lang="ar-IQ" sz="3600" b="1" dirty="0">
                <a:ea typeface="Calibri"/>
                <a:cs typeface="Simplified Arabic"/>
              </a:rPr>
              <a:t>المخطوطة : </a:t>
            </a:r>
            <a:endParaRPr lang="en-US" sz="2400" dirty="0">
              <a:ea typeface="Calibri"/>
              <a:cs typeface="Arial"/>
            </a:endParaRPr>
          </a:p>
          <a:p>
            <a:pPr marL="0" indent="0" algn="just">
              <a:lnSpc>
                <a:spcPct val="115000"/>
              </a:lnSpc>
              <a:spcAft>
                <a:spcPts val="1000"/>
              </a:spcAft>
              <a:buNone/>
            </a:pPr>
            <a:r>
              <a:rPr lang="ar-IQ" dirty="0">
                <a:ea typeface="Calibri"/>
                <a:cs typeface="Simplified Arabic"/>
              </a:rPr>
              <a:t>ليست كل النسخ متساوية من الناحية العلمية ، ولا من جهة القيمة الأثرية . فهناك </a:t>
            </a:r>
            <a:r>
              <a:rPr lang="ar-IQ" b="1" dirty="0">
                <a:ea typeface="Calibri"/>
                <a:cs typeface="Simplified Arabic"/>
              </a:rPr>
              <a:t>النسخة الرئيسة</a:t>
            </a:r>
            <a:r>
              <a:rPr lang="ar-IQ" dirty="0">
                <a:ea typeface="Calibri"/>
                <a:cs typeface="Simplified Arabic"/>
              </a:rPr>
              <a:t> والتي هي النسخة الأم التي هي بخط المؤلف ، ثم </a:t>
            </a:r>
            <a:r>
              <a:rPr lang="ar-IQ" b="1" dirty="0">
                <a:ea typeface="Calibri"/>
                <a:cs typeface="Simplified Arabic"/>
              </a:rPr>
              <a:t>النسخة بإجازة </a:t>
            </a:r>
            <a:r>
              <a:rPr lang="ar-IQ" dirty="0">
                <a:ea typeface="Calibri"/>
                <a:cs typeface="Simplified Arabic"/>
              </a:rPr>
              <a:t>، ثم </a:t>
            </a:r>
            <a:r>
              <a:rPr lang="ar-IQ" b="1" dirty="0">
                <a:ea typeface="Calibri"/>
                <a:cs typeface="Simplified Arabic"/>
              </a:rPr>
              <a:t>النسخة المنقولة عن الأم بإجازة</a:t>
            </a:r>
            <a:r>
              <a:rPr lang="ar-IQ" dirty="0">
                <a:ea typeface="Calibri"/>
                <a:cs typeface="Simplified Arabic"/>
              </a:rPr>
              <a:t> ، ثم </a:t>
            </a:r>
            <a:r>
              <a:rPr lang="ar-IQ" b="1" dirty="0">
                <a:ea typeface="Calibri"/>
                <a:cs typeface="Simplified Arabic"/>
              </a:rPr>
              <a:t>النسخة من غير إجازة</a:t>
            </a:r>
            <a:r>
              <a:rPr lang="ar-IQ" dirty="0">
                <a:ea typeface="Calibri"/>
                <a:cs typeface="Simplified Arabic"/>
              </a:rPr>
              <a:t> . وهناك فروع هي </a:t>
            </a:r>
            <a:r>
              <a:rPr lang="ar-IQ" b="1" dirty="0">
                <a:ea typeface="Calibri"/>
                <a:cs typeface="Simplified Arabic"/>
              </a:rPr>
              <a:t>التابعة للنسخ السابقة زمنيًا</a:t>
            </a:r>
            <a:r>
              <a:rPr lang="ar-IQ" dirty="0">
                <a:ea typeface="Calibri"/>
                <a:cs typeface="Simplified Arabic"/>
              </a:rPr>
              <a:t> أو </a:t>
            </a:r>
            <a:r>
              <a:rPr lang="ar-IQ" b="1" dirty="0">
                <a:ea typeface="Calibri"/>
                <a:cs typeface="Simplified Arabic"/>
              </a:rPr>
              <a:t>التي فقدت الرابط</a:t>
            </a:r>
            <a:r>
              <a:rPr lang="ar-IQ" dirty="0">
                <a:ea typeface="Calibri"/>
                <a:cs typeface="Simplified Arabic"/>
              </a:rPr>
              <a:t> . كما أن </a:t>
            </a:r>
            <a:r>
              <a:rPr lang="ar-IQ" b="1" dirty="0">
                <a:ea typeface="Calibri"/>
                <a:cs typeface="Simplified Arabic"/>
              </a:rPr>
              <a:t>النسخة المطبوعة</a:t>
            </a:r>
            <a:r>
              <a:rPr lang="ar-IQ" dirty="0">
                <a:ea typeface="Calibri"/>
                <a:cs typeface="Simplified Arabic"/>
              </a:rPr>
              <a:t> مهمة إن وجدت </a:t>
            </a:r>
            <a:r>
              <a:rPr lang="ar-IQ" b="1" dirty="0">
                <a:ea typeface="Calibri"/>
                <a:cs typeface="Simplified Arabic"/>
              </a:rPr>
              <a:t>لأنها قد تتمم النسخة المعتمدة لاسيما إذا فُقد أصل المطبوع أو أن المحقق الأول لم يعتمد على نسخ عثر عليها المحقق الجديد ، ولأن فيها آراء المحقق الأول الذي عانى حتى كشف العديد من النقط الغامضة ، ومن الواجب العلمي أن يبين فضل السابق وتجديد اللاحق .</a:t>
            </a:r>
            <a:r>
              <a:rPr lang="ar-IQ" dirty="0">
                <a:ea typeface="Calibri"/>
                <a:cs typeface="Simplified Arabic"/>
              </a:rPr>
              <a:t> </a:t>
            </a:r>
            <a:endParaRPr lang="en-US" sz="2400" dirty="0">
              <a:ea typeface="Calibri"/>
              <a:cs typeface="Arial"/>
            </a:endParaRPr>
          </a:p>
          <a:p>
            <a:pPr marL="0" indent="0" algn="just">
              <a:lnSpc>
                <a:spcPct val="115000"/>
              </a:lnSpc>
              <a:spcAft>
                <a:spcPts val="1000"/>
              </a:spcAft>
              <a:buNone/>
            </a:pPr>
            <a:r>
              <a:rPr lang="ar-IQ" dirty="0">
                <a:ea typeface="Calibri"/>
                <a:cs typeface="Simplified Arabic"/>
              </a:rPr>
              <a:t>وإذا كانت النسخة غير معروفة التاريخ يستطيع المحقق التوصل إلى معرفة القرن الذي نسخت فيه من نوعية الخط أو اسم الناسخ أو جنس النقس (الحبر) والورق . </a:t>
            </a:r>
            <a:endParaRPr lang="en-US" sz="2400" dirty="0">
              <a:ea typeface="Calibri"/>
              <a:cs typeface="Arial"/>
            </a:endParaRPr>
          </a:p>
          <a:p>
            <a:pPr marL="0" indent="0" algn="just">
              <a:lnSpc>
                <a:spcPct val="115000"/>
              </a:lnSpc>
              <a:spcAft>
                <a:spcPts val="1000"/>
              </a:spcAft>
              <a:buNone/>
            </a:pPr>
            <a:r>
              <a:rPr lang="ar-IQ" dirty="0">
                <a:ea typeface="Calibri"/>
                <a:cs typeface="Simplified Arabic"/>
              </a:rPr>
              <a:t>ويجب معرفة هل الناسخ مخلص دقيق أو جاهل ماسخ ، وهل الراوية أديب مخلص بأمانة أو إنه أضاف بعض الإضافات دون إشارة . وقد يضيف المؤلف إضافات يلحقها بكتابه فإذا ذكر أنها ذيل أبقاها المحقق ، أما إذا أشار إلى أنه كان يريد إلحاق الزيادات في مكانها ولم تسعفه الظروف فعلى المحقق أن يلبي رغبة المؤلف على أن يذكر ما فعله في مكانه ،  مثل تتمة اليتيمة للثعالبي . </a:t>
            </a:r>
            <a:endParaRPr lang="en-US" sz="2400" dirty="0">
              <a:ea typeface="Calibri"/>
              <a:cs typeface="Arial"/>
            </a:endParaRPr>
          </a:p>
          <a:p>
            <a:pPr marL="0" indent="0" algn="just">
              <a:lnSpc>
                <a:spcPct val="115000"/>
              </a:lnSpc>
              <a:spcAft>
                <a:spcPts val="1000"/>
              </a:spcAft>
              <a:buNone/>
            </a:pPr>
            <a:r>
              <a:rPr lang="ar-IQ" dirty="0">
                <a:ea typeface="Calibri"/>
                <a:cs typeface="Simplified Arabic"/>
              </a:rPr>
              <a:t>وقد تكون نسخة المؤلف مسودة فعلى المحقق البحث على المبيضة ، لأنه قد يكتب المؤلف كتاب ثم يعيد النظر فيه ويضيف عليه ثم يبيض ويترك نسختين متداولتين .</a:t>
            </a:r>
            <a:endParaRPr lang="en-US" sz="2400" dirty="0">
              <a:ea typeface="Calibri"/>
              <a:cs typeface="Arial"/>
            </a:endParaRPr>
          </a:p>
          <a:p>
            <a:pPr marL="0" indent="0" algn="just">
              <a:lnSpc>
                <a:spcPct val="115000"/>
              </a:lnSpc>
              <a:spcAft>
                <a:spcPts val="1000"/>
              </a:spcAft>
              <a:buNone/>
            </a:pPr>
            <a:r>
              <a:rPr lang="ar-IQ" dirty="0">
                <a:ea typeface="Calibri"/>
                <a:cs typeface="Simplified Arabic"/>
              </a:rPr>
              <a:t>  وهناك نسخ منسوخة ونسخ ناسخة فقد يؤلف أحدهم كتابًا ثم يعود إلى كتابته من جديد في بلد آخر وظروف أخرى ، فيكون أكثر من مبيضة .</a:t>
            </a:r>
            <a:endParaRPr lang="en-US" sz="2400" dirty="0">
              <a:ea typeface="Calibri"/>
              <a:cs typeface="Arial"/>
            </a:endParaRPr>
          </a:p>
          <a:p>
            <a:pPr marL="0" indent="0" algn="just">
              <a:lnSpc>
                <a:spcPct val="115000"/>
              </a:lnSpc>
              <a:spcAft>
                <a:spcPts val="1000"/>
              </a:spcAft>
              <a:buNone/>
            </a:pPr>
            <a:r>
              <a:rPr lang="ar-IQ" dirty="0">
                <a:ea typeface="Calibri"/>
                <a:cs typeface="Simplified Arabic"/>
              </a:rPr>
              <a:t>أما الدواوين فقلما نجد شاعر دون ديوانه بخط يده ، وإن حصل فستكون النسخة أمًا وتعد من روائع المخطوطات ، وقد ينسخ الديوان عن الشاعر نفسه أو يُقرأ عليه بعد نسخه ، وكثيرًا ما نقع على أكثر من نسخة للديوان الواحد بعضها لرواته ومحبيه ، وبعضها لحساده ومبغضيه .</a:t>
            </a:r>
            <a:endParaRPr lang="en-US" sz="2400" dirty="0">
              <a:ea typeface="Calibri"/>
              <a:cs typeface="Arial"/>
            </a:endParaRPr>
          </a:p>
          <a:p>
            <a:pPr marL="0" indent="0" algn="just">
              <a:lnSpc>
                <a:spcPct val="115000"/>
              </a:lnSpc>
              <a:spcAft>
                <a:spcPts val="1000"/>
              </a:spcAft>
              <a:buNone/>
            </a:pPr>
            <a:r>
              <a:rPr lang="ar-IQ" dirty="0">
                <a:ea typeface="Calibri"/>
                <a:cs typeface="Simplified Arabic"/>
              </a:rPr>
              <a:t>على المحقق أن يرجع إليها إن أمكن ، وعليه أن يأخذ بالحسبان الراوية إذا كان شاعرًا فقد يضيف من عنده بيت أو يغير كلمات ، وأفضل الدواوين ما كان مجازً بخط الشاعر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748133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TotalTime>
  <Words>1317</Words>
  <Application>Microsoft Office PowerPoint</Application>
  <PresentationFormat>عرض على الشاشة (3:4)‏</PresentationFormat>
  <Paragraphs>38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ملتقى</vt:lpstr>
      <vt:lpstr>تحقيق مخطوطات  أ.م.د. لقاء عادل حسين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تحقيق مخطوطات  أ.م.د. لقاء عادل حسين</dc:title>
  <dc:creator>DR.Ahmed Saker 2O11</dc:creator>
  <cp:lastModifiedBy>DR.Ahmed Saker 2O11</cp:lastModifiedBy>
  <cp:revision>4</cp:revision>
  <dcterms:created xsi:type="dcterms:W3CDTF">2021-06-09T08:16:34Z</dcterms:created>
  <dcterms:modified xsi:type="dcterms:W3CDTF">2021-06-09T08:31:05Z</dcterms:modified>
</cp:coreProperties>
</file>