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7B829CF-003F-441E-9F05-1D57A7D122CB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29DAAC-A145-41B9-B5B4-67ECE673AE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29CF-003F-441E-9F05-1D57A7D122CB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AAC-A145-41B9-B5B4-67ECE673AE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29CF-003F-441E-9F05-1D57A7D122CB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AAC-A145-41B9-B5B4-67ECE673AE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29CF-003F-441E-9F05-1D57A7D122CB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AAC-A145-41B9-B5B4-67ECE673AE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29CF-003F-441E-9F05-1D57A7D122CB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AAC-A145-41B9-B5B4-67ECE673AE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29CF-003F-441E-9F05-1D57A7D122CB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AAC-A145-41B9-B5B4-67ECE673AEFE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29CF-003F-441E-9F05-1D57A7D122CB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AAC-A145-41B9-B5B4-67ECE673AEFE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29CF-003F-441E-9F05-1D57A7D122CB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AAC-A145-41B9-B5B4-67ECE673AE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29CF-003F-441E-9F05-1D57A7D122CB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AAC-A145-41B9-B5B4-67ECE673AE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7B829CF-003F-441E-9F05-1D57A7D122CB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29DAAC-A145-41B9-B5B4-67ECE673AE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7B829CF-003F-441E-9F05-1D57A7D122CB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29DAAC-A145-41B9-B5B4-67ECE673AE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7B829CF-003F-441E-9F05-1D57A7D122CB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29DAAC-A145-41B9-B5B4-67ECE673AEF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59632" y="2130425"/>
            <a:ext cx="6768752" cy="1874639"/>
          </a:xfrm>
        </p:spPr>
        <p:txBody>
          <a:bodyPr/>
          <a:lstStyle/>
          <a:p>
            <a:r>
              <a:rPr lang="ar-IQ" sz="5000" dirty="0" smtClean="0">
                <a:solidFill>
                  <a:srgbClr val="FF0000"/>
                </a:solidFill>
              </a:rPr>
              <a:t>تحقيق مخطوطات 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sz="4000" dirty="0" smtClean="0">
                <a:solidFill>
                  <a:srgbClr val="FF0000"/>
                </a:solidFill>
              </a:rPr>
              <a:t>أ.م.د. لقاء عادل حسين 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0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620688"/>
            <a:ext cx="7704856" cy="56166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ar-IQ" sz="8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نقص النسخ : </a:t>
            </a:r>
          </a:p>
          <a:p>
            <a:pPr marL="0" indent="0" algn="just">
              <a:buNone/>
            </a:pPr>
            <a:r>
              <a:rPr lang="ar-IQ" sz="8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تصاب الكتابة بتحريفات كسقوط نقاط أو إضافة غيرها والتصاق نقاط ببعضها ، والتشابه بين الفاء والغين ،والدال واللام ، والراء والنون ، وقد يقفز الناسخ سطرًا أو مقطعًا سهوًا أو عمدًا فيتلافاها المحقق من نسخة أخرى ، أومن كتب مطبوعة ، شريطة أن يذكر في الحاشية ذلك ، وقد يصيب التآكل  بعض الورق.</a:t>
            </a:r>
            <a:endParaRPr lang="ar-IQ" sz="8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>
              <a:buNone/>
            </a:pPr>
            <a:endParaRPr lang="ar-IQ" sz="8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>
              <a:buNone/>
            </a:pPr>
            <a:r>
              <a:rPr lang="ar-IQ" sz="8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تحقيق المتن : </a:t>
            </a:r>
          </a:p>
          <a:p>
            <a:pPr marL="0" indent="0" algn="just">
              <a:buNone/>
            </a:pPr>
            <a:r>
              <a:rPr lang="ar-IQ" sz="8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بعد مراعاة ما سبق ينبغي على المحقق وضع المتن بين يديه والشروع في تحقيقه ، وأهم ما يقوم به : </a:t>
            </a:r>
          </a:p>
          <a:p>
            <a:pPr marL="0" indent="0" algn="just">
              <a:buNone/>
            </a:pPr>
            <a:r>
              <a:rPr lang="ar-IQ" sz="8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1.الاعتماد على أقدم النسخ أو على أفضلها خطًا وكمالًا ، ثم يقارنها بباقي النسخ التي حصل عليها .</a:t>
            </a:r>
          </a:p>
          <a:p>
            <a:pPr marL="0" indent="0" algn="just">
              <a:buNone/>
            </a:pPr>
            <a:r>
              <a:rPr lang="ar-IQ" sz="8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2.الاختصار ما أمكن سواء أكان ذلك في المقابلات أم في الشروح كيلا تتضخم الصفحات كما يفعل البعض.</a:t>
            </a:r>
          </a:p>
          <a:p>
            <a:pPr marL="0" indent="0" algn="just">
              <a:buNone/>
            </a:pPr>
            <a:r>
              <a:rPr lang="ar-IQ" sz="8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3.وضع رموز معينة لكل نسخة أو لكل اصطلاح كما في الأشكال والرواسم . </a:t>
            </a:r>
          </a:p>
          <a:p>
            <a:pPr marL="0" indent="0" algn="just">
              <a:buNone/>
            </a:pPr>
            <a:r>
              <a:rPr lang="ar-IQ" sz="8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4.ضبط الأعلام وأسماء الأماكن .</a:t>
            </a:r>
          </a:p>
          <a:p>
            <a:pPr marL="0" indent="0" algn="just">
              <a:buNone/>
            </a:pPr>
            <a:r>
              <a:rPr lang="ar-IQ" sz="8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5.نقل المشكول من المؤلف نفسه بعد التأكد من صحته ، أو شكل الصعب من الكلام بالاعتماد على أفضل المعاجم القديمة مع الإشارة إليها .</a:t>
            </a:r>
          </a:p>
          <a:p>
            <a:pPr marL="0" indent="0" algn="just">
              <a:buNone/>
            </a:pPr>
            <a:r>
              <a:rPr lang="ar-IQ" sz="8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6.الأمانة التامة في النقل بما في ذلك الهوامش والتعليقات ولا يسمح للمحقق بأن يغير شيئًا ،وعليه التعليق في الحاشية كما يريد. </a:t>
            </a:r>
            <a:endParaRPr lang="ar-IQ" sz="4400" dirty="0" smtClean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5581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692696"/>
            <a:ext cx="7560840" cy="5472608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Clr>
                <a:srgbClr val="AA2B1E"/>
              </a:buClr>
              <a:buNone/>
            </a:pPr>
            <a:endParaRPr lang="ar-IQ" sz="20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lvl="0" indent="0" algn="just">
              <a:buClr>
                <a:srgbClr val="AA2B1E"/>
              </a:buClr>
              <a:buNone/>
            </a:pPr>
            <a:r>
              <a:rPr lang="ar-IQ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7.عدم الاعتماد على نسخة واحدة إذا كان في المكتبات أكثر من نسخة وإن كانت واضحة . فالمقارنة بن النسخ تكشف ما لم يكن متوقعًا . </a:t>
            </a:r>
          </a:p>
          <a:p>
            <a:pPr marL="0" lvl="0" indent="0" algn="just">
              <a:buClr>
                <a:srgbClr val="AA2B1E"/>
              </a:buClr>
              <a:buNone/>
            </a:pPr>
            <a:r>
              <a:rPr lang="ar-IQ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8.القراءة الكاملة للنسخة لمعرفة الموضوع والفصول والأبواب وخصائص الناسخ في الكتابة . </a:t>
            </a:r>
          </a:p>
          <a:p>
            <a:pPr marL="0" lvl="0" indent="0" algn="just">
              <a:buNone/>
            </a:pPr>
            <a:r>
              <a:rPr lang="ar-IQ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9.عنونة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الأبواب والفصول بحسب الأصول المتبعة اليوم في التأليف مع ضرورة الإشارة إلى ذلك . </a:t>
            </a:r>
          </a:p>
          <a:p>
            <a:pPr marL="0" lvl="0" indent="0" algn="just">
              <a:buNone/>
            </a:pP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10.الاعتماد على المراجع المناسبة للموضوع .فالنسخة الأدبية يلزمها كتب أدب ، واللغوية تحتاج إلى مصادر لغوية ، فضلًا عن كتب المؤلف نفسه ،والكتب التي عالجت هذا الموضوع . </a:t>
            </a:r>
            <a:endParaRPr lang="ar-IQ" sz="14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lvl="0" indent="0" algn="just">
              <a:buNone/>
            </a:pP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11.مراجعة 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معاجم الألفاظ ، ومعاجم المعاني ن ثم المعاجم الفارسية والمعربات.</a:t>
            </a:r>
          </a:p>
          <a:p>
            <a:pPr marL="0" lvl="0" indent="0" algn="just">
              <a:buNone/>
            </a:pP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12.مراعاة 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التصنيف ، والتحريف ، والمؤتلف ، والمختلف .</a:t>
            </a:r>
          </a:p>
          <a:p>
            <a:pPr marL="0" lvl="0" indent="0" algn="just">
              <a:buNone/>
            </a:pP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13.مراعاة 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الزيادة من نسخة إلى أخرى ، ومراعاة زيادة النساخ أو انقاصهم .</a:t>
            </a:r>
          </a:p>
          <a:p>
            <a:pPr marL="0" lvl="0" indent="0" algn="just">
              <a:buNone/>
            </a:pP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14.وضع 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علامات الترقيم المناسبة وإن لم يستعملها المؤلف .</a:t>
            </a:r>
          </a:p>
          <a:p>
            <a:pPr marL="0" lvl="0" indent="0" algn="just">
              <a:buNone/>
            </a:pP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15.الاشراف 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الكامل على الكتاب أثناء طباعته شريطة أن يقرأ ند للمحقق القراءة الأخيرة قبل الطبع . </a:t>
            </a:r>
          </a:p>
          <a:p>
            <a:pPr marL="0" indent="0">
              <a:buNone/>
            </a:pP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01725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692696"/>
            <a:ext cx="7632848" cy="554461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ar-IQ" b="1" dirty="0" smtClean="0"/>
              <a:t>الحواشي والتعليقات :</a:t>
            </a:r>
          </a:p>
          <a:p>
            <a:pPr marL="0" indent="0" algn="just">
              <a:buNone/>
            </a:pPr>
            <a:r>
              <a:rPr lang="ar-IQ" dirty="0" smtClean="0"/>
              <a:t>من المفيد أن يسجل المحقق ما يراه مناسبًا لتوضيح الغامض ، أو التعريف بعلم اعتراضه ، أو مكان ذكره المؤلف ، أو الإشارة إلى صاحب بيت أو قول أغفل عنه المؤلف ، أو إلى موضع آية كريمة ، أو حديث شريف . ويستحسن أن يقسم المحقق حواشيه إلى طبقتين يضع أرقام الطبقة الأولى بالأرقام الأجنبية يخصصها لاختلاف النسخ ن ويخص الطبقة الثانية بالأرقام العربية يسجل فيها شرحه والتعليقات . والسبب أن الباحث عن اختلاف النسخ غالبًا ما يكون من الأدباء أو الضليعين ولا يشترط ذلك في الباحث عن المعاني والتعليقات .  </a:t>
            </a:r>
          </a:p>
          <a:p>
            <a:pPr marL="0" indent="0" algn="just">
              <a:buNone/>
            </a:pPr>
            <a:endParaRPr lang="ar-IQ" b="1" dirty="0" smtClean="0"/>
          </a:p>
          <a:p>
            <a:pPr marL="0" indent="0" algn="just">
              <a:buNone/>
            </a:pPr>
            <a:r>
              <a:rPr lang="ar-IQ" b="1" dirty="0" smtClean="0"/>
              <a:t>المراجع الرئيسة : </a:t>
            </a:r>
          </a:p>
          <a:p>
            <a:pPr marL="0" indent="0" algn="just">
              <a:buNone/>
            </a:pPr>
            <a:r>
              <a:rPr lang="ar-IQ" dirty="0" smtClean="0"/>
              <a:t>هناك مراجع لا يمكن الاستغناء عنها في أي تحقيق لمتن مهما كان نوعه . ومن هذه المراجع : </a:t>
            </a:r>
          </a:p>
          <a:p>
            <a:pPr marL="0" indent="0" algn="just">
              <a:buNone/>
            </a:pPr>
            <a:r>
              <a:rPr lang="ar-IQ" dirty="0" smtClean="0"/>
              <a:t>1.المصحف المفهرس . 2. المعجم المفهرس لألفاظ الحديث . 3. كشف الظنون . 4. إيضاح المكنون .  5.أسماء الكتب . 6. هدية العارفين . 7. معجم سركيس . 8. معجم المؤلفين . 9. الأعلام .  10.وفيات الأعيان وملحقاته . 11. كتب الطبقات والسيرة .12. كتب التراجم . 13. معجم القبائل . 14.معجم الرجال . 15. دوائر المعارف . 16. الموسوعات . </a:t>
            </a:r>
          </a:p>
          <a:p>
            <a:pPr marL="0" indent="0" algn="just">
              <a:buNone/>
            </a:pPr>
            <a:endParaRPr lang="ar-IQ" b="1" dirty="0" smtClean="0"/>
          </a:p>
          <a:p>
            <a:pPr marL="0" indent="0" algn="just">
              <a:buNone/>
            </a:pPr>
            <a:r>
              <a:rPr lang="ar-IQ" b="1" dirty="0" smtClean="0"/>
              <a:t>الفهارس : </a:t>
            </a:r>
          </a:p>
          <a:p>
            <a:pPr marL="0" indent="0" algn="just">
              <a:buNone/>
            </a:pPr>
            <a:r>
              <a:rPr lang="ar-IQ" dirty="0" smtClean="0"/>
              <a:t>في ختام عمل المحقق يشترط أن ينهي المخطوطة المحققة بفهارس علمية مفصلة . والفهارس : أكبر عمل يقوم به المحقق أو تلميذه بعد تحقيق المتن وطبعه . ولا يجوز إنجاز الفهارس قبل الانتهاء من طباعة الكتاب ، ووجود الفهارس المفصلة يساعد طلبة العلم في بحوثهم كثيرًا ، وهناك فهارس عامة عدا فهرس الكتاب وهي : </a:t>
            </a:r>
          </a:p>
          <a:p>
            <a:pPr marL="0" indent="0" algn="just">
              <a:buNone/>
            </a:pPr>
            <a:r>
              <a:rPr lang="ar-IQ" dirty="0" smtClean="0"/>
              <a:t> 1. فهارس الأعلام . 2. فهارس الأماكن .  3. فهارس القبائل .  4. فهارس الآيات .  5. فهارس الأحاديث. </a:t>
            </a:r>
          </a:p>
          <a:p>
            <a:pPr marL="0" indent="0" algn="just">
              <a:buNone/>
            </a:pPr>
            <a:r>
              <a:rPr lang="ar-IQ" dirty="0" smtClean="0"/>
              <a:t>6. فهارس الأمثال . 7. فهارس الأشعار بحسب القواف أو الأبحر . 8. فهارس الألفاظ المعربة . 9. فهارس الموضوعات . </a:t>
            </a:r>
          </a:p>
          <a:p>
            <a:pPr marL="0" indent="0" algn="just">
              <a:buNone/>
            </a:pPr>
            <a:endParaRPr lang="ar-IQ" dirty="0" smtClean="0"/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17588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919801"/>
              </p:ext>
            </p:extLst>
          </p:nvPr>
        </p:nvGraphicFramePr>
        <p:xfrm>
          <a:off x="827584" y="1162441"/>
          <a:ext cx="7488832" cy="4930856"/>
        </p:xfrm>
        <a:graphic>
          <a:graphicData uri="http://schemas.openxmlformats.org/drawingml/2006/table">
            <a:tbl>
              <a:tblPr rtl="1" firstRow="1" firstCol="1" bandRow="1"/>
              <a:tblGrid>
                <a:gridCol w="401377"/>
                <a:gridCol w="3693362"/>
                <a:gridCol w="3394093"/>
              </a:tblGrid>
              <a:tr h="3522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المخطوطة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الوثيقة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61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عبارة عن وثيقة مكتوبة بخط اليد بدلًا من طباعتها بالمطبعة سواء كان ما يكتب على أوراق البردي أو غيرها من الرقوق من الورق العادي .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ورقة مكتوبة أو مطبوعة وتحمل الشكل الأصلي أو الرسمي أو القانوني لشيء ما ويمكن استخدامها من أجل تقديم معلومات وأدلة مهمة .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0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لا تأتي إلا مخطوطة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تأتي مخطوطة و مطبوعة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0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تأتي على شكل كتاب كبير أو صغير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تأتي على شكل صفحة واحدة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0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بحسب الفنون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سياسية ، اجتماعية ،دينية ،وغير ذلك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0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يوجد منها نسخ عدة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لا يوجد منها نسخ متعددة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0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عدة أوراق على شكل كتاب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صفحة واحدة قصيرة أو طويلة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0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عمرها طويل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عمرها قصير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0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فيها أشكال الترقيم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ليس فيها أشكال الترقيم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0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يوجد منها مسودة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لا يوجد منها مسودة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0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فيها عناية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ليس فيها رسومات أو تصاوير أو زخرفة وتذهيب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0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مصدرها مؤلف النص لمن ينتفع به ممن يطالعه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مصدرها طرف معين إلى طرف آخر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546888"/>
            <a:ext cx="7200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الفرق بين المخطوطة والوثيقة :</a:t>
            </a:r>
            <a:endParaRPr kumimoji="0" lang="en-US" altLang="ar-IQ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572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</TotalTime>
  <Words>779</Words>
  <Application>Microsoft Office PowerPoint</Application>
  <PresentationFormat>عرض على الشاشة (3:4)‏</PresentationFormat>
  <Paragraphs>70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دبوس تثبيت</vt:lpstr>
      <vt:lpstr>تحقيق مخطوطات  أ.م.د. لقاء عادل حسين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تحقيق مخطوطات</dc:title>
  <dc:creator>DR.Ahmed Saker 2O11</dc:creator>
  <cp:lastModifiedBy>DR.Ahmed Saker 2O11</cp:lastModifiedBy>
  <cp:revision>2</cp:revision>
  <dcterms:created xsi:type="dcterms:W3CDTF">2021-05-12T03:11:46Z</dcterms:created>
  <dcterms:modified xsi:type="dcterms:W3CDTF">2021-05-12T03:29:21Z</dcterms:modified>
</cp:coreProperties>
</file>