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62" r:id="rId4"/>
    <p:sldId id="259" r:id="rId5"/>
    <p:sldId id="258" r:id="rId6"/>
    <p:sldId id="263" r:id="rId7"/>
    <p:sldId id="264" r:id="rId8"/>
    <p:sldId id="265" r:id="rId9"/>
    <p:sldId id="260" r:id="rId10"/>
    <p:sldId id="266" r:id="rId11"/>
    <p:sldId id="261"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3" d="100"/>
          <a:sy n="53" d="100"/>
        </p:scale>
        <p:origin x="-96" y="-3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D7B829CF-003F-441E-9F05-1D57A7D122CB}" type="datetimeFigureOut">
              <a:rPr lang="ar-IQ" smtClean="0"/>
              <a:t>09/10/1442</a:t>
            </a:fld>
            <a:endParaRPr lang="ar-IQ"/>
          </a:p>
        </p:txBody>
      </p:sp>
      <p:sp>
        <p:nvSpPr>
          <p:cNvPr id="5" name="Footer Placeholder 4"/>
          <p:cNvSpPr>
            <a:spLocks noGrp="1"/>
          </p:cNvSpPr>
          <p:nvPr>
            <p:ph type="ftr" sz="quarter" idx="11"/>
          </p:nvPr>
        </p:nvSpPr>
        <p:spPr>
          <a:xfrm>
            <a:off x="1174044" y="5357592"/>
            <a:ext cx="5034845" cy="365125"/>
          </a:xfrm>
        </p:spPr>
        <p:txBody>
          <a:bodyPr/>
          <a:lstStyle/>
          <a:p>
            <a:endParaRPr lang="ar-IQ"/>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5F29DAAC-A145-41B9-B5B4-67ECE673AEFE}"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7B829CF-003F-441E-9F05-1D57A7D122CB}" type="datetimeFigureOut">
              <a:rPr lang="ar-IQ" smtClean="0"/>
              <a:t>09/10/1442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F29DAAC-A145-41B9-B5B4-67ECE673AEF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7B829CF-003F-441E-9F05-1D57A7D122CB}" type="datetimeFigureOut">
              <a:rPr lang="ar-IQ" smtClean="0"/>
              <a:t>09/10/1442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F29DAAC-A145-41B9-B5B4-67ECE673AEF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7B829CF-003F-441E-9F05-1D57A7D122CB}" type="datetimeFigureOut">
              <a:rPr lang="ar-IQ" smtClean="0"/>
              <a:t>09/10/1442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F29DAAC-A145-41B9-B5B4-67ECE673AEF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7B829CF-003F-441E-9F05-1D57A7D122CB}" type="datetimeFigureOut">
              <a:rPr lang="ar-IQ" smtClean="0"/>
              <a:t>09/10/1442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F29DAAC-A145-41B9-B5B4-67ECE673AEFE}"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D7B829CF-003F-441E-9F05-1D57A7D122CB}" type="datetimeFigureOut">
              <a:rPr lang="ar-IQ" smtClean="0"/>
              <a:t>09/10/1442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F29DAAC-A145-41B9-B5B4-67ECE673AEFE}" type="slidenum">
              <a:rPr lang="ar-IQ" smtClean="0"/>
              <a:t>‹#›</a:t>
            </a:fld>
            <a:endParaRPr lang="ar-IQ"/>
          </a:p>
        </p:txBody>
      </p:sp>
      <p:sp>
        <p:nvSpPr>
          <p:cNvPr id="9" name="Content Placeholder 8"/>
          <p:cNvSpPr>
            <a:spLocks noGrp="1"/>
          </p:cNvSpPr>
          <p:nvPr>
            <p:ph sz="quarter" idx="13"/>
          </p:nvPr>
        </p:nvSpPr>
        <p:spPr>
          <a:xfrm>
            <a:off x="1298448" y="2121407"/>
            <a:ext cx="3200400" cy="360273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D7B829CF-003F-441E-9F05-1D57A7D122CB}" type="datetimeFigureOut">
              <a:rPr lang="ar-IQ" smtClean="0"/>
              <a:t>09/10/1442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F29DAAC-A145-41B9-B5B4-67ECE673AEFE}" type="slidenum">
              <a:rPr lang="ar-IQ" smtClean="0"/>
              <a:t>‹#›</a:t>
            </a:fld>
            <a:endParaRPr lang="ar-IQ"/>
          </a:p>
        </p:txBody>
      </p:sp>
      <p:sp>
        <p:nvSpPr>
          <p:cNvPr id="11" name="Content Placeholder 10"/>
          <p:cNvSpPr>
            <a:spLocks noGrp="1"/>
          </p:cNvSpPr>
          <p:nvPr>
            <p:ph sz="quarter" idx="13"/>
          </p:nvPr>
        </p:nvSpPr>
        <p:spPr>
          <a:xfrm>
            <a:off x="1298448" y="2944368"/>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D7B829CF-003F-441E-9F05-1D57A7D122CB}" type="datetimeFigureOut">
              <a:rPr lang="ar-IQ" smtClean="0"/>
              <a:t>09/10/1442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F29DAAC-A145-41B9-B5B4-67ECE673AEF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29CF-003F-441E-9F05-1D57A7D122CB}" type="datetimeFigureOut">
              <a:rPr lang="ar-IQ" smtClean="0"/>
              <a:t>09/10/1442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F29DAAC-A145-41B9-B5B4-67ECE673AEF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1698" y="5885672"/>
            <a:ext cx="1213821" cy="365125"/>
          </a:xfrm>
        </p:spPr>
        <p:txBody>
          <a:bodyPr/>
          <a:lstStyle/>
          <a:p>
            <a:fld id="{D7B829CF-003F-441E-9F05-1D57A7D122CB}" type="datetimeFigureOut">
              <a:rPr lang="ar-IQ" smtClean="0"/>
              <a:t>09/10/1442</a:t>
            </a:fld>
            <a:endParaRPr lang="ar-IQ"/>
          </a:p>
        </p:txBody>
      </p:sp>
      <p:sp>
        <p:nvSpPr>
          <p:cNvPr id="6" name="Footer Placeholder 5"/>
          <p:cNvSpPr>
            <a:spLocks noGrp="1"/>
          </p:cNvSpPr>
          <p:nvPr>
            <p:ph type="ftr" sz="quarter" idx="11"/>
          </p:nvPr>
        </p:nvSpPr>
        <p:spPr>
          <a:xfrm rot="-60000">
            <a:off x="914554" y="5829261"/>
            <a:ext cx="3522607" cy="365125"/>
          </a:xfrm>
        </p:spPr>
        <p:txBody>
          <a:bodyPr/>
          <a:lstStyle/>
          <a:p>
            <a:endParaRPr lang="ar-IQ"/>
          </a:p>
        </p:txBody>
      </p:sp>
      <p:sp>
        <p:nvSpPr>
          <p:cNvPr id="7" name="Slide Number Placeholder 6"/>
          <p:cNvSpPr>
            <a:spLocks noGrp="1"/>
          </p:cNvSpPr>
          <p:nvPr>
            <p:ph type="sldNum" sz="quarter" idx="12"/>
          </p:nvPr>
        </p:nvSpPr>
        <p:spPr>
          <a:xfrm rot="60000">
            <a:off x="7557313" y="5896961"/>
            <a:ext cx="554023" cy="365125"/>
          </a:xfrm>
        </p:spPr>
        <p:txBody>
          <a:bodyPr/>
          <a:lstStyle/>
          <a:p>
            <a:fld id="{5F29DAAC-A145-41B9-B5B4-67ECE673AEF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5936" y="5888737"/>
            <a:ext cx="1213821" cy="365125"/>
          </a:xfrm>
        </p:spPr>
        <p:txBody>
          <a:bodyPr/>
          <a:lstStyle/>
          <a:p>
            <a:fld id="{D7B829CF-003F-441E-9F05-1D57A7D122CB}" type="datetimeFigureOut">
              <a:rPr lang="ar-IQ" smtClean="0"/>
              <a:t>09/10/1442</a:t>
            </a:fld>
            <a:endParaRPr lang="ar-IQ"/>
          </a:p>
        </p:txBody>
      </p:sp>
      <p:sp>
        <p:nvSpPr>
          <p:cNvPr id="6" name="Footer Placeholder 5"/>
          <p:cNvSpPr>
            <a:spLocks noGrp="1"/>
          </p:cNvSpPr>
          <p:nvPr>
            <p:ph type="ftr" sz="quarter" idx="11"/>
          </p:nvPr>
        </p:nvSpPr>
        <p:spPr>
          <a:xfrm rot="-60000">
            <a:off x="914569" y="5831037"/>
            <a:ext cx="3319043" cy="365125"/>
          </a:xfrm>
        </p:spPr>
        <p:txBody>
          <a:bodyPr/>
          <a:lstStyle/>
          <a:p>
            <a:endParaRPr lang="ar-IQ"/>
          </a:p>
        </p:txBody>
      </p:sp>
      <p:sp>
        <p:nvSpPr>
          <p:cNvPr id="7" name="Slide Number Placeholder 6"/>
          <p:cNvSpPr>
            <a:spLocks noGrp="1"/>
          </p:cNvSpPr>
          <p:nvPr>
            <p:ph type="sldNum" sz="quarter" idx="12"/>
          </p:nvPr>
        </p:nvSpPr>
        <p:spPr>
          <a:xfrm rot="60000">
            <a:off x="7562089" y="5900026"/>
            <a:ext cx="554023" cy="365125"/>
          </a:xfrm>
        </p:spPr>
        <p:txBody>
          <a:bodyPr/>
          <a:lstStyle/>
          <a:p>
            <a:fld id="{5F29DAAC-A145-41B9-B5B4-67ECE673AEFE}"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D7B829CF-003F-441E-9F05-1D57A7D122CB}" type="datetimeFigureOut">
              <a:rPr lang="ar-IQ" smtClean="0"/>
              <a:t>09/10/1442</a:t>
            </a:fld>
            <a:endParaRPr lang="ar-IQ"/>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ar-IQ"/>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5F29DAAC-A145-41B9-B5B4-67ECE673AEFE}"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59632" y="2130425"/>
            <a:ext cx="6768752" cy="1874639"/>
          </a:xfrm>
        </p:spPr>
        <p:txBody>
          <a:bodyPr/>
          <a:lstStyle/>
          <a:p>
            <a:r>
              <a:rPr lang="ar-IQ" sz="5000" dirty="0" smtClean="0">
                <a:solidFill>
                  <a:srgbClr val="FF0000"/>
                </a:solidFill>
              </a:rPr>
              <a:t>تحقيق مخطوطات </a:t>
            </a:r>
            <a:r>
              <a:rPr lang="ar-IQ" dirty="0" smtClean="0">
                <a:solidFill>
                  <a:srgbClr val="FF0000"/>
                </a:solidFill>
              </a:rPr>
              <a:t/>
            </a:r>
            <a:br>
              <a:rPr lang="ar-IQ" dirty="0" smtClean="0">
                <a:solidFill>
                  <a:srgbClr val="FF0000"/>
                </a:solidFill>
              </a:rPr>
            </a:br>
            <a:r>
              <a:rPr lang="ar-IQ" sz="4000" dirty="0" smtClean="0">
                <a:solidFill>
                  <a:srgbClr val="FF0000"/>
                </a:solidFill>
              </a:rPr>
              <a:t>أ.م.د. لقاء عادل حسين </a:t>
            </a:r>
            <a:endParaRPr lang="ar-IQ" sz="4000" dirty="0">
              <a:solidFill>
                <a:srgbClr val="FF0000"/>
              </a:solidFill>
            </a:endParaRPr>
          </a:p>
        </p:txBody>
      </p:sp>
    </p:spTree>
    <p:extLst>
      <p:ext uri="{BB962C8B-B14F-4D97-AF65-F5344CB8AC3E}">
        <p14:creationId xmlns:p14="http://schemas.microsoft.com/office/powerpoint/2010/main" val="3455307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63040" y="980728"/>
            <a:ext cx="6196405" cy="4742341"/>
          </a:xfrm>
        </p:spPr>
        <p:txBody>
          <a:bodyPr/>
          <a:lstStyle/>
          <a:p>
            <a:pPr marL="0" indent="0">
              <a:buNone/>
            </a:pPr>
            <a:endParaRPr lang="ar-IQ" dirty="0"/>
          </a:p>
        </p:txBody>
      </p:sp>
      <p:pic>
        <p:nvPicPr>
          <p:cNvPr id="5122" name="Picture 2" descr="C:\Users\1\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7" y="980728"/>
            <a:ext cx="6048672" cy="5043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2482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836712"/>
            <a:ext cx="7056784" cy="5184576"/>
          </a:xfrm>
        </p:spPr>
        <p:txBody>
          <a:bodyPr>
            <a:normAutofit/>
          </a:bodyPr>
          <a:lstStyle/>
          <a:p>
            <a:pPr marL="0" lvl="0" indent="0" algn="just">
              <a:lnSpc>
                <a:spcPct val="115000"/>
              </a:lnSpc>
              <a:spcAft>
                <a:spcPts val="1000"/>
              </a:spcAft>
              <a:buSzPts val="1600"/>
              <a:buNone/>
            </a:pPr>
            <a:r>
              <a:rPr lang="ar-IQ" sz="2800" b="1" dirty="0" smtClean="0">
                <a:latin typeface="Calibri"/>
                <a:ea typeface="Calibri"/>
                <a:cs typeface="Simplified Arabic"/>
              </a:rPr>
              <a:t>ت. مواد </a:t>
            </a:r>
            <a:r>
              <a:rPr lang="ar-IQ" sz="2800" b="1" dirty="0">
                <a:latin typeface="Calibri"/>
                <a:ea typeface="Calibri"/>
                <a:cs typeface="Simplified Arabic"/>
              </a:rPr>
              <a:t>اتخذت من الحيوان :كالرقوق ، والأديم ، والقضيم ، والعظام مثل الأكتاف والأضلاع </a:t>
            </a:r>
            <a:r>
              <a:rPr lang="ar-IQ" dirty="0">
                <a:latin typeface="Calibri"/>
                <a:ea typeface="Calibri"/>
                <a:cs typeface="Simplified Arabic"/>
              </a:rPr>
              <a:t>، وهناك الصدف، والمحار . والرقوق : جمع رق وهو ما يرقق من الجلد ليكتب فيه . ومثله الأديم :وهو جلد أحمر أو مدبوغ . وكذلك ما يسمى القضيم : وهو الجلد الأبيض الذي يكتب فيه . والرقوق كانت مشهورة ومستخدمة في الجاهلية وصدر الإسلام إلا أنها مستخدمة في أشياء معينة لأنها مرتفعة الثمن ، وقد ورد ذكر الرق في القرآن يقول تعالى : "والطور وكتاب مسطور في رق منشور" (سورة الطور اية 1، 2، 3) ن واستمرت الكتابة على العظام إلى العصر العباسي الأول وبعد ذلك حلت الأنواع المكتشفة مثل الورق </a:t>
            </a:r>
            <a:r>
              <a:rPr lang="ar-IQ">
                <a:latin typeface="Calibri"/>
                <a:ea typeface="Calibri"/>
                <a:cs typeface="Simplified Arabic"/>
              </a:rPr>
              <a:t>. </a:t>
            </a:r>
            <a:endParaRPr lang="en-US" sz="1800" dirty="0">
              <a:latin typeface="Calibri"/>
              <a:ea typeface="Calibri"/>
              <a:cs typeface="Arial"/>
            </a:endParaRPr>
          </a:p>
        </p:txBody>
      </p:sp>
    </p:spTree>
    <p:extLst>
      <p:ext uri="{BB962C8B-B14F-4D97-AF65-F5344CB8AC3E}">
        <p14:creationId xmlns:p14="http://schemas.microsoft.com/office/powerpoint/2010/main" val="4257225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63040" y="1052736"/>
            <a:ext cx="6196405" cy="4670333"/>
          </a:xfrm>
        </p:spPr>
        <p:txBody>
          <a:bodyPr/>
          <a:lstStyle/>
          <a:p>
            <a:pPr marL="0" indent="0">
              <a:buNone/>
            </a:pPr>
            <a:endParaRPr lang="ar-IQ" dirty="0"/>
          </a:p>
        </p:txBody>
      </p:sp>
      <p:pic>
        <p:nvPicPr>
          <p:cNvPr id="6146" name="Picture 2" descr="C:\Users\1\Desktop\download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9275" y="1196752"/>
            <a:ext cx="6600733" cy="4392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7825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63040" y="1052736"/>
            <a:ext cx="6196405" cy="4670333"/>
          </a:xfrm>
        </p:spPr>
        <p:txBody>
          <a:bodyPr/>
          <a:lstStyle/>
          <a:p>
            <a:pPr marL="0" indent="0">
              <a:buNone/>
            </a:pPr>
            <a:endParaRPr lang="ar-IQ" dirty="0"/>
          </a:p>
        </p:txBody>
      </p:sp>
      <p:pic>
        <p:nvPicPr>
          <p:cNvPr id="7170" name="Picture 2" descr="C:\Users\1\Desktop\download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5" y="1263650"/>
            <a:ext cx="6175524" cy="4625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2226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63040" y="1124744"/>
            <a:ext cx="6196405" cy="4598325"/>
          </a:xfrm>
        </p:spPr>
        <p:txBody>
          <a:bodyPr/>
          <a:lstStyle/>
          <a:p>
            <a:pPr marL="0" indent="0">
              <a:buNone/>
            </a:pPr>
            <a:endParaRPr lang="ar-IQ" dirty="0"/>
          </a:p>
        </p:txBody>
      </p:sp>
      <p:pic>
        <p:nvPicPr>
          <p:cNvPr id="8194" name="Picture 2" descr="C:\Users\1\Desktop\download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196752"/>
            <a:ext cx="6192688" cy="4392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2121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620688"/>
            <a:ext cx="7704856" cy="5616624"/>
          </a:xfrm>
        </p:spPr>
        <p:txBody>
          <a:bodyPr>
            <a:normAutofit fontScale="85000" lnSpcReduction="10000"/>
          </a:bodyPr>
          <a:lstStyle/>
          <a:p>
            <a:pPr marL="0" indent="0" algn="just">
              <a:lnSpc>
                <a:spcPct val="115000"/>
              </a:lnSpc>
              <a:spcAft>
                <a:spcPts val="1000"/>
              </a:spcAft>
              <a:buNone/>
            </a:pPr>
            <a:r>
              <a:rPr lang="ar-IQ" sz="2800" b="1" dirty="0">
                <a:latin typeface="Calibri"/>
                <a:ea typeface="Calibri"/>
                <a:cs typeface="Simplified Arabic"/>
              </a:rPr>
              <a:t>نشأة الكتابة وتاريخ تطورها :</a:t>
            </a:r>
            <a:endParaRPr lang="en-US" sz="1800" dirty="0">
              <a:latin typeface="Calibri"/>
              <a:ea typeface="Calibri"/>
              <a:cs typeface="Arial"/>
            </a:endParaRPr>
          </a:p>
          <a:p>
            <a:pPr marL="0" indent="0" algn="just">
              <a:lnSpc>
                <a:spcPct val="115000"/>
              </a:lnSpc>
              <a:spcAft>
                <a:spcPts val="1000"/>
              </a:spcAft>
              <a:buNone/>
            </a:pPr>
            <a:r>
              <a:rPr lang="ar-IQ" dirty="0">
                <a:latin typeface="Calibri"/>
                <a:ea typeface="Calibri"/>
                <a:cs typeface="Simplified Arabic"/>
              </a:rPr>
              <a:t>الكتابة قديمة في المجتمعات البشرية لكن من غير اليسير إعطاء تاريخ محدد لنشأتها وأول ظهورها ، ويبدو أن الكتابة الأبجدية : وهي التي تقوم على تخصيص رمز واحد لصوت واحد . جاءت بعد مراحل من التطور حاول فيها الإنسان أن يجد وسيلة لتسجيل أفكاره ولغته . ويكاد مؤرخو الكتابات البشرية يتفقون على أن الكتابة مرت بمراحل قبل أن تصل إلى مرحلة الكتابة الأبجدية ، </a:t>
            </a:r>
            <a:r>
              <a:rPr lang="ar-IQ" sz="2800" b="1" dirty="0">
                <a:latin typeface="Calibri"/>
                <a:ea typeface="Calibri"/>
                <a:cs typeface="Simplified Arabic"/>
              </a:rPr>
              <a:t>وأبرز المراحل : </a:t>
            </a:r>
            <a:endParaRPr lang="en-US" sz="1800" dirty="0">
              <a:latin typeface="Calibri"/>
              <a:ea typeface="Calibri"/>
              <a:cs typeface="Arial"/>
            </a:endParaRPr>
          </a:p>
          <a:p>
            <a:pPr marL="0" lvl="0" indent="0" algn="just">
              <a:lnSpc>
                <a:spcPct val="115000"/>
              </a:lnSpc>
              <a:buSzPts val="1600"/>
              <a:buNone/>
            </a:pPr>
            <a:r>
              <a:rPr lang="ar-IQ" sz="2800" b="1" dirty="0" smtClean="0">
                <a:latin typeface="Calibri"/>
                <a:ea typeface="Calibri"/>
                <a:cs typeface="Simplified Arabic"/>
              </a:rPr>
              <a:t>1. مرحلة </a:t>
            </a:r>
            <a:r>
              <a:rPr lang="ar-IQ" sz="2800" b="1" dirty="0">
                <a:latin typeface="Calibri"/>
                <a:ea typeface="Calibri"/>
                <a:cs typeface="Simplified Arabic"/>
              </a:rPr>
              <a:t>الكتابة التصويرية :</a:t>
            </a:r>
            <a:r>
              <a:rPr lang="ar-IQ" dirty="0">
                <a:latin typeface="Calibri"/>
                <a:ea typeface="Calibri"/>
                <a:cs typeface="Simplified Arabic"/>
              </a:rPr>
              <a:t> وتقوم على أساس رسم صور الأشياء التي تحيط بالإنسان لكن العلاقة بين تلك الأشياء والجوانب المعنوية والمشاعر الإنسانية يصعب التعبير عنها بالصور ، ومن ثم لم تكن هذه الطريقة في الكتابة كافية مما أدى إلى تطوير هذه الطريقة لتكون أكثر قدرة على التعبير عن تلك الأمور .</a:t>
            </a:r>
            <a:endParaRPr lang="en-US" sz="1800" dirty="0">
              <a:latin typeface="Calibri"/>
              <a:ea typeface="Calibri"/>
              <a:cs typeface="Arial"/>
            </a:endParaRPr>
          </a:p>
          <a:p>
            <a:pPr marL="0" lvl="0" indent="0" algn="just">
              <a:lnSpc>
                <a:spcPct val="115000"/>
              </a:lnSpc>
              <a:spcAft>
                <a:spcPts val="1000"/>
              </a:spcAft>
              <a:buSzPts val="1600"/>
              <a:buNone/>
            </a:pPr>
            <a:r>
              <a:rPr lang="ar-IQ" sz="2800" b="1" dirty="0" smtClean="0">
                <a:latin typeface="Calibri"/>
                <a:ea typeface="Calibri"/>
                <a:cs typeface="Simplified Arabic"/>
              </a:rPr>
              <a:t>2. مرحلة </a:t>
            </a:r>
            <a:r>
              <a:rPr lang="ar-IQ" sz="2800" b="1" dirty="0">
                <a:latin typeface="Calibri"/>
                <a:ea typeface="Calibri"/>
                <a:cs typeface="Simplified Arabic"/>
              </a:rPr>
              <a:t>الكتابة التصويرية الرمزية :</a:t>
            </a:r>
            <a:r>
              <a:rPr lang="ar-IQ" dirty="0">
                <a:latin typeface="Calibri"/>
                <a:ea typeface="Calibri"/>
                <a:cs typeface="Simplified Arabic"/>
              </a:rPr>
              <a:t> صارت العلامة أو الصورة تستخدم للدلالة لا على الشيء المادي الذي تمثله فحسب بل للدلالة أيضًا على الأسماء والأفعال والصفات ذوات العلاقة بالشيء المادي الذي تمثله العلامة ، فصورة القدم مثلًا بعد أن كانت تستخدم للدلالة على القدم فقط في المرحلة السابقة أصبحت تدل على القدم أو المشي أو الوقوف .</a:t>
            </a:r>
            <a:endParaRPr lang="en-US" sz="1800" dirty="0">
              <a:latin typeface="Calibri"/>
              <a:ea typeface="Calibri"/>
              <a:cs typeface="Arial"/>
            </a:endParaRPr>
          </a:p>
          <a:p>
            <a:pPr marL="0" indent="0" algn="just">
              <a:buNone/>
            </a:pPr>
            <a:endParaRPr lang="ar-IQ" dirty="0"/>
          </a:p>
        </p:txBody>
      </p:sp>
    </p:spTree>
    <p:extLst>
      <p:ext uri="{BB962C8B-B14F-4D97-AF65-F5344CB8AC3E}">
        <p14:creationId xmlns:p14="http://schemas.microsoft.com/office/powerpoint/2010/main" val="3555818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63040" y="1196752"/>
            <a:ext cx="6196405" cy="4526317"/>
          </a:xfrm>
        </p:spPr>
        <p:txBody>
          <a:bodyPr/>
          <a:lstStyle/>
          <a:p>
            <a:pPr marL="0" indent="0">
              <a:buNone/>
            </a:pPr>
            <a:endParaRPr lang="ar-IQ" dirty="0"/>
          </a:p>
        </p:txBody>
      </p:sp>
      <p:pic>
        <p:nvPicPr>
          <p:cNvPr id="1026" name="Picture 2" descr="C:\Users\1\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268760"/>
            <a:ext cx="6120680"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4035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55576" y="692696"/>
            <a:ext cx="7560840" cy="5472608"/>
          </a:xfrm>
        </p:spPr>
        <p:txBody>
          <a:bodyPr>
            <a:normAutofit fontScale="85000" lnSpcReduction="10000"/>
          </a:bodyPr>
          <a:lstStyle/>
          <a:p>
            <a:pPr marL="0" lvl="0" indent="0" algn="just">
              <a:lnSpc>
                <a:spcPct val="115000"/>
              </a:lnSpc>
              <a:buSzPts val="1600"/>
              <a:buNone/>
            </a:pPr>
            <a:r>
              <a:rPr lang="ar-IQ" sz="2000" b="1" dirty="0" smtClean="0">
                <a:latin typeface="Calibri"/>
                <a:ea typeface="Calibri"/>
                <a:cs typeface="Simplified Arabic"/>
              </a:rPr>
              <a:t>3. مرحلة </a:t>
            </a:r>
            <a:r>
              <a:rPr lang="ar-IQ" sz="2000" b="1" dirty="0">
                <a:latin typeface="Calibri"/>
                <a:ea typeface="Calibri"/>
                <a:cs typeface="Simplified Arabic"/>
              </a:rPr>
              <a:t>الكتابة المقطعية:</a:t>
            </a:r>
            <a:r>
              <a:rPr lang="ar-IQ" sz="2000" dirty="0">
                <a:latin typeface="Calibri"/>
                <a:ea typeface="Calibri"/>
                <a:cs typeface="Simplified Arabic"/>
              </a:rPr>
              <a:t> ظلت الكتابة التصويرية والرمزية قاصرة عن التعبير عن لغة التخاطب وكتابة الجمل الكاملة بما فيها من أسماء وأفعال وأدوات نحوية مختلفة ، ومن هنا جاءت الحاجة لابتكار طريقة جديدة للتعبير عن ذلك فكانت الطريقة الصوتية المتمثلة بالكتابة المقطعية أولًا ثم الكتابة الأبجدية بعد ذلك ، والأساس الذي تقوم عليه الطريقة المقطعية هو استعمال القيم الصوتية للعلامات الصورية والرمزية للدلالة على مقاطع صوتية تستعمل في كتابة كلمات لا علاقة لها بمعاني ورموز تلك العلامات .</a:t>
            </a:r>
            <a:endParaRPr lang="en-US" sz="1600" dirty="0">
              <a:latin typeface="Calibri"/>
              <a:ea typeface="Calibri"/>
              <a:cs typeface="Arial"/>
            </a:endParaRPr>
          </a:p>
          <a:p>
            <a:pPr marL="0" lvl="0" indent="0" algn="just">
              <a:lnSpc>
                <a:spcPct val="115000"/>
              </a:lnSpc>
              <a:spcAft>
                <a:spcPts val="1000"/>
              </a:spcAft>
              <a:buSzPts val="1600"/>
              <a:buNone/>
            </a:pPr>
            <a:r>
              <a:rPr lang="ar-IQ" sz="2000" b="1" dirty="0" smtClean="0">
                <a:latin typeface="Calibri"/>
                <a:ea typeface="Calibri"/>
                <a:cs typeface="Simplified Arabic"/>
              </a:rPr>
              <a:t>4. مرحلة </a:t>
            </a:r>
            <a:r>
              <a:rPr lang="ar-IQ" sz="2000" b="1" dirty="0">
                <a:latin typeface="Calibri"/>
                <a:ea typeface="Calibri"/>
                <a:cs typeface="Simplified Arabic"/>
              </a:rPr>
              <a:t>الكتابة الهجائية :</a:t>
            </a:r>
            <a:r>
              <a:rPr lang="ar-IQ" sz="2000" dirty="0">
                <a:latin typeface="Calibri"/>
                <a:ea typeface="Calibri"/>
                <a:cs typeface="Simplified Arabic"/>
              </a:rPr>
              <a:t> يحتاج من يستخدم الكتابة المقطعية إلى استعمال مئات الرموز للتعبير عن المقاطع الصوتية التي تتألف منها اللغة ومهَّد ذلك لابتكار الكتابة الهجائية التي تقوم على تخصيص رمز واحد للصوت الواحد أي أن عدد الرموز المستعملة في الكتابة يكون مساويًا لعدد الأصوات التي تتألف منها اللغة بشكل عام ، وانخفض بذلك عدد الرموز المستعملة في الكتابة إلى أقل من ثلاثين رمزًا .</a:t>
            </a:r>
            <a:endParaRPr lang="en-US" sz="1600" dirty="0">
              <a:latin typeface="Calibri"/>
              <a:ea typeface="Calibri"/>
              <a:cs typeface="Arial"/>
            </a:endParaRPr>
          </a:p>
          <a:p>
            <a:pPr marL="0" indent="0" algn="just">
              <a:lnSpc>
                <a:spcPct val="115000"/>
              </a:lnSpc>
              <a:spcAft>
                <a:spcPts val="1000"/>
              </a:spcAft>
              <a:buNone/>
            </a:pPr>
            <a:r>
              <a:rPr lang="ar-IQ" sz="2000" dirty="0">
                <a:latin typeface="Calibri"/>
                <a:ea typeface="Calibri"/>
                <a:cs typeface="Simplified Arabic"/>
              </a:rPr>
              <a:t>هذه الصورة لتطور الكتابات البشرية صورة تقريبية لا تضع خطوطًا فاصلة بين مرحلة وأخرى لكنها تشير بصورة عامة إلى مراحل تقدم البشرية في سبيل إكمال نظام كامل للكتابة ، فإذا كانت المرحلة الأولى للكتابة تتمثل بالرسوم التي خطتها الأمم البدائية على الجدران فإن الكتابة المصرية القديمة المعروفة بالكتابة الهيروغليفية تمثل مرحلة الكتابة التصويرية الرمزية ، ويمثل الخط المسماري الذي كتبت به اللغة البابلية والآشورية في العراق القديم مرحلة الكتابة المقطعية ،ولا يزال هذا النظام معمولًا به في الكتابة الصينية واليابانية، ومعظم الكتابات المعروفة اليوم تستعمل الكتابة الهجائية لسهولة تعلمها ويُسر استعمالها موازنة بالنظم الأخرى للكتابة ، والكتابة العربية إحدى الكتابات التي تعتمد على هذا النظام الكتابي لكن المؤرخين لم تسعفهم الوثائق للجزم بتاريخ معين لبدء استعمال هذا النظام الكتابي في تدوين لغتهم . </a:t>
            </a:r>
            <a:endParaRPr lang="en-US" sz="1600" dirty="0">
              <a:latin typeface="Calibri"/>
              <a:ea typeface="Calibri"/>
              <a:cs typeface="Arial"/>
            </a:endParaRPr>
          </a:p>
          <a:p>
            <a:pPr marL="0" lvl="0" indent="0" algn="just">
              <a:buClr>
                <a:srgbClr val="AA2B1E"/>
              </a:buClr>
              <a:buNone/>
            </a:pPr>
            <a:endParaRPr lang="ar-IQ" sz="2000" dirty="0">
              <a:solidFill>
                <a:prstClr val="black"/>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017250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692696"/>
            <a:ext cx="7632848" cy="5544616"/>
          </a:xfrm>
        </p:spPr>
        <p:txBody>
          <a:bodyPr>
            <a:normAutofit/>
          </a:bodyPr>
          <a:lstStyle/>
          <a:p>
            <a:pPr marL="0" indent="0" algn="just">
              <a:lnSpc>
                <a:spcPct val="115000"/>
              </a:lnSpc>
              <a:spcAft>
                <a:spcPts val="1000"/>
              </a:spcAft>
              <a:buNone/>
            </a:pPr>
            <a:r>
              <a:rPr lang="ar-IQ" sz="2800" b="1" dirty="0">
                <a:latin typeface="Calibri"/>
                <a:ea typeface="Calibri"/>
                <a:cs typeface="Simplified Arabic"/>
              </a:rPr>
              <a:t>أدوات الكتابة وموادها : </a:t>
            </a:r>
            <a:r>
              <a:rPr lang="ar-IQ" dirty="0">
                <a:latin typeface="Calibri"/>
                <a:ea typeface="Calibri"/>
                <a:cs typeface="Simplified Arabic"/>
              </a:rPr>
              <a:t>مواد الكتابة : وهي ثلاثة أنواع : </a:t>
            </a:r>
            <a:endParaRPr lang="en-US" sz="1800" dirty="0">
              <a:latin typeface="Calibri"/>
              <a:ea typeface="Calibri"/>
              <a:cs typeface="Arial"/>
            </a:endParaRPr>
          </a:p>
          <a:p>
            <a:pPr marL="0" lvl="0" indent="0" algn="just">
              <a:lnSpc>
                <a:spcPct val="115000"/>
              </a:lnSpc>
              <a:spcAft>
                <a:spcPts val="1000"/>
              </a:spcAft>
              <a:buSzPts val="1600"/>
              <a:buNone/>
            </a:pPr>
            <a:r>
              <a:rPr lang="ar-IQ" sz="2800" b="1" dirty="0" smtClean="0">
                <a:latin typeface="Calibri"/>
                <a:ea typeface="Calibri"/>
                <a:cs typeface="Simplified Arabic"/>
              </a:rPr>
              <a:t>أ. مواد </a:t>
            </a:r>
            <a:r>
              <a:rPr lang="ar-IQ" sz="2800" b="1" dirty="0">
                <a:latin typeface="Calibri"/>
                <a:ea typeface="Calibri"/>
                <a:cs typeface="Simplified Arabic"/>
              </a:rPr>
              <a:t>اتخذت من الجماد : كالحجر ، والزخرف ، والطين ، والمعادن .</a:t>
            </a:r>
            <a:r>
              <a:rPr lang="ar-IQ" dirty="0">
                <a:latin typeface="Calibri"/>
                <a:ea typeface="Calibri"/>
                <a:cs typeface="Simplified Arabic"/>
              </a:rPr>
              <a:t> ومن الحجر كتب ما يسمى عند العرب (اللخاف) : وهي الحارة البيض الرقاق . وقد وجد مكتوبًا على الحجارة بالعربية في نقوش : أم الجمال ، والنمارة ، وزبد ، وغيرها ، وقد كُتب على الحجارة كشواهد للقبور كما في نقش النمارة الذي وضع على قبر امرىء القيس في الجاهلية ، وكتب على اللخاف آيات القرآن الكريم . قال زيد بن ثابت : فتتبعت القرآن أجمعه من العسب واللخاف . وقد كتب العرب على الطين أو ما يعرف (بالفخار) وهو الطين المشوي ،وأما الخزف فقد انتشرت ظاهرة الزخرفة عليه والنقوش التي تحمل الآيات أو الحكم ونحو ذلك ، وكتبوا على المعادن بأنواعها كالسيوف ، والحلي ، والأواني المصنوعة من الحديد والنحاس والذهب والفضة. </a:t>
            </a:r>
            <a:endParaRPr lang="en-US" sz="1800" dirty="0">
              <a:latin typeface="Calibri"/>
              <a:ea typeface="Calibri"/>
              <a:cs typeface="Arial"/>
            </a:endParaRPr>
          </a:p>
          <a:p>
            <a:pPr marL="0" indent="0" algn="just">
              <a:buNone/>
            </a:pPr>
            <a:endParaRPr lang="ar-IQ" dirty="0"/>
          </a:p>
        </p:txBody>
      </p:sp>
    </p:spTree>
    <p:extLst>
      <p:ext uri="{BB962C8B-B14F-4D97-AF65-F5344CB8AC3E}">
        <p14:creationId xmlns:p14="http://schemas.microsoft.com/office/powerpoint/2010/main" val="3017588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endParaRPr lang="ar-IQ" dirty="0"/>
          </a:p>
        </p:txBody>
      </p:sp>
      <p:pic>
        <p:nvPicPr>
          <p:cNvPr id="2050" name="Picture 2" descr="C:\Users\1\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124744"/>
            <a:ext cx="6264696"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198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63040" y="764704"/>
            <a:ext cx="6637352" cy="4958365"/>
          </a:xfrm>
        </p:spPr>
        <p:txBody>
          <a:bodyPr/>
          <a:lstStyle/>
          <a:p>
            <a:pPr marL="0" indent="0">
              <a:buNone/>
            </a:pPr>
            <a:endParaRPr lang="ar-IQ" dirty="0"/>
          </a:p>
        </p:txBody>
      </p:sp>
      <p:pic>
        <p:nvPicPr>
          <p:cNvPr id="3074" name="Picture 2" descr="C:\Users\1\Desktop\download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706092"/>
            <a:ext cx="5544616" cy="5544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0991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63040" y="1196752"/>
            <a:ext cx="6196405" cy="4526317"/>
          </a:xfrm>
        </p:spPr>
        <p:txBody>
          <a:bodyPr/>
          <a:lstStyle/>
          <a:p>
            <a:pPr marL="0" indent="0">
              <a:buNone/>
            </a:pPr>
            <a:endParaRPr lang="ar-IQ" dirty="0"/>
          </a:p>
        </p:txBody>
      </p:sp>
      <p:pic>
        <p:nvPicPr>
          <p:cNvPr id="4098" name="Picture 2" descr="C:\Users\1\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268760"/>
            <a:ext cx="6688344" cy="4392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0756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043608" y="980728"/>
            <a:ext cx="7056784" cy="5112568"/>
          </a:xfrm>
        </p:spPr>
        <p:txBody>
          <a:bodyPr>
            <a:normAutofit fontScale="62500" lnSpcReduction="20000"/>
          </a:bodyPr>
          <a:lstStyle/>
          <a:p>
            <a:pPr marL="0" lvl="0" indent="0" algn="just">
              <a:lnSpc>
                <a:spcPct val="115000"/>
              </a:lnSpc>
              <a:spcAft>
                <a:spcPts val="1000"/>
              </a:spcAft>
              <a:buSzPts val="1600"/>
              <a:buNone/>
            </a:pPr>
            <a:r>
              <a:rPr lang="ar-IQ" sz="2800" b="1" dirty="0" smtClean="0">
                <a:latin typeface="Simplified Arabic"/>
                <a:ea typeface="Calibri"/>
                <a:cs typeface="Arial"/>
              </a:rPr>
              <a:t>ب. </a:t>
            </a:r>
            <a:r>
              <a:rPr lang="en-US" sz="2800" b="1" dirty="0" smtClean="0">
                <a:latin typeface="Simplified Arabic"/>
                <a:ea typeface="Calibri"/>
                <a:cs typeface="Arial"/>
              </a:rPr>
              <a:t> </a:t>
            </a:r>
            <a:r>
              <a:rPr lang="ar-IQ" sz="2800" b="1" dirty="0">
                <a:latin typeface="Simplified Arabic"/>
                <a:ea typeface="Calibri"/>
              </a:rPr>
              <a:t>مواد اتخذت من النبات : كأوراق الشجر ،وألواح الخشب ،والقماش ، ونبات </a:t>
            </a:r>
            <a:r>
              <a:rPr lang="ar-IQ" sz="2800" b="1" dirty="0" err="1">
                <a:latin typeface="Simplified Arabic"/>
                <a:ea typeface="Calibri"/>
              </a:rPr>
              <a:t>البابيروس</a:t>
            </a:r>
            <a:r>
              <a:rPr lang="ar-IQ" sz="2800" b="1" dirty="0">
                <a:latin typeface="Simplified Arabic"/>
                <a:ea typeface="Calibri"/>
              </a:rPr>
              <a:t> المصري ،والورق المصنوع من القطن ، والكتان ، وغيره فمن أوراق الشجر : العسب </a:t>
            </a:r>
            <a:r>
              <a:rPr lang="ar-IQ" dirty="0">
                <a:latin typeface="Calibri"/>
                <a:ea typeface="Calibri"/>
                <a:cs typeface="Simplified Arabic"/>
              </a:rPr>
              <a:t>: والعسب جمع عسيب وهو جريدة النخل أو السعفة مستقيمة دقيقة يكشط خوصها ن وهو أكثر المواد المستعملة في الكتابة لأن البلاد العربية خصوصًا الجزيرة العربية والعراق مليئة بواحات النخيل . وكتب أيضًا على </a:t>
            </a:r>
            <a:r>
              <a:rPr lang="ar-IQ" sz="2800" b="1" dirty="0" err="1">
                <a:latin typeface="Calibri"/>
                <a:ea typeface="Calibri"/>
                <a:cs typeface="Simplified Arabic"/>
              </a:rPr>
              <a:t>الكرانيف</a:t>
            </a:r>
            <a:r>
              <a:rPr lang="ar-IQ" sz="2800" b="1" dirty="0">
                <a:latin typeface="Calibri"/>
                <a:ea typeface="Calibri"/>
                <a:cs typeface="Simplified Arabic"/>
              </a:rPr>
              <a:t> :</a:t>
            </a:r>
            <a:r>
              <a:rPr lang="ar-IQ" dirty="0">
                <a:latin typeface="Calibri"/>
                <a:ea typeface="Calibri"/>
                <a:cs typeface="Simplified Arabic"/>
              </a:rPr>
              <a:t> وهي جمع </a:t>
            </a:r>
            <a:r>
              <a:rPr lang="ar-IQ" dirty="0" err="1">
                <a:latin typeface="Calibri"/>
                <a:ea typeface="Calibri"/>
                <a:cs typeface="Simplified Arabic"/>
              </a:rPr>
              <a:t>كرنافة</a:t>
            </a:r>
            <a:r>
              <a:rPr lang="ar-IQ" dirty="0">
                <a:latin typeface="Calibri"/>
                <a:ea typeface="Calibri"/>
                <a:cs typeface="Simplified Arabic"/>
              </a:rPr>
              <a:t> </a:t>
            </a:r>
            <a:r>
              <a:rPr lang="ar-IQ" dirty="0" err="1">
                <a:latin typeface="Calibri"/>
                <a:ea typeface="Calibri"/>
                <a:cs typeface="Simplified Arabic"/>
              </a:rPr>
              <a:t>والكرناف</a:t>
            </a:r>
            <a:r>
              <a:rPr lang="ar-IQ" dirty="0">
                <a:latin typeface="Calibri"/>
                <a:ea typeface="Calibri"/>
                <a:cs typeface="Simplified Arabic"/>
              </a:rPr>
              <a:t> وهو أصول الكرب التي تبقى في جذع السعف وما قطع من السعف فهو الكرب الواحدة </a:t>
            </a:r>
            <a:r>
              <a:rPr lang="ar-IQ" dirty="0" err="1">
                <a:latin typeface="Calibri"/>
                <a:ea typeface="Calibri"/>
                <a:cs typeface="Simplified Arabic"/>
              </a:rPr>
              <a:t>كُرنافة</a:t>
            </a:r>
            <a:r>
              <a:rPr lang="ar-IQ" dirty="0">
                <a:latin typeface="Calibri"/>
                <a:ea typeface="Calibri"/>
                <a:cs typeface="Simplified Arabic"/>
              </a:rPr>
              <a:t> </a:t>
            </a:r>
            <a:r>
              <a:rPr lang="ar-IQ" dirty="0" err="1">
                <a:latin typeface="Calibri"/>
                <a:ea typeface="Calibri"/>
                <a:cs typeface="Simplified Arabic"/>
              </a:rPr>
              <a:t>وكِرنافة</a:t>
            </a:r>
            <a:r>
              <a:rPr lang="ar-IQ" dirty="0">
                <a:latin typeface="Calibri"/>
                <a:ea typeface="Calibri"/>
                <a:cs typeface="Simplified Arabic"/>
              </a:rPr>
              <a:t> .</a:t>
            </a:r>
            <a:r>
              <a:rPr lang="ar-IQ" sz="2800" b="1" dirty="0">
                <a:latin typeface="Calibri"/>
                <a:ea typeface="Calibri"/>
                <a:cs typeface="Simplified Arabic"/>
              </a:rPr>
              <a:t> أما ألواح الخشب فقد استخدمت كثيرًا في الكتابة خاصة في التعليم ومنها ما يسمى الأقتاب :</a:t>
            </a:r>
            <a:r>
              <a:rPr lang="ar-IQ" dirty="0">
                <a:latin typeface="Calibri"/>
                <a:ea typeface="Calibri"/>
                <a:cs typeface="Simplified Arabic"/>
              </a:rPr>
              <a:t> ومفردها قِتب وقَتب وهو الإكاف الصغير الذي على قدر سنام البعير . وقد استعمل في الكتابة القماش كالحرير والقطن والكتان ونحو ذلك . أما </a:t>
            </a:r>
            <a:r>
              <a:rPr lang="ar-IQ" sz="2800" b="1" dirty="0">
                <a:latin typeface="Calibri"/>
                <a:ea typeface="Calibri"/>
                <a:cs typeface="Simplified Arabic"/>
              </a:rPr>
              <a:t>نبات </a:t>
            </a:r>
            <a:r>
              <a:rPr lang="ar-IQ" sz="2800" b="1" dirty="0" err="1">
                <a:latin typeface="Calibri"/>
                <a:ea typeface="Calibri"/>
                <a:cs typeface="Simplified Arabic"/>
              </a:rPr>
              <a:t>البابيروس</a:t>
            </a:r>
            <a:r>
              <a:rPr lang="ar-IQ" sz="2800" b="1" dirty="0">
                <a:latin typeface="Calibri"/>
                <a:ea typeface="Calibri"/>
                <a:cs typeface="Simplified Arabic"/>
              </a:rPr>
              <a:t> المصري أو ما يعرف بورق البردي</a:t>
            </a:r>
            <a:r>
              <a:rPr lang="ar-IQ" dirty="0">
                <a:latin typeface="Calibri"/>
                <a:ea typeface="Calibri"/>
                <a:cs typeface="Simplified Arabic"/>
              </a:rPr>
              <a:t> : فيعتبر اكتشاف هذا النوع مرحلة مهمة وجديدة في الكتابة ، وقد عمل هذا الورق المصريون وكان صنعه سرًا من أسرار الصناعة المصرية إلى أن عرفه الفينيقيون وانتشر بواسطتهم في كل البلاد اليونانية والرومانية ، ونبات البردي طويل الساق ينتهي بورق عريض وينبت على ضفاف النيل بكثرة ، ويوجد على شواطئ الأنهار والمستنقعات في سوريا والحبشة ، وكان مورده ثروة لمصر تصنع من أليافه الحبال والأقمشة وقلاع المراكب ،وتحبك من سوقه السلال وتؤكل جذوره مطبوخة ،وازدهرت صناعة ورق البردي وأصبح يتصدر مواد الكتابة فترة طويلة وظل مادة رئيسة للكتابة طوال عصر بني أمية وخلال الفترة الأولى من العصر العباسي لأنه كان في متناول عامة الناس ، وظل يستعمل بعد الفتح الإسلامي إلى أن ارتفع ثمنه ثم حل محله الورق ، وعرف العرب الورق سنة 133هـ عند دخول العرب فرغانا آخر معاقل سمرقند وأسروا عشرين ألف رجل كان بينهم صناع ورق صينيين استمروا في إقامة معامل الورق في سمرقند ، وفي نهاية القرن الثامن الميلادي أنشأت معامل الورق في بغداد ودمشق وغيرها من المدن العربية .  </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208457270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دبوس تثبيت">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دبوس تثبيت">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بوس تثبيت">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192</TotalTime>
  <Words>1025</Words>
  <Application>Microsoft Office PowerPoint</Application>
  <PresentationFormat>عرض على الشاشة (3:4)‏</PresentationFormat>
  <Paragraphs>12</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دبوس تثبيت</vt:lpstr>
      <vt:lpstr>تحقيق مخطوطات  أ.م.د. لقاء عادل حسين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تحقيق مخطوطات</dc:title>
  <dc:creator>DR.Ahmed Saker 2O11</dc:creator>
  <cp:lastModifiedBy>DR.Ahmed Saker 2O11</cp:lastModifiedBy>
  <cp:revision>5</cp:revision>
  <dcterms:created xsi:type="dcterms:W3CDTF">2021-05-12T03:11:46Z</dcterms:created>
  <dcterms:modified xsi:type="dcterms:W3CDTF">2021-05-20T07:24:54Z</dcterms:modified>
</cp:coreProperties>
</file>