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AED211-BF97-42A6-9ECD-E898F8316F8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92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CBB6BE-7908-4734-8E45-B349ADF306EA}"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ED211-BF97-42A6-9ECD-E898F8316F8F}" type="slidenum">
              <a:rPr lang="en-US" smtClean="0"/>
              <a:t>‹#›</a:t>
            </a:fld>
            <a:endParaRPr lang="en-US"/>
          </a:p>
        </p:txBody>
      </p:sp>
    </p:spTree>
    <p:extLst>
      <p:ext uri="{BB962C8B-B14F-4D97-AF65-F5344CB8AC3E}">
        <p14:creationId xmlns:p14="http://schemas.microsoft.com/office/powerpoint/2010/main" val="60563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6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13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spTree>
    <p:extLst>
      <p:ext uri="{BB962C8B-B14F-4D97-AF65-F5344CB8AC3E}">
        <p14:creationId xmlns:p14="http://schemas.microsoft.com/office/powerpoint/2010/main" val="1427748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26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05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5360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73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spTree>
    <p:extLst>
      <p:ext uri="{BB962C8B-B14F-4D97-AF65-F5344CB8AC3E}">
        <p14:creationId xmlns:p14="http://schemas.microsoft.com/office/powerpoint/2010/main" val="198059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CBB6BE-7908-4734-8E45-B349ADF306EA}"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ED211-BF97-42A6-9ECD-E898F8316F8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75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CBB6BE-7908-4734-8E45-B349ADF306EA}"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ED211-BF97-42A6-9ECD-E898F8316F8F}" type="slidenum">
              <a:rPr lang="en-US" smtClean="0"/>
              <a:t>‹#›</a:t>
            </a:fld>
            <a:endParaRPr lang="en-US"/>
          </a:p>
        </p:txBody>
      </p:sp>
    </p:spTree>
    <p:extLst>
      <p:ext uri="{BB962C8B-B14F-4D97-AF65-F5344CB8AC3E}">
        <p14:creationId xmlns:p14="http://schemas.microsoft.com/office/powerpoint/2010/main" val="200034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CBB6BE-7908-4734-8E45-B349ADF306EA}" type="datetimeFigureOut">
              <a:rPr lang="en-US" smtClean="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ED211-BF97-42A6-9ECD-E898F8316F8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135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CBB6BE-7908-4734-8E45-B349ADF306EA}" type="datetimeFigureOut">
              <a:rPr lang="en-US" smtClean="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ED211-BF97-42A6-9ECD-E898F8316F8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87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BB6BE-7908-4734-8E45-B349ADF306EA}"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ED211-BF97-42A6-9ECD-E898F8316F8F}" type="slidenum">
              <a:rPr lang="en-US" smtClean="0"/>
              <a:t>‹#›</a:t>
            </a:fld>
            <a:endParaRPr lang="en-US"/>
          </a:p>
        </p:txBody>
      </p:sp>
    </p:spTree>
    <p:extLst>
      <p:ext uri="{BB962C8B-B14F-4D97-AF65-F5344CB8AC3E}">
        <p14:creationId xmlns:p14="http://schemas.microsoft.com/office/powerpoint/2010/main" val="405560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CBB6BE-7908-4734-8E45-B349ADF306EA}"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ED211-BF97-42A6-9ECD-E898F8316F8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97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CBB6BE-7908-4734-8E45-B349ADF306EA}"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ED211-BF97-42A6-9ECD-E898F8316F8F}" type="slidenum">
              <a:rPr lang="en-US" smtClean="0"/>
              <a:t>‹#›</a:t>
            </a:fld>
            <a:endParaRPr lang="en-US"/>
          </a:p>
        </p:txBody>
      </p:sp>
    </p:spTree>
    <p:extLst>
      <p:ext uri="{BB962C8B-B14F-4D97-AF65-F5344CB8AC3E}">
        <p14:creationId xmlns:p14="http://schemas.microsoft.com/office/powerpoint/2010/main" val="248670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CBB6BE-7908-4734-8E45-B349ADF306EA}" type="datetimeFigureOut">
              <a:rPr lang="en-US" smtClean="0"/>
              <a:t>4/15/2023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AED211-BF97-42A6-9ECD-E898F8316F8F}" type="slidenum">
              <a:rPr lang="en-US" smtClean="0"/>
              <a:t>‹#›</a:t>
            </a:fld>
            <a:endParaRPr lang="en-US"/>
          </a:p>
        </p:txBody>
      </p:sp>
    </p:spTree>
    <p:extLst>
      <p:ext uri="{BB962C8B-B14F-4D97-AF65-F5344CB8AC3E}">
        <p14:creationId xmlns:p14="http://schemas.microsoft.com/office/powerpoint/2010/main" val="3412751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1"/>
            <a:r>
              <a:rPr lang="ar-IQ" dirty="0" smtClean="0">
                <a:latin typeface="Simplified Arabic" panose="02020603050405020304" pitchFamily="18" charset="-78"/>
                <a:cs typeface="Simplified Arabic" panose="02020603050405020304" pitchFamily="18" charset="-78"/>
              </a:rPr>
              <a:t>محاضرة علم المنطق م1/ رقم (1) </a:t>
            </a:r>
            <a:endParaRPr lang="en-US" dirty="0">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p:txBody>
          <a:bodyPr>
            <a:normAutofit fontScale="92500" lnSpcReduction="10000"/>
          </a:bodyPr>
          <a:lstStyle/>
          <a:p>
            <a:r>
              <a:rPr lang="ar-IQ" sz="4000" dirty="0" smtClean="0">
                <a:solidFill>
                  <a:srgbClr val="FF0000"/>
                </a:solidFill>
              </a:rPr>
              <a:t>اعداد : </a:t>
            </a:r>
          </a:p>
          <a:p>
            <a:r>
              <a:rPr lang="ar-IQ" sz="4000" dirty="0" smtClean="0">
                <a:solidFill>
                  <a:srgbClr val="FF0000"/>
                </a:solidFill>
              </a:rPr>
              <a:t>د. مها طالب الجبوري</a:t>
            </a:r>
            <a:endParaRPr lang="en-US" sz="4000" dirty="0">
              <a:solidFill>
                <a:srgbClr val="FF0000"/>
              </a:solidFill>
            </a:endParaRPr>
          </a:p>
        </p:txBody>
      </p:sp>
    </p:spTree>
    <p:extLst>
      <p:ext uri="{BB962C8B-B14F-4D97-AF65-F5344CB8AC3E}">
        <p14:creationId xmlns:p14="http://schemas.microsoft.com/office/powerpoint/2010/main" val="280199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فائدته </a:t>
            </a:r>
            <a:endParaRPr lang="en-US" dirty="0"/>
          </a:p>
        </p:txBody>
      </p:sp>
      <p:sp>
        <p:nvSpPr>
          <p:cNvPr id="3" name="Content Placeholder 2"/>
          <p:cNvSpPr>
            <a:spLocks noGrp="1"/>
          </p:cNvSpPr>
          <p:nvPr>
            <p:ph idx="1"/>
          </p:nvPr>
        </p:nvSpPr>
        <p:spPr/>
        <p:txBody>
          <a:bodyPr>
            <a:noAutofit/>
          </a:bodyPr>
          <a:lstStyle/>
          <a:p>
            <a:pPr marL="0" indent="0" algn="just" rtl="1">
              <a:buNone/>
            </a:pPr>
            <a:r>
              <a:rPr lang="ar-IQ" dirty="0"/>
              <a:t/>
            </a:r>
            <a:br>
              <a:rPr lang="ar-IQ" dirty="0"/>
            </a:br>
            <a:r>
              <a:rPr lang="ar-IQ" sz="2800" dirty="0"/>
              <a:t>1 - من الواضح أن جميع العلوم هي نتاج التفكير الإنساني ومن الواضح أيضا أن الإنسان حينما يفكر قد يهتدي إلى نتائج صحيحة ومقبولة، وقد ينتهي إلى نتائج خاطئة وغير مقبولة. فالتفكير الإنساني - إذن - معرض بطبيعته للخطأ والصواب ولأجل أن يكون التفكير سليما، وتكون نتائجه صحيحة، أصبح الإنسان بحاجة إلى قواعد عامة تهيئ له مجال التفكير الصحيح متى سار على ضوئها. والعلم الذي يتكفل بوضع وإعطاء القواعد العامة للتفكير الصحيح هو علم المنطق. فإذن حاجتنا إلى دراسة علم المنطق شيء ضروري لابد منه وذلك لأجل أن يكون تفكيرنا </a:t>
            </a:r>
            <a:r>
              <a:rPr lang="ar-IQ" sz="2800" dirty="0" smtClean="0"/>
              <a:t>العلمي</a:t>
            </a:r>
            <a:endParaRPr lang="en-US" sz="2800" dirty="0"/>
          </a:p>
        </p:txBody>
      </p:sp>
    </p:spTree>
    <p:extLst>
      <p:ext uri="{BB962C8B-B14F-4D97-AF65-F5344CB8AC3E}">
        <p14:creationId xmlns:p14="http://schemas.microsoft.com/office/powerpoint/2010/main" val="161597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IQ" dirty="0"/>
              <a:t>صحيحا وذا نتائج مقبولة .ومن هنا عدّ علم المنطق : الأساس الوحيد والمنطلق الأول لجميع المعارف البشرية.</a:t>
            </a:r>
            <a:endParaRPr lang="en-US" dirty="0"/>
          </a:p>
          <a:p>
            <a:pPr algn="r" rtl="1"/>
            <a:r>
              <a:rPr lang="ar-IQ" dirty="0"/>
              <a:t> - يضاف إليه : أننا بتعلّمنا قواعد المنطق نستطيع أن ننقد الأفكار والنظريات العلمية فنتبيّن أنواع الخطأ الواقع فيها وأن نتعرف على أسبابها.</a:t>
            </a:r>
            <a:r>
              <a:rPr lang="ar-IQ" dirty="0"/>
              <a:t/>
            </a:r>
            <a:br>
              <a:rPr lang="ar-IQ" dirty="0"/>
            </a:br>
            <a:r>
              <a:rPr lang="ar-IQ" dirty="0"/>
              <a:t/>
            </a:r>
            <a:br>
              <a:rPr lang="ar-IQ" dirty="0"/>
            </a:br>
            <a:r>
              <a:rPr lang="ar-IQ" dirty="0"/>
              <a:t>3 - وبمعرفتنا لقواعد المنطق نستطيع أيضا أن نميز بين المناهج العلمية السليمة والتي تؤدي إلى نتائج صحيحة وبين المناهج العلمية غير السليمة والتي تؤدي إلى نتائج غير صحيحة.</a:t>
            </a:r>
            <a:r>
              <a:rPr lang="ar-IQ" dirty="0"/>
              <a:t/>
            </a:r>
            <a:br>
              <a:rPr lang="ar-IQ" dirty="0"/>
            </a:br>
            <a:endParaRPr lang="en-US" dirty="0"/>
          </a:p>
        </p:txBody>
      </p:sp>
    </p:spTree>
    <p:extLst>
      <p:ext uri="{BB962C8B-B14F-4D97-AF65-F5344CB8AC3E}">
        <p14:creationId xmlns:p14="http://schemas.microsoft.com/office/powerpoint/2010/main" val="69195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IQ" dirty="0"/>
              <a:t>4 - ونستطيع كذلك على ضوء فهمنا لقواعد المنطق أن نفرق بين قوانين العلوم المختلفة، وأن نقارن بينها ببيان مواطن الالتقاء والشبه بينها ومواطن الاختلاف والافتراق.</a:t>
            </a:r>
            <a:r>
              <a:rPr lang="ar-IQ" dirty="0"/>
              <a:t/>
            </a:r>
            <a:br>
              <a:rPr lang="ar-IQ" dirty="0"/>
            </a:br>
            <a:r>
              <a:rPr lang="ar-IQ" dirty="0"/>
              <a:t/>
            </a:r>
            <a:br>
              <a:rPr lang="ar-IQ" dirty="0"/>
            </a:br>
            <a:r>
              <a:rPr lang="ar-IQ"/>
              <a:t>• الخلاصة :</a:t>
            </a:r>
            <a:r>
              <a:rPr lang="ar-IQ"/>
              <a:t/>
            </a:r>
            <a:br>
              <a:rPr lang="ar-IQ"/>
            </a:br>
            <a:r>
              <a:rPr lang="ar-IQ"/>
              <a:t>أن القيمة الدراسية لعلم المنطق هي بتوفره على تكوين قدرة التفكير السليم في البحث والنقد وتقييم الآراء والأفكار وتقدير الأدلة والبراهين في مختلف مجالات الفكر الإنساني.</a:t>
            </a:r>
            <a:endParaRPr lang="en-US" dirty="0"/>
          </a:p>
        </p:txBody>
      </p:sp>
    </p:spTree>
    <p:extLst>
      <p:ext uri="{BB962C8B-B14F-4D97-AF65-F5344CB8AC3E}">
        <p14:creationId xmlns:p14="http://schemas.microsoft.com/office/powerpoint/2010/main" val="82384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المقدمة </a:t>
            </a:r>
            <a:br>
              <a:rPr lang="ar-IQ" dirty="0" smtClean="0"/>
            </a:br>
            <a:r>
              <a:rPr lang="ar-IQ" dirty="0" smtClean="0"/>
              <a:t>علم المنطق </a:t>
            </a:r>
            <a:endParaRPr lang="en-US" dirty="0"/>
          </a:p>
        </p:txBody>
      </p:sp>
      <p:sp>
        <p:nvSpPr>
          <p:cNvPr id="3" name="Content Placeholder 2"/>
          <p:cNvSpPr>
            <a:spLocks noGrp="1"/>
          </p:cNvSpPr>
          <p:nvPr>
            <p:ph idx="1"/>
          </p:nvPr>
        </p:nvSpPr>
        <p:spPr/>
        <p:txBody>
          <a:bodyPr>
            <a:normAutofit/>
          </a:bodyPr>
          <a:lstStyle/>
          <a:p>
            <a:pPr algn="r" rtl="1"/>
            <a:r>
              <a:rPr lang="ar-IQ" dirty="0" smtClean="0">
                <a:solidFill>
                  <a:srgbClr val="FF0000"/>
                </a:solidFill>
              </a:rPr>
              <a:t>تعريفه</a:t>
            </a:r>
            <a:r>
              <a:rPr lang="ar-IQ" dirty="0">
                <a:solidFill>
                  <a:srgbClr val="FF0000"/>
                </a:solidFill>
              </a:rPr>
              <a:t>: هو علم يبحث عن القواعد العامة للتفكير </a:t>
            </a:r>
            <a:r>
              <a:rPr lang="ar-IQ" dirty="0" smtClean="0">
                <a:solidFill>
                  <a:srgbClr val="FF0000"/>
                </a:solidFill>
              </a:rPr>
              <a:t>الصحيح. </a:t>
            </a:r>
            <a:r>
              <a:rPr lang="ar-IQ" dirty="0" smtClean="0">
                <a:solidFill>
                  <a:srgbClr val="FF0000"/>
                </a:solidFill>
              </a:rPr>
              <a:t> </a:t>
            </a:r>
          </a:p>
          <a:p>
            <a:pPr marL="0" indent="0" algn="just" rtl="1">
              <a:buNone/>
            </a:pPr>
            <a:r>
              <a:rPr lang="ar-IQ" sz="3200" dirty="0" smtClean="0">
                <a:solidFill>
                  <a:schemeClr val="tx1"/>
                </a:solidFill>
              </a:rPr>
              <a:t>توضيح : حتى </a:t>
            </a:r>
            <a:r>
              <a:rPr lang="ar-IQ" sz="3200" dirty="0">
                <a:solidFill>
                  <a:schemeClr val="tx1"/>
                </a:solidFill>
              </a:rPr>
              <a:t>ينتقل ذهنك إلى الأفكار الصحيحة في جميع العلوم </a:t>
            </a:r>
            <a:r>
              <a:rPr lang="ar-IQ" sz="3200" dirty="0" smtClean="0">
                <a:solidFill>
                  <a:schemeClr val="tx1"/>
                </a:solidFill>
              </a:rPr>
              <a:t>فيعلمك على أية </a:t>
            </a:r>
            <a:r>
              <a:rPr lang="ar-IQ" sz="3200" dirty="0">
                <a:solidFill>
                  <a:schemeClr val="tx1"/>
                </a:solidFill>
              </a:rPr>
              <a:t>هيئة وترتيب فكري </a:t>
            </a:r>
            <a:r>
              <a:rPr lang="ar-IQ" sz="3200" dirty="0" smtClean="0">
                <a:solidFill>
                  <a:schemeClr val="tx1"/>
                </a:solidFill>
              </a:rPr>
              <a:t>تنتقل </a:t>
            </a:r>
            <a:r>
              <a:rPr lang="ar-IQ" sz="3200" dirty="0">
                <a:solidFill>
                  <a:schemeClr val="tx1"/>
                </a:solidFill>
              </a:rPr>
              <a:t>من الصور الحاضرة في ذهنك </a:t>
            </a:r>
            <a:r>
              <a:rPr lang="ar-IQ" sz="3200" dirty="0" smtClean="0">
                <a:solidFill>
                  <a:schemeClr val="tx1"/>
                </a:solidFill>
              </a:rPr>
              <a:t>إلى الأمور </a:t>
            </a:r>
            <a:r>
              <a:rPr lang="ar-IQ" sz="3200" dirty="0">
                <a:solidFill>
                  <a:schemeClr val="tx1"/>
                </a:solidFill>
              </a:rPr>
              <a:t>الغائبة عنك ، ولذا سموا هذا العلم " الميزان " و " المعيار " </a:t>
            </a:r>
            <a:r>
              <a:rPr lang="ar-IQ" sz="3200" dirty="0" smtClean="0">
                <a:solidFill>
                  <a:schemeClr val="tx1"/>
                </a:solidFill>
              </a:rPr>
              <a:t>وسموه </a:t>
            </a:r>
            <a:r>
              <a:rPr lang="ar-IQ" sz="3200" dirty="0">
                <a:solidFill>
                  <a:schemeClr val="tx1"/>
                </a:solidFill>
              </a:rPr>
              <a:t>بأنه " خادم العلوم </a:t>
            </a:r>
            <a:r>
              <a:rPr lang="ar-IQ" sz="3200" dirty="0" smtClean="0">
                <a:solidFill>
                  <a:schemeClr val="tx1"/>
                </a:solidFill>
              </a:rPr>
              <a:t>". </a:t>
            </a:r>
            <a:endParaRPr lang="ar-IQ" sz="3200" dirty="0">
              <a:solidFill>
                <a:srgbClr val="FF0000"/>
              </a:solidFill>
            </a:endParaRPr>
          </a:p>
        </p:txBody>
      </p:sp>
    </p:spTree>
    <p:extLst>
      <p:ext uri="{BB962C8B-B14F-4D97-AF65-F5344CB8AC3E}">
        <p14:creationId xmlns:p14="http://schemas.microsoft.com/office/powerpoint/2010/main" val="88922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تمهيد</a:t>
            </a:r>
            <a:endParaRPr lang="en-US" dirty="0"/>
          </a:p>
        </p:txBody>
      </p:sp>
      <p:sp>
        <p:nvSpPr>
          <p:cNvPr id="3" name="Content Placeholder 2"/>
          <p:cNvSpPr>
            <a:spLocks noGrp="1"/>
          </p:cNvSpPr>
          <p:nvPr>
            <p:ph idx="1"/>
          </p:nvPr>
        </p:nvSpPr>
        <p:spPr/>
        <p:txBody>
          <a:bodyPr>
            <a:noAutofit/>
          </a:bodyPr>
          <a:lstStyle/>
          <a:p>
            <a:pPr algn="just" rtl="1"/>
            <a:r>
              <a:rPr lang="ar-IQ" sz="2800" dirty="0" smtClean="0"/>
              <a:t>نعرف: أن </a:t>
            </a:r>
            <a:r>
              <a:rPr lang="ar-IQ" sz="2800" dirty="0"/>
              <a:t>الله </a:t>
            </a:r>
            <a:r>
              <a:rPr lang="ar-IQ" sz="2800" dirty="0" smtClean="0"/>
              <a:t>تعالى خلق </a:t>
            </a:r>
            <a:r>
              <a:rPr lang="ar-IQ" sz="2800" dirty="0"/>
              <a:t>الإنسان مفطورا على التفكير </a:t>
            </a:r>
            <a:r>
              <a:rPr lang="ar-IQ" sz="2800" dirty="0" smtClean="0"/>
              <a:t>مستعدا لتحصيل </a:t>
            </a:r>
            <a:r>
              <a:rPr lang="ar-IQ" sz="2800" dirty="0"/>
              <a:t>المعارف بما أعطي من قوة عاقلة مفكرة يمتاز بها </a:t>
            </a:r>
            <a:r>
              <a:rPr lang="ar-IQ" sz="2800" dirty="0" smtClean="0"/>
              <a:t>عن العجماوات ( باقي الكائنات). </a:t>
            </a:r>
            <a:r>
              <a:rPr lang="ar-IQ" sz="2800" dirty="0"/>
              <a:t>ولا بأس ببيان موطن هذا الامتياز من أقسام العلم </a:t>
            </a:r>
            <a:r>
              <a:rPr lang="ar-IQ" sz="2800" dirty="0" smtClean="0"/>
              <a:t>الذي نبحث </a:t>
            </a:r>
            <a:r>
              <a:rPr lang="ar-IQ" sz="2800" dirty="0"/>
              <a:t>عنه ، مقدمة لتعريف العلم ولبيان علاقة المنطق به ، فنقول :</a:t>
            </a:r>
          </a:p>
          <a:p>
            <a:pPr algn="just" rtl="1"/>
            <a:r>
              <a:rPr lang="ar-IQ" sz="2800" dirty="0"/>
              <a:t>1 - إذا ولد الإنسان يولد وهو خالي النفس من كل فكرة وعلم </a:t>
            </a:r>
            <a:r>
              <a:rPr lang="ar-IQ" sz="2800" dirty="0" smtClean="0"/>
              <a:t>فعلي سوى </a:t>
            </a:r>
            <a:r>
              <a:rPr lang="ar-IQ" sz="2800" dirty="0"/>
              <a:t>هذا الاستعداد الفطري . فإذا نشأ وأصبح ينظر ويسمع ويذوق ويشم يلمس ، نراه يحس بما حوله من الأشياء ويتأثر بها التأثر المناسب </a:t>
            </a:r>
            <a:r>
              <a:rPr lang="ar-IQ" sz="2800" dirty="0" smtClean="0"/>
              <a:t>، فتنفعل </a:t>
            </a:r>
            <a:r>
              <a:rPr lang="ar-IQ" sz="2800" dirty="0"/>
              <a:t>نفسه بها ، فنعرف أن </a:t>
            </a:r>
            <a:r>
              <a:rPr lang="ar-IQ" sz="2800" dirty="0" smtClean="0"/>
              <a:t>نفسه</a:t>
            </a:r>
            <a:endParaRPr lang="en-US" sz="2800" dirty="0"/>
          </a:p>
        </p:txBody>
      </p:sp>
    </p:spTree>
    <p:extLst>
      <p:ext uri="{BB962C8B-B14F-4D97-AF65-F5344CB8AC3E}">
        <p14:creationId xmlns:p14="http://schemas.microsoft.com/office/powerpoint/2010/main" val="67092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ar-IQ" sz="2800" dirty="0"/>
              <a:t>التي كانت خالية أصبحت مشغولة </a:t>
            </a:r>
            <a:r>
              <a:rPr lang="ar-IQ" sz="2800" dirty="0" smtClean="0"/>
              <a:t>بحالة جديدة </a:t>
            </a:r>
            <a:r>
              <a:rPr lang="ar-IQ" sz="2800" dirty="0"/>
              <a:t>نسميها " العلم " وهي العلم الحسي الذي هو ليس إلا حس </a:t>
            </a:r>
            <a:r>
              <a:rPr lang="ar-IQ" sz="2800" dirty="0" smtClean="0"/>
              <a:t>النفس بالأشياء </a:t>
            </a:r>
            <a:r>
              <a:rPr lang="ar-IQ" sz="2800" dirty="0"/>
              <a:t>التي تنالها الحواس الخمس : الباصرة ، السامعة ، الشامة ، الذائقة </a:t>
            </a:r>
            <a:r>
              <a:rPr lang="ar-IQ" sz="2800" dirty="0" smtClean="0"/>
              <a:t>، اللامسة </a:t>
            </a:r>
            <a:r>
              <a:rPr lang="ar-IQ" sz="2800" dirty="0"/>
              <a:t>. وهذا أول درجات العلم ، وهو رأس المال لجميع العلوم </a:t>
            </a:r>
            <a:r>
              <a:rPr lang="ar-IQ" sz="2800" dirty="0" smtClean="0"/>
              <a:t>التي يحصل </a:t>
            </a:r>
            <a:r>
              <a:rPr lang="ar-IQ" sz="2800" dirty="0"/>
              <a:t>عليها الإنسان ، ويشاركه فيه سائر الحيوانات التي لها جميع </a:t>
            </a:r>
            <a:r>
              <a:rPr lang="ar-IQ" sz="2800" dirty="0" smtClean="0"/>
              <a:t>هذه الحواس </a:t>
            </a:r>
            <a:r>
              <a:rPr lang="ar-IQ" sz="2800" dirty="0"/>
              <a:t>أو بعضها .</a:t>
            </a:r>
          </a:p>
          <a:p>
            <a:pPr algn="just" rtl="1"/>
            <a:r>
              <a:rPr lang="ar-IQ" sz="2800" dirty="0"/>
              <a:t>2 - ثم تترقى مدارك الطفل فيتصرف ذهنه في صور </a:t>
            </a:r>
            <a:r>
              <a:rPr lang="ar-IQ" sz="2800" dirty="0" smtClean="0"/>
              <a:t>المحسوسات المحفوظة </a:t>
            </a:r>
            <a:r>
              <a:rPr lang="ar-IQ" sz="2800" dirty="0"/>
              <a:t>عنده ، فينسب بعضها إلى بعض : هذا أطول من ذاك ، وهذا الضوءأنور من الآخر أو </a:t>
            </a:r>
            <a:r>
              <a:rPr lang="ar-IQ" sz="2800" dirty="0" smtClean="0"/>
              <a:t>مثله.</a:t>
            </a:r>
            <a:endParaRPr lang="en-US" sz="2800" dirty="0"/>
          </a:p>
        </p:txBody>
      </p:sp>
    </p:spTree>
    <p:extLst>
      <p:ext uri="{BB962C8B-B14F-4D97-AF65-F5344CB8AC3E}">
        <p14:creationId xmlns:p14="http://schemas.microsoft.com/office/powerpoint/2010/main" val="139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rtl="1"/>
            <a:r>
              <a:rPr lang="ar-IQ" sz="2800" dirty="0" smtClean="0"/>
              <a:t>ويؤلف </a:t>
            </a:r>
            <a:r>
              <a:rPr lang="ar-IQ" sz="2800" dirty="0"/>
              <a:t>بعضها من بعض تأليفا قد لا يكون </a:t>
            </a:r>
            <a:r>
              <a:rPr lang="ar-IQ" sz="2800" dirty="0" smtClean="0"/>
              <a:t>له وجود </a:t>
            </a:r>
            <a:r>
              <a:rPr lang="ar-IQ" sz="2800" dirty="0"/>
              <a:t>في الخارج ، كتآليفه لصور الأشياء التي يسمع بها ولا يراها ، </a:t>
            </a:r>
            <a:r>
              <a:rPr lang="ar-IQ" sz="2800" dirty="0" smtClean="0"/>
              <a:t>فيتخيل البلدة </a:t>
            </a:r>
            <a:r>
              <a:rPr lang="ar-IQ" sz="2800" dirty="0"/>
              <a:t>التي لم يرها مؤلفة من الصور الذهنية المعروفة عنده من </a:t>
            </a:r>
            <a:r>
              <a:rPr lang="ar-IQ" sz="2800" dirty="0" smtClean="0"/>
              <a:t>مشاهداته للبلدان </a:t>
            </a:r>
            <a:r>
              <a:rPr lang="ar-IQ" sz="2800" dirty="0"/>
              <a:t>. وهذا هو " العلم الخيالي " </a:t>
            </a:r>
            <a:r>
              <a:rPr lang="ar-IQ" sz="2800" dirty="0" smtClean="0"/>
              <a:t>يحصل </a:t>
            </a:r>
            <a:r>
              <a:rPr lang="ar-IQ" sz="2800" dirty="0"/>
              <a:t>عليه الإنسان بقوة الخيال </a:t>
            </a:r>
            <a:r>
              <a:rPr lang="ar-IQ" sz="2800" dirty="0" smtClean="0"/>
              <a:t>، وقد </a:t>
            </a:r>
            <a:r>
              <a:rPr lang="ar-IQ" sz="2800" dirty="0"/>
              <a:t>يشاركه فيه بعض الحيوانات .</a:t>
            </a:r>
          </a:p>
          <a:p>
            <a:pPr algn="just" rtl="1"/>
            <a:r>
              <a:rPr lang="ar-IQ" sz="2800" dirty="0"/>
              <a:t>3 - ثم يتوسع في إدراكه إلى أكثر من المحسوسات ، </a:t>
            </a:r>
            <a:r>
              <a:rPr lang="ar-IQ" sz="2800" dirty="0">
                <a:solidFill>
                  <a:srgbClr val="FF0000"/>
                </a:solidFill>
              </a:rPr>
              <a:t>فيدرك </a:t>
            </a:r>
            <a:r>
              <a:rPr lang="ar-IQ" sz="2800" dirty="0" smtClean="0">
                <a:solidFill>
                  <a:srgbClr val="FF0000"/>
                </a:solidFill>
              </a:rPr>
              <a:t>المعاني </a:t>
            </a:r>
            <a:r>
              <a:rPr lang="ar-IQ" sz="2800" dirty="0" smtClean="0"/>
              <a:t>الجزئية </a:t>
            </a:r>
            <a:r>
              <a:rPr lang="ar-IQ" sz="2800" dirty="0"/>
              <a:t>التي لا مادة لها ولا مقدار ، مثل حب أبويه له وعداوة مبغضيه ، وخوف </a:t>
            </a:r>
            <a:r>
              <a:rPr lang="ar-IQ" sz="2800" dirty="0" smtClean="0"/>
              <a:t>الخائف، </a:t>
            </a:r>
            <a:r>
              <a:rPr lang="ar-IQ" sz="2800" dirty="0"/>
              <a:t>وحزن الثاكل ، وفرح المستبشر . . . وهذا هو " </a:t>
            </a:r>
            <a:r>
              <a:rPr lang="ar-IQ" sz="2800" dirty="0" smtClean="0"/>
              <a:t>العلم الوهمي </a:t>
            </a:r>
            <a:r>
              <a:rPr lang="ar-IQ" sz="2800" dirty="0"/>
              <a:t>" </a:t>
            </a:r>
            <a:r>
              <a:rPr lang="ar-IQ" sz="2800" dirty="0" smtClean="0"/>
              <a:t>.</a:t>
            </a:r>
            <a:endParaRPr lang="en-US" sz="2800" dirty="0"/>
          </a:p>
        </p:txBody>
      </p:sp>
    </p:spTree>
    <p:extLst>
      <p:ext uri="{BB962C8B-B14F-4D97-AF65-F5344CB8AC3E}">
        <p14:creationId xmlns:p14="http://schemas.microsoft.com/office/powerpoint/2010/main" val="237549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IQ" sz="2800" dirty="0" smtClean="0"/>
              <a:t>4- ثم </a:t>
            </a:r>
            <a:r>
              <a:rPr lang="ar-IQ" sz="2800" dirty="0"/>
              <a:t>يذهب هو - الإنسان - في طريقه وحده متميزا عن </a:t>
            </a:r>
            <a:r>
              <a:rPr lang="ar-IQ" sz="2800" dirty="0" smtClean="0"/>
              <a:t>الحيوان بقوة </a:t>
            </a:r>
            <a:r>
              <a:rPr lang="ar-IQ" sz="2800" dirty="0">
                <a:solidFill>
                  <a:srgbClr val="FF0000"/>
                </a:solidFill>
              </a:rPr>
              <a:t>العقل والفكر </a:t>
            </a:r>
            <a:r>
              <a:rPr lang="ar-IQ" sz="2800" dirty="0"/>
              <a:t>التي لا حد لها ولا نهاية ، فيدبر بها دفة مدركاته </a:t>
            </a:r>
            <a:r>
              <a:rPr lang="ar-IQ" sz="2800" dirty="0" smtClean="0"/>
              <a:t>الحسية والخيالية </a:t>
            </a:r>
            <a:r>
              <a:rPr lang="ar-IQ" sz="2800" dirty="0"/>
              <a:t>والوهمية ، </a:t>
            </a:r>
            <a:r>
              <a:rPr lang="ar-IQ" sz="2800" dirty="0">
                <a:solidFill>
                  <a:srgbClr val="FF0000"/>
                </a:solidFill>
              </a:rPr>
              <a:t>ويميز الصحيح منها عن الفاسد </a:t>
            </a:r>
            <a:r>
              <a:rPr lang="ar-IQ" sz="2800" dirty="0"/>
              <a:t>، وينتزع المعاني </a:t>
            </a:r>
            <a:r>
              <a:rPr lang="ar-IQ" sz="2800" dirty="0" smtClean="0"/>
              <a:t>الكلية من </a:t>
            </a:r>
            <a:r>
              <a:rPr lang="ar-IQ" sz="2800" dirty="0"/>
              <a:t>الجزئيات التي أدركها </a:t>
            </a:r>
            <a:r>
              <a:rPr lang="ar-IQ" sz="2800" dirty="0" smtClean="0"/>
              <a:t>. وهذا </a:t>
            </a:r>
            <a:r>
              <a:rPr lang="ar-IQ" sz="2800" dirty="0"/>
              <a:t>العلم الذي يحصل للإنسان بهذه القوة هو </a:t>
            </a:r>
            <a:r>
              <a:rPr lang="ar-IQ" sz="2800" dirty="0">
                <a:solidFill>
                  <a:srgbClr val="FF0000"/>
                </a:solidFill>
              </a:rPr>
              <a:t>العلم الأكمل </a:t>
            </a:r>
            <a:r>
              <a:rPr lang="ar-IQ" sz="2800" dirty="0"/>
              <a:t>الذي </a:t>
            </a:r>
            <a:r>
              <a:rPr lang="ar-IQ" sz="2800" dirty="0" smtClean="0"/>
              <a:t>كان به </a:t>
            </a:r>
            <a:r>
              <a:rPr lang="ar-IQ" sz="2800" dirty="0"/>
              <a:t>الإنسان إنسانا ، ولأجل نموه وتكامله وضعت العلوم والفت الفنون ، </a:t>
            </a:r>
            <a:r>
              <a:rPr lang="ar-IQ" sz="2800" dirty="0" smtClean="0"/>
              <a:t>وبه تفاوتت </a:t>
            </a:r>
            <a:r>
              <a:rPr lang="ar-IQ" sz="2800" dirty="0"/>
              <a:t>الطبقات واختلفت الناس . وعلم المنطق وضع من بين العلوم لأجل تنظيم تصرفات هذه </a:t>
            </a:r>
            <a:r>
              <a:rPr lang="ar-IQ" sz="2800" dirty="0" smtClean="0"/>
              <a:t>القوة خوفا </a:t>
            </a:r>
            <a:r>
              <a:rPr lang="ar-IQ" sz="2800" dirty="0"/>
              <a:t>من تأثير الوهم </a:t>
            </a:r>
            <a:r>
              <a:rPr lang="ar-IQ" sz="2800" dirty="0" smtClean="0"/>
              <a:t>والخيال </a:t>
            </a:r>
            <a:r>
              <a:rPr lang="ar-IQ" sz="2800" dirty="0"/>
              <a:t>عليها ومن ذهابها في غير </a:t>
            </a:r>
            <a:r>
              <a:rPr lang="ar-IQ" sz="2800" dirty="0" smtClean="0"/>
              <a:t>الصراط المستقيم لها. </a:t>
            </a:r>
            <a:endParaRPr lang="en-US" sz="2800" dirty="0"/>
          </a:p>
        </p:txBody>
      </p:sp>
    </p:spTree>
    <p:extLst>
      <p:ext uri="{BB962C8B-B14F-4D97-AF65-F5344CB8AC3E}">
        <p14:creationId xmlns:p14="http://schemas.microsoft.com/office/powerpoint/2010/main" val="31718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ar-IQ" dirty="0"/>
              <a:t> </a:t>
            </a:r>
            <a:r>
              <a:rPr lang="ar-IQ" dirty="0" smtClean="0"/>
              <a:t>وقد </a:t>
            </a:r>
            <a:r>
              <a:rPr lang="ar-IQ" dirty="0"/>
              <a:t>تسأل على أي نحو تحصل للإنسان هذه الإدراكات ؟ ونحن </a:t>
            </a:r>
            <a:r>
              <a:rPr lang="ar-IQ" dirty="0" smtClean="0"/>
              <a:t>قد قربنا </a:t>
            </a:r>
            <a:r>
              <a:rPr lang="ar-IQ" dirty="0"/>
              <a:t>لك فيما مضى نحو حصول هذه الإدراكات بعض الشئ ، </a:t>
            </a:r>
            <a:r>
              <a:rPr lang="ar-IQ" dirty="0" smtClean="0"/>
              <a:t>ولزيادة التوضيح </a:t>
            </a:r>
            <a:r>
              <a:rPr lang="ar-IQ" dirty="0"/>
              <a:t>نكلفك أن تنظر إلى شئ أمامك ثم تطبق عينيك موجها </a:t>
            </a:r>
            <a:r>
              <a:rPr lang="ar-IQ" dirty="0" smtClean="0"/>
              <a:t>نفسك نحوه </a:t>
            </a:r>
            <a:r>
              <a:rPr lang="ar-IQ" dirty="0"/>
              <a:t>، فستجد في نفسك كأنك لا تزال مفتوح العينين تنظر إليه ، وكذلك </a:t>
            </a:r>
            <a:r>
              <a:rPr lang="ar-IQ" dirty="0" smtClean="0"/>
              <a:t>إذا سمعت </a:t>
            </a:r>
            <a:r>
              <a:rPr lang="ar-IQ" dirty="0"/>
              <a:t>دقات الساعة - مثلا - ثم سددت اذنيك موجها نفسك نحوها </a:t>
            </a:r>
            <a:r>
              <a:rPr lang="ar-IQ" dirty="0" smtClean="0"/>
              <a:t>، فستحس </a:t>
            </a:r>
            <a:r>
              <a:rPr lang="ar-IQ" dirty="0"/>
              <a:t>من نفسك كأنك لا تزال تسمعها . . . وهكذا في كل حواسك </a:t>
            </a:r>
            <a:r>
              <a:rPr lang="ar-IQ" dirty="0" smtClean="0"/>
              <a:t>. إذا </a:t>
            </a:r>
            <a:r>
              <a:rPr lang="ar-IQ" dirty="0"/>
              <a:t>جربت مثل هذه الأمور ودققتها جيدا يسهل عليك أن تعرف </a:t>
            </a:r>
            <a:r>
              <a:rPr lang="ar-IQ" dirty="0" smtClean="0"/>
              <a:t>أن الإدراك </a:t>
            </a:r>
            <a:r>
              <a:rPr lang="ar-IQ" dirty="0"/>
              <a:t>أو العلم إنما هو انطباع صور الأشياء في نفسك ، لا فرق </a:t>
            </a:r>
            <a:r>
              <a:rPr lang="ar-IQ" dirty="0" smtClean="0"/>
              <a:t>بين مدركاتك </a:t>
            </a:r>
            <a:r>
              <a:rPr lang="ar-IQ" dirty="0"/>
              <a:t>في جميع مراتبها ، كما تنطبع صور الأشياء في </a:t>
            </a:r>
            <a:r>
              <a:rPr lang="ar-IQ" dirty="0" smtClean="0"/>
              <a:t>المرآة. ولذلك عرفوا </a:t>
            </a:r>
            <a:r>
              <a:rPr lang="ar-IQ" dirty="0"/>
              <a:t>العلم بأنه " حضور صورة </a:t>
            </a:r>
            <a:r>
              <a:rPr lang="ar-IQ" dirty="0" smtClean="0"/>
              <a:t>الشئ </a:t>
            </a:r>
            <a:r>
              <a:rPr lang="ar-IQ" dirty="0"/>
              <a:t>عند </a:t>
            </a:r>
            <a:r>
              <a:rPr lang="ar-IQ" dirty="0" smtClean="0"/>
              <a:t>العقل. </a:t>
            </a:r>
            <a:endParaRPr lang="en-US" dirty="0"/>
          </a:p>
        </p:txBody>
      </p:sp>
    </p:spTree>
    <p:extLst>
      <p:ext uri="{BB962C8B-B14F-4D97-AF65-F5344CB8AC3E}">
        <p14:creationId xmlns:p14="http://schemas.microsoft.com/office/powerpoint/2010/main" val="260945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موضوعه</a:t>
            </a:r>
            <a:endParaRPr lang="en-US" dirty="0"/>
          </a:p>
        </p:txBody>
      </p:sp>
      <p:sp>
        <p:nvSpPr>
          <p:cNvPr id="3" name="Content Placeholder 2"/>
          <p:cNvSpPr>
            <a:spLocks noGrp="1"/>
          </p:cNvSpPr>
          <p:nvPr>
            <p:ph idx="1"/>
          </p:nvPr>
        </p:nvSpPr>
        <p:spPr/>
        <p:txBody>
          <a:bodyPr>
            <a:normAutofit/>
          </a:bodyPr>
          <a:lstStyle/>
          <a:p>
            <a:pPr algn="ctr" rtl="1"/>
            <a:r>
              <a:rPr lang="ar-IQ" sz="8800" dirty="0" smtClean="0"/>
              <a:t>التعريف والاستدلال ومناهج البحث </a:t>
            </a:r>
            <a:endParaRPr lang="en-US" sz="8800" dirty="0"/>
          </a:p>
        </p:txBody>
      </p:sp>
    </p:spTree>
    <p:extLst>
      <p:ext uri="{BB962C8B-B14F-4D97-AF65-F5344CB8AC3E}">
        <p14:creationId xmlns:p14="http://schemas.microsoft.com/office/powerpoint/2010/main" val="1081282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توضيح</a:t>
            </a:r>
            <a:endParaRPr lang="en-US" dirty="0"/>
          </a:p>
        </p:txBody>
      </p:sp>
      <p:sp>
        <p:nvSpPr>
          <p:cNvPr id="3" name="Content Placeholder 2"/>
          <p:cNvSpPr>
            <a:spLocks noGrp="1"/>
          </p:cNvSpPr>
          <p:nvPr>
            <p:ph idx="1"/>
          </p:nvPr>
        </p:nvSpPr>
        <p:spPr/>
        <p:txBody>
          <a:bodyPr>
            <a:normAutofit/>
          </a:bodyPr>
          <a:lstStyle/>
          <a:p>
            <a:pPr algn="just" rtl="1"/>
            <a:r>
              <a:rPr lang="ar-IQ" sz="3200" dirty="0"/>
              <a:t>هيئ لنا علم المنطق قواعد التعريف وقواعد الاستدلال (القواعد المنهجية) أو طريقة البحث العلمي.</a:t>
            </a:r>
            <a:r>
              <a:rPr lang="ar-IQ" sz="3200" dirty="0"/>
              <a:t/>
            </a:r>
            <a:br>
              <a:rPr lang="ar-IQ" sz="3200" dirty="0"/>
            </a:br>
            <a:r>
              <a:rPr lang="ar-IQ" sz="3200" dirty="0"/>
              <a:t>(1) فيعلمنا كيف نعرِّف الأشياء تعريفاً يبين حقيقتها أو يوضح معناها.</a:t>
            </a:r>
            <a:r>
              <a:rPr lang="ar-IQ" sz="3200" dirty="0"/>
              <a:t/>
            </a:r>
            <a:br>
              <a:rPr lang="ar-IQ" sz="3200" dirty="0"/>
            </a:br>
            <a:r>
              <a:rPr lang="ar-IQ" sz="3200" dirty="0"/>
              <a:t>(2) ويعلمنا كيف نستدل على صحة الفكرة أو خطئها.</a:t>
            </a:r>
            <a:r>
              <a:rPr lang="ar-IQ" sz="3200" dirty="0"/>
              <a:t/>
            </a:r>
            <a:br>
              <a:rPr lang="ar-IQ" sz="3200" dirty="0"/>
            </a:br>
            <a:r>
              <a:rPr lang="ar-IQ" sz="3200" dirty="0"/>
              <a:t>(3) ويعلمنا كيف نبحث المعلومات بحثا منظماً يبعد البحث عن العقم أو الوقوع في الخطأ.</a:t>
            </a:r>
            <a:endParaRPr lang="en-US" sz="3200" dirty="0"/>
          </a:p>
        </p:txBody>
      </p:sp>
    </p:spTree>
    <p:extLst>
      <p:ext uri="{BB962C8B-B14F-4D97-AF65-F5344CB8AC3E}">
        <p14:creationId xmlns:p14="http://schemas.microsoft.com/office/powerpoint/2010/main" val="1757524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76</TotalTime>
  <Words>665</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Garamond</vt:lpstr>
      <vt:lpstr>Simplified Arabic</vt:lpstr>
      <vt:lpstr>Times New Roman</vt:lpstr>
      <vt:lpstr>Organic</vt:lpstr>
      <vt:lpstr>محاضرة علم المنطق م1/ رقم (1) </vt:lpstr>
      <vt:lpstr>المقدمة  علم المنطق </vt:lpstr>
      <vt:lpstr>تمهيد</vt:lpstr>
      <vt:lpstr>PowerPoint Presentation</vt:lpstr>
      <vt:lpstr>PowerPoint Presentation</vt:lpstr>
      <vt:lpstr>PowerPoint Presentation</vt:lpstr>
      <vt:lpstr>PowerPoint Presentation</vt:lpstr>
      <vt:lpstr>موضوعه</vt:lpstr>
      <vt:lpstr>توضيح</vt:lpstr>
      <vt:lpstr>فائدته </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علم المنطق م1/ رقم (1)</dc:title>
  <dc:creator>Maher</dc:creator>
  <cp:lastModifiedBy>Maher</cp:lastModifiedBy>
  <cp:revision>11</cp:revision>
  <dcterms:created xsi:type="dcterms:W3CDTF">2023-04-12T06:41:18Z</dcterms:created>
  <dcterms:modified xsi:type="dcterms:W3CDTF">2023-04-15T08:23:29Z</dcterms:modified>
</cp:coreProperties>
</file>