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4BF0ED6-EAE5-41C8-9977-9239CA4C19A4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6EB0-9479-464B-8314-C722882DF9B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7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0ED6-EAE5-41C8-9977-9239CA4C19A4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6EB0-9479-464B-8314-C722882D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5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0ED6-EAE5-41C8-9977-9239CA4C19A4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6EB0-9479-464B-8314-C722882DF9B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04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0ED6-EAE5-41C8-9977-9239CA4C19A4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6EB0-9479-464B-8314-C722882D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3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0ED6-EAE5-41C8-9977-9239CA4C19A4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6EB0-9479-464B-8314-C722882DF9B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74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0ED6-EAE5-41C8-9977-9239CA4C19A4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6EB0-9479-464B-8314-C722882D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0ED6-EAE5-41C8-9977-9239CA4C19A4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6EB0-9479-464B-8314-C722882D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3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0ED6-EAE5-41C8-9977-9239CA4C19A4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6EB0-9479-464B-8314-C722882D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0ED6-EAE5-41C8-9977-9239CA4C19A4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6EB0-9479-464B-8314-C722882D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0ED6-EAE5-41C8-9977-9239CA4C19A4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6EB0-9479-464B-8314-C722882D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0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0ED6-EAE5-41C8-9977-9239CA4C19A4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6EB0-9479-464B-8314-C722882DF9B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1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4BF0ED6-EAE5-41C8-9977-9239CA4C19A4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8656EB0-9479-464B-8314-C722882DF9B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م3/ علم المنطق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>
                <a:solidFill>
                  <a:srgbClr val="FF0000"/>
                </a:solidFill>
              </a:rPr>
              <a:t>د. مها طالب عبدالله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83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الدلالة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 fontAlgn="base"/>
            <a:r>
              <a:rPr lang="ar-IQ" sz="2800" dirty="0"/>
              <a:t>•</a:t>
            </a:r>
            <a:r>
              <a:rPr lang="ar-IQ" sz="3600" dirty="0" smtClean="0">
                <a:solidFill>
                  <a:srgbClr val="FF0000"/>
                </a:solidFill>
              </a:rPr>
              <a:t>تعريفها: </a:t>
            </a:r>
            <a:r>
              <a:rPr lang="ar-IQ" sz="3600" dirty="0" smtClean="0"/>
              <a:t>الدلالة </a:t>
            </a:r>
            <a:r>
              <a:rPr lang="ar-IQ" sz="3600" dirty="0"/>
              <a:t>هي ما يوجب إدراك شيء بسبب إدراك شيء ملازم له.</a:t>
            </a:r>
          </a:p>
          <a:p>
            <a:pPr algn="r" rtl="1" fontAlgn="base"/>
            <a:r>
              <a:rPr lang="ar-IQ" sz="3600" dirty="0">
                <a:solidFill>
                  <a:srgbClr val="FF0000"/>
                </a:solidFill>
              </a:rPr>
              <a:t>إيضاح التعريف:</a:t>
            </a:r>
          </a:p>
          <a:p>
            <a:pPr algn="r" rtl="1" fontAlgn="base"/>
            <a:r>
              <a:rPr lang="ar-IQ" sz="3600" dirty="0"/>
              <a:t>إذا سمعت جرس الباب يُدَق ينتقل ذهنك إلى وجود شخص بالباب قد ضغط على الزر، وهذا الانتقال يوجبه عادة ملازمة صوت الجرس للضغط على الزر.</a:t>
            </a:r>
          </a:p>
          <a:p>
            <a:pPr algn="r" rtl="1" fontAlgn="base"/>
            <a:r>
              <a:rPr lang="ar-IQ" sz="3600" dirty="0"/>
              <a:t>• هذا الإيجاب نفسه هو الدلالة.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7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ثلاثة أمور للدلالة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fontAlgn="base"/>
            <a:r>
              <a:rPr lang="ar-IQ" sz="3600" dirty="0">
                <a:solidFill>
                  <a:srgbClr val="FF0000"/>
                </a:solidFill>
              </a:rPr>
              <a:t>الدال: </a:t>
            </a:r>
            <a:r>
              <a:rPr lang="ar-IQ" sz="3600" dirty="0"/>
              <a:t>وهو صوت الجرس.</a:t>
            </a:r>
          </a:p>
          <a:p>
            <a:pPr algn="r" fontAlgn="base"/>
            <a:r>
              <a:rPr lang="ar-IQ" sz="3600" dirty="0">
                <a:solidFill>
                  <a:srgbClr val="92D050"/>
                </a:solidFill>
              </a:rPr>
              <a:t>المدلول عليه: </a:t>
            </a:r>
            <a:r>
              <a:rPr lang="ar-IQ" sz="3600" dirty="0"/>
              <a:t>وهو وجود الشخص بالباب.</a:t>
            </a:r>
          </a:p>
          <a:p>
            <a:pPr algn="r" fontAlgn="base"/>
            <a:r>
              <a:rPr lang="ar-IQ" sz="3600" dirty="0">
                <a:solidFill>
                  <a:srgbClr val="C00000"/>
                </a:solidFill>
              </a:rPr>
              <a:t>الدلالة: </a:t>
            </a:r>
            <a:r>
              <a:rPr lang="ar-IQ" sz="3600" dirty="0"/>
              <a:t>وهي إيجاب إدراكك وجود الشخص بالباب لإدراكك صوت الجرس.</a:t>
            </a:r>
          </a:p>
          <a:p>
            <a:pPr algn="r" rt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037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اقسامها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base"/>
            <a:r>
              <a:rPr lang="ar-IQ" sz="2800" dirty="0"/>
              <a:t>تنقسم الدلالة إلى الأقسام التالية:</a:t>
            </a:r>
          </a:p>
          <a:p>
            <a:pPr algn="r" rtl="1" fontAlgn="base"/>
            <a:r>
              <a:rPr lang="ar-IQ" sz="2800" dirty="0"/>
              <a:t>1 – الدلالة العقلية اللفظية، مثل: دلالة سماع الصوت خارج الدار على وجود متكلم.</a:t>
            </a:r>
          </a:p>
          <a:p>
            <a:pPr algn="r" rtl="1" fontAlgn="base"/>
            <a:r>
              <a:rPr lang="ar-IQ" sz="2800" dirty="0"/>
              <a:t>2 – الدلالة العقلية غير اللفظية، مثل: دلالة رؤية الدخان على وجود النار.</a:t>
            </a:r>
          </a:p>
          <a:p>
            <a:pPr algn="r" rtl="1" fontAlgn="base"/>
            <a:r>
              <a:rPr lang="ar-IQ" sz="2800" dirty="0"/>
              <a:t>3 – الدلالة الطبعية اللفظية، مثل: دلالة لفظ (آخ) على التألم.</a:t>
            </a:r>
          </a:p>
          <a:p>
            <a:pPr algn="r" rtl="1" fontAlgn="base"/>
            <a:r>
              <a:rPr lang="ar-IQ" sz="2800" dirty="0"/>
              <a:t>4 – الدلالة الطبعية غير اللفظية، مثل: دلالة سرعة حركة النبض على وجود الحمى.</a:t>
            </a:r>
          </a:p>
          <a:p>
            <a:pPr algn="r" rtl="1" fontAlgn="base"/>
            <a:r>
              <a:rPr lang="ar-IQ" sz="2800" dirty="0"/>
              <a:t>5 – الدلالة الوضعية اللفظية، مثل: دلالة الألفاظ على معانيها، كدلالة لفظ قلم على معناه.</a:t>
            </a: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588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أقسام الدلالة الوضعية اللفظية: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base"/>
            <a:r>
              <a:rPr lang="ar-IQ" sz="2800" dirty="0" smtClean="0"/>
              <a:t>تنقسم </a:t>
            </a:r>
            <a:r>
              <a:rPr lang="ar-IQ" sz="2800" dirty="0"/>
              <a:t>الدلالة الوضعية اللفظية إلى ثلاثة أقسام هي:</a:t>
            </a:r>
          </a:p>
          <a:p>
            <a:pPr algn="r" rtl="1" fontAlgn="base"/>
            <a:r>
              <a:rPr lang="ar-IQ" sz="2800" dirty="0"/>
              <a:t>1 – الدلالة المطابقية: وهي دلالة اللفظ على تمام المعنى الذي وضع له، كدلالة لفظ (الدار) على جميع مرافقها.</a:t>
            </a:r>
          </a:p>
          <a:p>
            <a:pPr algn="r" rtl="1" fontAlgn="base"/>
            <a:r>
              <a:rPr lang="ar-IQ" sz="2800" dirty="0"/>
              <a:t>2 – الدلالة التضمنية: وهي دلالة اللفظ على جزء المعنى الذي وضع له، كدلالة لفظ (الصف) على الطلاب فقط.</a:t>
            </a:r>
          </a:p>
          <a:p>
            <a:pPr algn="r" rtl="1" fontAlgn="base"/>
            <a:r>
              <a:rPr lang="ar-IQ" sz="2800" dirty="0"/>
              <a:t>3 – الدلالة الالتزامية: وهي دلالة اللفظ على معنى ملازم للمعنى الذي وضع له كدلالة لفظ (حاتم) هنا (حاتم الطائي) وإنما يراد وصف خالد بالكرم الملازم لحاتم الطائي</a:t>
            </a:r>
            <a:r>
              <a:rPr lang="ar-IQ" sz="2800" dirty="0" smtClean="0"/>
              <a:t>.</a:t>
            </a:r>
            <a:r>
              <a:rPr lang="ar-IQ" dirty="0"/>
              <a:t> فكلمة (حاتم) هنا استعملت في المعنى الملازم (وهو الكرم) للمعنى الذي وضع له اللفظ (وهو حاتم الطائي).</a:t>
            </a:r>
            <a:endParaRPr lang="ar-IQ" sz="2800" dirty="0"/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9711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شرط الدلالة الالتزامية: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4400" dirty="0"/>
              <a:t>يشترط في استعمال الألفاظ للدلالة الالتزامية أن يكون السامع عالماً بالملازمة بين المعنى الذي وضع له اللفظ وبين المعنى الملازم له الذي استعمل فيه اللفظ.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9108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الخلاصة</a:t>
            </a:r>
            <a:endParaRPr lang="en-US" dirty="0"/>
          </a:p>
        </p:txBody>
      </p:sp>
      <p:pic>
        <p:nvPicPr>
          <p:cNvPr id="1026" name="Picture 2" descr="https://rmhah123.files.wordpress.com/2014/08/img_9458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2084832"/>
            <a:ext cx="9626700" cy="374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505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التمرينات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b="1" dirty="0"/>
              <a:t>تمرينات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1 - كم هي أطراف الدلالة؟ أذكرها موضحا إياها بالأمثلة؟</a:t>
            </a:r>
            <a:br>
              <a:rPr lang="ar-IQ" dirty="0"/>
            </a:br>
            <a:r>
              <a:rPr lang="ar-IQ" dirty="0"/>
              <a:t>2 - عيّن أنواع الدلالات الست في الأمثلة التالية:</a:t>
            </a:r>
            <a:br>
              <a:rPr lang="ar-IQ" dirty="0"/>
            </a:br>
            <a:r>
              <a:rPr lang="ar-IQ" dirty="0"/>
              <a:t>أ - دلالة ضوء الصباح على قرب شروق الشمس.</a:t>
            </a:r>
            <a:br>
              <a:rPr lang="ar-IQ" dirty="0"/>
            </a:br>
            <a:r>
              <a:rPr lang="ar-IQ" dirty="0"/>
              <a:t>ب - دلالة إشارات عبور الطرق على مواضع العبور.</a:t>
            </a:r>
            <a:br>
              <a:rPr lang="ar-IQ" dirty="0"/>
            </a:br>
            <a:r>
              <a:rPr lang="ar-IQ" dirty="0"/>
              <a:t>ج - دلالة احمرار الوجه على الخجل.</a:t>
            </a:r>
            <a:br>
              <a:rPr lang="ar-IQ" dirty="0"/>
            </a:br>
            <a:r>
              <a:rPr lang="ar-IQ" dirty="0"/>
              <a:t>د - دلالة جملة (التلميذ نشيط) على معناها - متلفظا بها -.</a:t>
            </a:r>
            <a:br>
              <a:rPr lang="ar-IQ" dirty="0"/>
            </a:br>
            <a:r>
              <a:rPr lang="ar-IQ" dirty="0"/>
              <a:t>هـ - دلالة جملة (التلميذ نشيط) على معناها – مكتوبة على اللوحة.</a:t>
            </a:r>
            <a:br>
              <a:rPr lang="ar-IQ" dirty="0"/>
            </a:br>
            <a:r>
              <a:rPr lang="ar-IQ" dirty="0"/>
              <a:t>و - دلالة أثر عجلات السيارة على مرورها بالطريق.</a:t>
            </a:r>
            <a:br>
              <a:rPr lang="ar-IQ" dirty="0"/>
            </a:br>
            <a:r>
              <a:rPr lang="ar-IQ" dirty="0"/>
              <a:t>3 - استعمل كلمة (كتاب) دالة دلالة مطابقية مرّة ودلالة تضمنية أخرى.</a:t>
            </a:r>
            <a:br>
              <a:rPr lang="ar-IQ" dirty="0"/>
            </a:br>
            <a:r>
              <a:rPr lang="ar-IQ" dirty="0"/>
              <a:t>4 - بيّن نوع دلالة كلمة (عنترة) فيما يأتي:</a:t>
            </a:r>
            <a:br>
              <a:rPr lang="ar-IQ" dirty="0"/>
            </a:br>
            <a:r>
              <a:rPr lang="ar-IQ" dirty="0"/>
              <a:t>أ - من أبطال العرب عنترة العبسي.</a:t>
            </a:r>
            <a:br>
              <a:rPr lang="ar-IQ" dirty="0"/>
            </a:br>
            <a:r>
              <a:rPr lang="ar-IQ" dirty="0"/>
              <a:t>ب - هذا عنترة (مشيرا إلى صديقك)</a:t>
            </a:r>
            <a:br>
              <a:rPr lang="ar-IQ" dirty="0"/>
            </a:br>
            <a:r>
              <a:rPr lang="ar-IQ" dirty="0"/>
              <a:t>5 - ما هو شرط الدلالة الالتزامية؟ اذكره ووضحه بالأمثلة؟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28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336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Integral</vt:lpstr>
      <vt:lpstr>م3/ علم المنطق</vt:lpstr>
      <vt:lpstr>الدلالة </vt:lpstr>
      <vt:lpstr>ثلاثة أمور للدلالة : </vt:lpstr>
      <vt:lpstr>اقسامها </vt:lpstr>
      <vt:lpstr>أقسام الدلالة الوضعية اللفظية:</vt:lpstr>
      <vt:lpstr>شرط الدلالة الالتزامية:</vt:lpstr>
      <vt:lpstr>الخلاصة</vt:lpstr>
      <vt:lpstr>التمرينات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م3/ علم المنطق</dc:title>
  <dc:creator>Maher</dc:creator>
  <cp:lastModifiedBy>Maher</cp:lastModifiedBy>
  <cp:revision>8</cp:revision>
  <dcterms:created xsi:type="dcterms:W3CDTF">2023-04-15T13:41:17Z</dcterms:created>
  <dcterms:modified xsi:type="dcterms:W3CDTF">2023-04-15T13:56:20Z</dcterms:modified>
</cp:coreProperties>
</file>