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6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195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9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14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3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1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6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5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3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BE3CE-20FC-4B10-85C3-D1B3553DF149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F61D6D-89D7-411B-B4A7-02D4D3DD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م5/ علم المنطق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rgbClr val="FF0000"/>
                </a:solidFill>
              </a:rPr>
              <a:t>د. مها طالب عبدالله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6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أنواع المعنى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400" b="1" dirty="0" smtClean="0"/>
              <a:t>ينقسم </a:t>
            </a:r>
            <a:r>
              <a:rPr lang="ar-IQ" sz="2400" b="1" dirty="0"/>
              <a:t>المعنى باعتبار وجوده إلى قسمين هما:</a:t>
            </a:r>
            <a:r>
              <a:rPr lang="ar-IQ" sz="2400" dirty="0"/>
              <a:t> المفهوم والمصداق.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/>
              <a:t>1 - </a:t>
            </a:r>
            <a:r>
              <a:rPr lang="ar-IQ" sz="2400" b="1" dirty="0" smtClean="0"/>
              <a:t>المفهوم: </a:t>
            </a:r>
            <a:r>
              <a:rPr lang="ar-IQ" sz="2400" dirty="0" smtClean="0"/>
              <a:t>وهو </a:t>
            </a:r>
            <a:r>
              <a:rPr lang="ar-IQ" sz="2400" dirty="0"/>
              <a:t>المعنى الموجود في الذهن.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/>
              <a:t>2 - </a:t>
            </a:r>
            <a:r>
              <a:rPr lang="ar-IQ" sz="2400" b="1" dirty="0" smtClean="0"/>
              <a:t>المصداق: </a:t>
            </a:r>
            <a:r>
              <a:rPr lang="ar-IQ" sz="2400" dirty="0" smtClean="0"/>
              <a:t>وهو </a:t>
            </a:r>
            <a:r>
              <a:rPr lang="ar-IQ" sz="2400" dirty="0"/>
              <a:t>المعنى الموجود ي الخارج.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 smtClean="0"/>
              <a:t>توضيح: </a:t>
            </a:r>
            <a:r>
              <a:rPr lang="ar-IQ" sz="2400" dirty="0" smtClean="0"/>
              <a:t>لأجل </a:t>
            </a:r>
            <a:r>
              <a:rPr lang="ar-IQ" sz="2400" dirty="0"/>
              <a:t>أن نستوضح معنى المفهوم والمصداق نأخذ مثالا </a:t>
            </a:r>
            <a:r>
              <a:rPr lang="ar-IQ" sz="2400" b="1" dirty="0"/>
              <a:t>(الإنسان).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إن أفراد الإنسان الموجودين في الخارج، مثل: محمد، خالد، زكي، فاطمة، سعاد </a:t>
            </a:r>
            <a:r>
              <a:rPr lang="ar-IQ" sz="2400" b="1" dirty="0"/>
              <a:t>كل واحد هو مصداق.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/>
              <a:t>و المعنى الموجود في أذهاننا والذي نحمله للإنسان ونعرّفه به هو مفهوم.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387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العلاقة بين المفهوم و المصداق: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3200" dirty="0" smtClean="0"/>
              <a:t>إن </a:t>
            </a:r>
            <a:r>
              <a:rPr lang="ar-IQ" sz="3200" dirty="0"/>
              <a:t>العلاقة بين المفهوم والمصداق هي علاقة انطباق المفهوم على مصداقه، فمثلا: (الإنسان حيوان ناطق) </a:t>
            </a:r>
            <a:r>
              <a:rPr lang="ar-IQ" sz="3200" b="1" dirty="0"/>
              <a:t>مفهوم.</a:t>
            </a: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/>
              <a:t>(محمد، خالد، زكي، فاطمة، سعاد) الذين ينطبق على كل واحد منهم أنه حيوان ناطق </a:t>
            </a:r>
            <a:r>
              <a:rPr lang="ar-IQ" sz="3200" b="1" dirty="0"/>
              <a:t>مصاديقه</a:t>
            </a:r>
            <a:r>
              <a:rPr lang="ar-IQ" sz="3200" dirty="0"/>
              <a:t>.</a:t>
            </a:r>
            <a:r>
              <a:rPr lang="ar-IQ" sz="3200" dirty="0"/>
              <a:t/>
            </a:r>
            <a:br>
              <a:rPr lang="ar-IQ" sz="3200" dirty="0"/>
            </a:br>
            <a:r>
              <a:rPr lang="ar-IQ" sz="3200" b="1" dirty="0"/>
              <a:t>أنواع المفهوم:</a:t>
            </a:r>
            <a:r>
              <a:rPr lang="ar-IQ" sz="3200" dirty="0"/>
              <a:t/>
            </a:r>
            <a:br>
              <a:rPr lang="ar-IQ" sz="3200" dirty="0"/>
            </a:br>
            <a:r>
              <a:rPr lang="ar-IQ" sz="3200" b="1" dirty="0"/>
              <a:t>ينقسم المفهوم إلى قسمين هما الجزئي والكلي.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980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1 - الجزئي: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800" b="1" dirty="0" smtClean="0"/>
              <a:t>تعريفه</a:t>
            </a:r>
            <a:r>
              <a:rPr lang="ar-IQ" sz="2800" b="1" dirty="0"/>
              <a:t>: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b="1" dirty="0"/>
              <a:t>الجزئي </a:t>
            </a:r>
            <a:r>
              <a:rPr lang="ar-IQ" sz="2800" dirty="0"/>
              <a:t>هو المفهوم الذي يمتنع انطباقه على أكثر من مصداق واحد مثل: جعفر، موسى، بغداد (وأسماء الإشارة والضمائر كلها جزئية).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b="1" dirty="0" smtClean="0"/>
              <a:t>أقسامه: ينقسم </a:t>
            </a:r>
            <a:r>
              <a:rPr lang="ar-IQ" sz="2800" b="1" dirty="0"/>
              <a:t>الجزئي إلى قسمين أيضا، هما: الحقيقي والإضافي.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b="1" dirty="0"/>
              <a:t>أ - الجزئي الحقيقي: </a:t>
            </a:r>
            <a:r>
              <a:rPr lang="ar-IQ" sz="2800" dirty="0"/>
              <a:t>وهو الجزئي المتقدم الذي ينطبق عليه التعريف المذكور في أعلاه.</a:t>
            </a:r>
            <a:r>
              <a:rPr lang="ar-IQ" sz="2800" dirty="0"/>
              <a:t/>
            </a:r>
            <a:br>
              <a:rPr lang="ar-IQ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382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b="1" dirty="0"/>
              <a:t>ب - الجزئي الإضافي:</a:t>
            </a:r>
            <a:r>
              <a:rPr lang="ar-IQ" sz="2400" dirty="0"/>
              <a:t> وهو المفهوم المندرج تحت مفهوم أوسع منه، مثل: قحطان، إنسان.</a:t>
            </a:r>
            <a:endParaRPr lang="en-US" sz="2400" dirty="0"/>
          </a:p>
          <a:p>
            <a:pPr algn="r" rtl="1"/>
            <a:r>
              <a:rPr lang="ar-IQ" sz="2400" b="1" dirty="0"/>
              <a:t>تنبيه: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الجزئي الإضافي </a:t>
            </a:r>
            <a:r>
              <a:rPr lang="ar-IQ" sz="2400" b="1" dirty="0"/>
              <a:t>قد يكون جزئيا حقيقياً</a:t>
            </a:r>
            <a:r>
              <a:rPr lang="ar-IQ" sz="2400" dirty="0"/>
              <a:t>، مثل: (قحطان) فباعتبار انطباق تعريف الجزئي الحقيقي عليه هو جزئي حقيقي. وباعتبار اندراجه تحت مفهوم (إنسان) الذي هو أوسع منه هو جزئي إضافي.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/>
              <a:t>وقد يكون كلياً</a:t>
            </a:r>
            <a:r>
              <a:rPr lang="ar-IQ" sz="2400" dirty="0"/>
              <a:t>، مثل (إنسان) لاندراجه تحت مفهوم (حيوان) الذي هو أوسع منه.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870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2 - الكلي: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b="1" dirty="0" smtClean="0"/>
              <a:t>تعريفه</a:t>
            </a:r>
            <a:r>
              <a:rPr lang="ar-IQ" sz="2000" b="1" dirty="0"/>
              <a:t>:</a:t>
            </a:r>
            <a:r>
              <a:rPr lang="ar-IQ" sz="2000" dirty="0"/>
              <a:t/>
            </a:r>
            <a:br>
              <a:rPr lang="ar-IQ" sz="2000" dirty="0"/>
            </a:br>
            <a:r>
              <a:rPr lang="ar-IQ" sz="2000" b="1" dirty="0"/>
              <a:t>الكلي</a:t>
            </a:r>
            <a:r>
              <a:rPr lang="ar-IQ" sz="2000" dirty="0"/>
              <a:t> هو المفهوم الذي لا يمتنع انطباقه على أكثر من مصداق واحد، مثل: إنسان,كتاب، مدرسة.</a:t>
            </a:r>
            <a:r>
              <a:rPr lang="ar-IQ" sz="2000" dirty="0"/>
              <a:t/>
            </a:r>
            <a:br>
              <a:rPr lang="ar-IQ" sz="2000" dirty="0"/>
            </a:br>
            <a:r>
              <a:rPr lang="ar-IQ" sz="2000" b="1" dirty="0"/>
              <a:t>تقسيمه:</a:t>
            </a:r>
            <a:r>
              <a:rPr lang="ar-IQ" sz="2000" dirty="0"/>
              <a:t/>
            </a:r>
            <a:br>
              <a:rPr lang="ar-IQ" sz="2000" dirty="0"/>
            </a:br>
            <a:r>
              <a:rPr lang="ar-IQ" sz="2000" b="1" dirty="0"/>
              <a:t>ينقسم الكلي إلى قسمين أيضا، هما: المتواطئ والمشكك.</a:t>
            </a:r>
            <a:r>
              <a:rPr lang="ar-IQ" sz="2000" dirty="0"/>
              <a:t/>
            </a:r>
            <a:br>
              <a:rPr lang="ar-IQ" sz="2000" dirty="0"/>
            </a:br>
            <a:r>
              <a:rPr lang="ar-IQ" sz="2000" b="1" dirty="0"/>
              <a:t>أ - المتواطئ:</a:t>
            </a:r>
            <a:r>
              <a:rPr lang="ar-IQ" sz="2000" dirty="0"/>
              <a:t> وهو الكلي الذي ينطبق على مصاديقه بالتساوي مثل: الإنسان، الذهب.</a:t>
            </a:r>
            <a:r>
              <a:rPr lang="ar-IQ" sz="2000" dirty="0"/>
              <a:t/>
            </a:r>
            <a:br>
              <a:rPr lang="ar-IQ" sz="2000" dirty="0"/>
            </a:br>
            <a:r>
              <a:rPr lang="ar-IQ" sz="2000" b="1" dirty="0"/>
              <a:t>ب - المشكك: </a:t>
            </a:r>
            <a:r>
              <a:rPr lang="ar-IQ" sz="2000" dirty="0"/>
              <a:t>(المتفاوتة أفراده، فمفهوم البياض تتفاوت أفراده إذ أن بياض الثلج أشد من بياض القرطاس وكل منهما بياض) وهو الكلي الذي ينطبق على مصاديقه بالتفاوت، مثل: الوجود، البياض</a:t>
            </a:r>
            <a:r>
              <a:rPr lang="ar-IQ" sz="2000" dirty="0" smtClean="0"/>
              <a:t>. [</a:t>
            </a:r>
            <a:r>
              <a:rPr lang="ar-IQ" sz="2000" dirty="0"/>
              <a:t>فوجود الخالق أولى من وجود المخلوق، ووجود العلة متقدم على وجود المعلول وكل منه وجود].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334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b="1" dirty="0"/>
              <a:t>تمرينات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1 - قد يعرف الإنسان بأنه حيوان ناطق، وقد يعرف بالإشارة إلى بعض أفراده الموجودين في الخارج فيقال الإنسان مثل: خالد وحسين . وضح الفرق بينهما؟ وبيّن بماذا يسمى كل منهما؟ ولماذا؟</a:t>
            </a:r>
            <a:br>
              <a:rPr lang="ar-IQ" dirty="0"/>
            </a:br>
            <a:r>
              <a:rPr lang="ar-IQ" dirty="0"/>
              <a:t>2 - بيّن العلاقة بين المفهوم والمصداق، ممثلا لذلك؟</a:t>
            </a:r>
            <a:br>
              <a:rPr lang="ar-IQ" dirty="0"/>
            </a:br>
            <a:r>
              <a:rPr lang="ar-IQ" dirty="0"/>
              <a:t>3 – (عدنان) جزئي حقيقي وجزئي إضافي، وضح ذلك وبيّن سببه؟</a:t>
            </a:r>
            <a:br>
              <a:rPr lang="ar-IQ" dirty="0"/>
            </a:br>
            <a:r>
              <a:rPr lang="ar-IQ" dirty="0"/>
              <a:t>4 - مثّل لكل من المتواطئ والمشكك بأربعة أمثلة موضحا الفرق بينهما؟</a:t>
            </a:r>
            <a:br>
              <a:rPr lang="ar-IQ" dirty="0"/>
            </a:br>
            <a:r>
              <a:rPr lang="ar-IQ" dirty="0"/>
              <a:t>5 - عيّن الكلي والجزئي في الأمثلة الآتية:</a:t>
            </a:r>
            <a:br>
              <a:rPr lang="ar-IQ" dirty="0"/>
            </a:br>
            <a:r>
              <a:rPr lang="ar-IQ" dirty="0"/>
              <a:t>أ - عبد الله (اسم علم)</a:t>
            </a:r>
            <a:br>
              <a:rPr lang="ar-IQ" dirty="0"/>
            </a:br>
            <a:r>
              <a:rPr lang="ar-IQ" dirty="0"/>
              <a:t>ب - عبد الله (صفة)</a:t>
            </a:r>
            <a:br>
              <a:rPr lang="ar-IQ" dirty="0"/>
            </a:br>
            <a:r>
              <a:rPr lang="ar-IQ" dirty="0"/>
              <a:t>ج - المدينة (مدينة الرسول (ص))</a:t>
            </a:r>
            <a:br>
              <a:rPr lang="ar-IQ" dirty="0"/>
            </a:br>
            <a:r>
              <a:rPr lang="ar-IQ" dirty="0"/>
              <a:t>د - المدينة</a:t>
            </a:r>
            <a:br>
              <a:rPr lang="ar-IQ" dirty="0"/>
            </a:br>
            <a:r>
              <a:rPr lang="ar-IQ" dirty="0"/>
              <a:t>هـ - جميل.</a:t>
            </a:r>
            <a:br>
              <a:rPr lang="ar-IQ" dirty="0"/>
            </a:br>
            <a:r>
              <a:rPr lang="ar-IQ" dirty="0"/>
              <a:t>و - الشارع.</a:t>
            </a:r>
            <a:br>
              <a:rPr lang="ar-IQ" dirty="0"/>
            </a:br>
            <a:r>
              <a:rPr lang="ar-IQ"/>
              <a:t>ز - محمود.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015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62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م5/ علم المنطق</vt:lpstr>
      <vt:lpstr>أنواع المعنى</vt:lpstr>
      <vt:lpstr>العلاقة بين المفهوم و المصداق:</vt:lpstr>
      <vt:lpstr>1 - الجزئي:</vt:lpstr>
      <vt:lpstr>PowerPoint Presentation</vt:lpstr>
      <vt:lpstr>2 - الكلي: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م5/ علم المنطق</dc:title>
  <dc:creator>Maher</dc:creator>
  <cp:lastModifiedBy>Maher</cp:lastModifiedBy>
  <cp:revision>6</cp:revision>
  <dcterms:created xsi:type="dcterms:W3CDTF">2023-04-15T21:31:56Z</dcterms:created>
  <dcterms:modified xsi:type="dcterms:W3CDTF">2023-04-15T21:40:34Z</dcterms:modified>
</cp:coreProperties>
</file>