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1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1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1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7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1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B1430-F83C-4AE1-9CEB-DCFC0BE182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80018-9CC4-4FE8-8C06-147CF5CC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م8/ علم المنطق/ م1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د. مها طالب الجبوري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8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التعريف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IQ" dirty="0" smtClean="0"/>
              <a:t>التعريف: هو بيان حقيقة الشئ أو أيضاح معناه. </a:t>
            </a:r>
          </a:p>
          <a:p>
            <a:pPr algn="r" rtl="1"/>
            <a:r>
              <a:rPr lang="ar-IQ" dirty="0" smtClean="0"/>
              <a:t>أ</a:t>
            </a:r>
            <a:r>
              <a:rPr lang="ar-IQ" dirty="0"/>
              <a:t>ق</a:t>
            </a:r>
            <a:r>
              <a:rPr lang="ar-IQ" dirty="0" smtClean="0"/>
              <a:t>سامه</a:t>
            </a:r>
            <a:r>
              <a:rPr lang="ar-IQ" dirty="0" smtClean="0"/>
              <a:t>: </a:t>
            </a:r>
          </a:p>
          <a:p>
            <a:pPr algn="r" rtl="1"/>
            <a:r>
              <a:rPr lang="ar-IQ" b="1" dirty="0"/>
              <a:t> ينقسم التعريف إلى الآتي :</a:t>
            </a:r>
            <a:endParaRPr lang="ar-IQ" dirty="0"/>
          </a:p>
          <a:p>
            <a:pPr algn="r" rtl="1"/>
            <a:r>
              <a:rPr lang="ar-IQ" b="1" dirty="0"/>
              <a:t>1- </a:t>
            </a:r>
            <a:r>
              <a:rPr lang="ar-IQ" b="1" dirty="0">
                <a:solidFill>
                  <a:srgbClr val="FF0000"/>
                </a:solidFill>
              </a:rPr>
              <a:t>الحد </a:t>
            </a:r>
            <a:r>
              <a:rPr lang="ar-IQ" b="1" dirty="0" smtClean="0">
                <a:solidFill>
                  <a:srgbClr val="FF0000"/>
                </a:solidFill>
              </a:rPr>
              <a:t>التام: </a:t>
            </a:r>
            <a:r>
              <a:rPr lang="ar-IQ" b="1" dirty="0"/>
              <a:t>وهو التعريف بالجنس والفصل القريبين . مثل (الإنسان : حيوان ناطق) .</a:t>
            </a:r>
            <a:endParaRPr lang="ar-IQ" dirty="0"/>
          </a:p>
          <a:p>
            <a:pPr algn="r" rtl="1"/>
            <a:r>
              <a:rPr lang="ar-IQ" b="1" dirty="0"/>
              <a:t>2- </a:t>
            </a:r>
            <a:r>
              <a:rPr lang="ar-IQ" b="1" dirty="0">
                <a:solidFill>
                  <a:srgbClr val="FF0000"/>
                </a:solidFill>
              </a:rPr>
              <a:t>الحد </a:t>
            </a:r>
            <a:r>
              <a:rPr lang="ar-IQ" b="1" dirty="0" smtClean="0">
                <a:solidFill>
                  <a:srgbClr val="FF0000"/>
                </a:solidFill>
              </a:rPr>
              <a:t>الناقص: </a:t>
            </a:r>
            <a:r>
              <a:rPr lang="ar-IQ" b="1" dirty="0"/>
              <a:t>وهو التعريف بالجنس البعيد والفصل القريب أو بالفصل وحده . مثل (الإنسان : جسم حي ناطق) . . . أو (الإنسان : ناطق</a:t>
            </a:r>
            <a:r>
              <a:rPr lang="ar-IQ" b="1" dirty="0" smtClean="0"/>
              <a:t>).</a:t>
            </a:r>
            <a:r>
              <a:rPr lang="ar-IQ" b="1" dirty="0"/>
              <a:t> 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ar-IQ" dirty="0" smtClean="0"/>
              <a:t>          </a:t>
            </a:r>
            <a:r>
              <a:rPr lang="ar-IQ" sz="1800" dirty="0" smtClean="0"/>
              <a:t>جنس بعيد    فصل قريب                                           فصل </a:t>
            </a:r>
            <a:endParaRPr lang="ar-IQ" sz="1800" dirty="0"/>
          </a:p>
          <a:p>
            <a:pPr algn="r" rtl="1"/>
            <a:r>
              <a:rPr lang="ar-IQ" b="1" dirty="0"/>
              <a:t>3- الرسم التام : وهو التعريف بالجنس والخاصة . مثل (</a:t>
            </a:r>
            <a:r>
              <a:rPr lang="ar-IQ" b="1" dirty="0" smtClean="0"/>
              <a:t>الإنسان </a:t>
            </a:r>
            <a:r>
              <a:rPr lang="ar-IQ" b="1" dirty="0"/>
              <a:t>: حيوان ضاحك) </a:t>
            </a:r>
            <a:r>
              <a:rPr lang="ar-IQ" b="1" dirty="0" smtClean="0"/>
              <a:t>.</a:t>
            </a:r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                                                                          عرض خاص</a:t>
            </a:r>
            <a:endParaRPr lang="ar-IQ" b="1" dirty="0" smtClean="0"/>
          </a:p>
          <a:p>
            <a:pPr marL="0" indent="0" algn="r" rtl="1">
              <a:buNone/>
            </a:pPr>
            <a:r>
              <a:rPr lang="ar-IQ" b="1" dirty="0"/>
              <a:t> </a:t>
            </a:r>
            <a:r>
              <a:rPr lang="ar-IQ" b="1" dirty="0" smtClean="0"/>
              <a:t>                                                                               </a:t>
            </a:r>
            <a:endParaRPr lang="ar-IQ" b="1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3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 ملحق (1)</a:t>
            </a:r>
            <a:endParaRPr lang="ar-IQ" dirty="0"/>
          </a:p>
          <a:p>
            <a:pPr algn="r" rtl="1"/>
            <a:r>
              <a:rPr lang="ar-IQ" b="1" dirty="0"/>
              <a:t> ومن </a:t>
            </a:r>
            <a:r>
              <a:rPr lang="ar-IQ" b="1" dirty="0">
                <a:solidFill>
                  <a:srgbClr val="FF0000"/>
                </a:solidFill>
              </a:rPr>
              <a:t>الرسم </a:t>
            </a:r>
            <a:r>
              <a:rPr lang="ar-IQ" b="1" dirty="0" smtClean="0">
                <a:solidFill>
                  <a:srgbClr val="FF0000"/>
                </a:solidFill>
              </a:rPr>
              <a:t>التام: </a:t>
            </a:r>
            <a:r>
              <a:rPr lang="ar-IQ" b="1" dirty="0">
                <a:solidFill>
                  <a:srgbClr val="92D050"/>
                </a:solidFill>
              </a:rPr>
              <a:t>التعريف بالمثال . </a:t>
            </a:r>
            <a:r>
              <a:rPr lang="ar-IQ" b="1" dirty="0"/>
              <a:t>والتعريف بالمثال : هو التعريف بذكر مصداق من مصاديق الشيء المعرف . كقولنا (الإنسان : مثل محمد وخالد وعبد الله) </a:t>
            </a:r>
            <a:r>
              <a:rPr lang="ar-IQ" b="1" dirty="0" smtClean="0"/>
              <a:t>.</a:t>
            </a:r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4- الرسم الناقص : </a:t>
            </a:r>
            <a:r>
              <a:rPr lang="ar-IQ" b="1" dirty="0"/>
              <a:t>وهو التعريف بالخاصة وحدها . مثل (الإنسان : </a:t>
            </a:r>
            <a:r>
              <a:rPr lang="ar-IQ" b="1" dirty="0">
                <a:solidFill>
                  <a:srgbClr val="FF0000"/>
                </a:solidFill>
              </a:rPr>
              <a:t>ضاحك</a:t>
            </a:r>
            <a:r>
              <a:rPr lang="ar-IQ" b="1" dirty="0"/>
              <a:t>) .</a:t>
            </a:r>
            <a:endParaRPr lang="ar-IQ" dirty="0"/>
          </a:p>
          <a:p>
            <a:pPr algn="r" rtl="1"/>
            <a:r>
              <a:rPr lang="ar-IQ" b="1" dirty="0"/>
              <a:t> ملحق (2)</a:t>
            </a:r>
            <a:endParaRPr lang="ar-IQ" dirty="0"/>
          </a:p>
          <a:p>
            <a:pPr algn="r" rtl="1"/>
            <a:r>
              <a:rPr lang="ar-IQ" b="1" dirty="0"/>
              <a:t> ومن الرسم الناقص : </a:t>
            </a:r>
            <a:r>
              <a:rPr lang="ar-IQ" b="1" dirty="0">
                <a:solidFill>
                  <a:srgbClr val="92D050"/>
                </a:solidFill>
              </a:rPr>
              <a:t>التعريف بالتشبيه </a:t>
            </a:r>
            <a:r>
              <a:rPr lang="ar-IQ" b="1" dirty="0"/>
              <a:t>. </a:t>
            </a:r>
            <a:r>
              <a:rPr lang="ar-IQ" b="1" dirty="0">
                <a:solidFill>
                  <a:srgbClr val="FF0000"/>
                </a:solidFill>
              </a:rPr>
              <a:t>والتعريف </a:t>
            </a:r>
            <a:r>
              <a:rPr lang="ar-IQ" b="1" dirty="0" smtClean="0">
                <a:solidFill>
                  <a:srgbClr val="FF0000"/>
                </a:solidFill>
              </a:rPr>
              <a:t>بالتشبيه: </a:t>
            </a:r>
            <a:r>
              <a:rPr lang="ar-IQ" b="1" dirty="0"/>
              <a:t>هو التعريف بذكر ما يشبه الشيء المعرف . مثل (الكليان المتباينان : كالخطين المتوازيين) .</a:t>
            </a:r>
            <a:endParaRPr lang="ar-IQ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1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ملحق </a:t>
            </a:r>
            <a:r>
              <a:rPr lang="ar-IQ" b="1" dirty="0"/>
              <a:t>(3)</a:t>
            </a:r>
            <a:endParaRPr lang="ar-IQ" dirty="0"/>
          </a:p>
          <a:p>
            <a:pPr algn="r" rtl="1"/>
            <a:r>
              <a:rPr lang="ar-IQ" b="1" dirty="0"/>
              <a:t> ومن الرسم الناقص </a:t>
            </a:r>
            <a:r>
              <a:rPr lang="ar-IQ" b="1" dirty="0" smtClean="0"/>
              <a:t>أيضاً: </a:t>
            </a:r>
            <a:r>
              <a:rPr lang="ar-IQ" b="1" dirty="0">
                <a:solidFill>
                  <a:srgbClr val="FF0000"/>
                </a:solidFill>
              </a:rPr>
              <a:t>التعريف </a:t>
            </a:r>
            <a:r>
              <a:rPr lang="ar-IQ" b="1" dirty="0" smtClean="0">
                <a:solidFill>
                  <a:srgbClr val="FF0000"/>
                </a:solidFill>
              </a:rPr>
              <a:t>بالقسمة. </a:t>
            </a:r>
            <a:r>
              <a:rPr lang="ar-IQ" b="1" dirty="0">
                <a:solidFill>
                  <a:srgbClr val="92D050"/>
                </a:solidFill>
              </a:rPr>
              <a:t>والتعريف </a:t>
            </a:r>
            <a:r>
              <a:rPr lang="ar-IQ" b="1" dirty="0" smtClean="0">
                <a:solidFill>
                  <a:srgbClr val="92D050"/>
                </a:solidFill>
              </a:rPr>
              <a:t>بالقسمة: </a:t>
            </a:r>
            <a:r>
              <a:rPr lang="ar-IQ" b="1" dirty="0">
                <a:solidFill>
                  <a:srgbClr val="FFC000"/>
                </a:solidFill>
              </a:rPr>
              <a:t>هو التعريف بذكر أقسام الشيء المعرف </a:t>
            </a:r>
            <a:r>
              <a:rPr lang="ar-IQ" b="1" dirty="0"/>
              <a:t>. </a:t>
            </a:r>
            <a:endParaRPr lang="ar-IQ" b="1" dirty="0" smtClean="0"/>
          </a:p>
          <a:p>
            <a:pPr algn="r" rtl="1"/>
            <a:r>
              <a:rPr lang="ar-IQ" b="1" dirty="0" smtClean="0"/>
              <a:t>مثل </a:t>
            </a:r>
            <a:r>
              <a:rPr lang="ar-IQ" b="1" dirty="0"/>
              <a:t>(الكلمة : اسم وفعل وحرف)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4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شروط التعريف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يشترط في التعريف ما يلي:</a:t>
            </a:r>
          </a:p>
          <a:p>
            <a:pPr algn="r" rtl="1"/>
            <a:r>
              <a:rPr lang="ar-IQ" b="1" dirty="0"/>
              <a:t>1 - أن يكون التعريف مساويا للشيء المعرف في الانطباق على مصاديقه.</a:t>
            </a:r>
          </a:p>
          <a:p>
            <a:pPr algn="r" rtl="1"/>
            <a:r>
              <a:rPr lang="ar-IQ" b="1" dirty="0"/>
              <a:t>فمثلاً حينما نعرف الإنسان بأنه (حيوان ناطق) يشترط في تعريفه هذا أن يصبح انطباقه على كل مصاديق الإنسان، وعدم انطباقه على غيرها، أو على بعضها فقط.</a:t>
            </a:r>
          </a:p>
          <a:p>
            <a:pPr algn="r" rtl="1"/>
            <a:r>
              <a:rPr lang="ar-IQ" b="1" dirty="0"/>
              <a:t>وعلى ضوئه: </a:t>
            </a:r>
            <a:r>
              <a:rPr lang="ar-IQ" b="1" dirty="0">
                <a:solidFill>
                  <a:srgbClr val="FF0000"/>
                </a:solidFill>
              </a:rPr>
              <a:t>لا يجوز التعريف بما يأتي: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أ-</a:t>
            </a:r>
            <a:r>
              <a:rPr lang="ar-IQ" b="1" dirty="0"/>
              <a:t> التعريف بما هو أعم من الشيء المعرف مثل: (الإنسان: حيوان يمشي على رجلين). لأن هذا التعريف </a:t>
            </a:r>
            <a:r>
              <a:rPr lang="ar-IQ" b="1" dirty="0" smtClean="0"/>
              <a:t>ينطبق على </a:t>
            </a:r>
            <a:r>
              <a:rPr lang="ar-IQ" b="1" dirty="0"/>
              <a:t>الإنسان وعلى غيره من الحيوانات التي تمشي على رجلين</a:t>
            </a:r>
            <a:r>
              <a:rPr lang="ar-IQ" b="1" dirty="0" smtClean="0"/>
              <a:t>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54143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FF0000"/>
                </a:solidFill>
              </a:rPr>
              <a:t>ب- </a:t>
            </a:r>
            <a:r>
              <a:rPr lang="ar-IQ" b="1" dirty="0"/>
              <a:t>التعريف بما هو أخص من الشيء المعرف مثل: (</a:t>
            </a:r>
            <a:r>
              <a:rPr lang="ar-IQ" b="1" dirty="0">
                <a:solidFill>
                  <a:srgbClr val="FF0000"/>
                </a:solidFill>
              </a:rPr>
              <a:t>الإنسان: حيوان متعلم).</a:t>
            </a:r>
          </a:p>
          <a:p>
            <a:pPr algn="r" rtl="1"/>
            <a:r>
              <a:rPr lang="ar-IQ" b="1" dirty="0"/>
              <a:t>لأن هذا التعريف لا ينطبق على جميع مصاديق الإنسان، وإنما على بعضها فقط وهم </a:t>
            </a:r>
            <a:r>
              <a:rPr lang="ar-IQ" b="1" dirty="0">
                <a:solidFill>
                  <a:srgbClr val="FF0000"/>
                </a:solidFill>
              </a:rPr>
              <a:t>الناس المتعلمون.</a:t>
            </a:r>
          </a:p>
          <a:p>
            <a:pPr algn="r" rtl="1"/>
            <a:r>
              <a:rPr lang="ar-IQ" b="1" dirty="0" smtClean="0"/>
              <a:t>ث-</a:t>
            </a:r>
            <a:r>
              <a:rPr lang="ar-IQ" b="1" dirty="0"/>
              <a:t> </a:t>
            </a:r>
            <a:r>
              <a:rPr lang="ar-IQ" b="1" dirty="0">
                <a:solidFill>
                  <a:srgbClr val="FF0000"/>
                </a:solidFill>
              </a:rPr>
              <a:t>التعريف بما هو مباين للشيء المعرف </a:t>
            </a:r>
            <a:r>
              <a:rPr lang="ar-IQ" b="1" dirty="0"/>
              <a:t>مثل: (الإنسان: جماد).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لأن المتباينين </a:t>
            </a:r>
            <a:r>
              <a:rPr lang="ar-IQ" b="1" dirty="0"/>
              <a:t>– كما تقدم في موضوع النسب الأربع – لا ينطبق كل واحد منهما على شيء من مصاديق الأخر.</a:t>
            </a:r>
          </a:p>
          <a:p>
            <a:pPr algn="r" rtl="1"/>
            <a:r>
              <a:rPr lang="ar-IQ" b="1" dirty="0"/>
              <a:t>2 - </a:t>
            </a:r>
            <a:r>
              <a:rPr lang="ar-IQ" b="1" dirty="0">
                <a:solidFill>
                  <a:srgbClr val="FF0000"/>
                </a:solidFill>
              </a:rPr>
              <a:t>أن يكون التعريف بما هو أوضح وأجلى من الشيء المعرف لدى المخاطب</a:t>
            </a:r>
            <a:r>
              <a:rPr lang="ar-IQ" b="1" dirty="0"/>
              <a:t>. وعلى ضوئه: لا يجوز التعريف بما </a:t>
            </a:r>
            <a:r>
              <a:rPr lang="ar-IQ" b="1" dirty="0" smtClean="0"/>
              <a:t>يأتي: </a:t>
            </a:r>
            <a:endParaRPr lang="ar-IQ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1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b="1" dirty="0" smtClean="0"/>
              <a:t>أ- </a:t>
            </a:r>
            <a:r>
              <a:rPr lang="ar-IQ" sz="3200" b="1" dirty="0">
                <a:solidFill>
                  <a:srgbClr val="FF0000"/>
                </a:solidFill>
              </a:rPr>
              <a:t>التعريف بما يساوي الشيء </a:t>
            </a:r>
            <a:r>
              <a:rPr lang="ar-IQ" sz="3200" b="1" dirty="0"/>
              <a:t>المعرف بالوضوح. مثل: تعريف الأب بأنه والد الابن، وتعريف الابن بأنه ولد </a:t>
            </a:r>
            <a:r>
              <a:rPr lang="ar-IQ" sz="3200" b="1" dirty="0" smtClean="0"/>
              <a:t>الأب؛ </a:t>
            </a:r>
            <a:r>
              <a:rPr lang="ar-IQ" sz="3200" b="1" dirty="0"/>
              <a:t>لأن الابن والأب متساويان في الوضوح، وليس احدهما أوضح من الآخر حتى يعرف به.</a:t>
            </a:r>
          </a:p>
          <a:p>
            <a:pPr algn="r" rtl="1"/>
            <a:r>
              <a:rPr lang="ar-IQ" sz="3200" b="1" dirty="0" smtClean="0"/>
              <a:t>ب- </a:t>
            </a:r>
            <a:r>
              <a:rPr lang="ar-IQ" sz="3200" b="1" dirty="0">
                <a:solidFill>
                  <a:srgbClr val="FF0000"/>
                </a:solidFill>
              </a:rPr>
              <a:t>التعريف بما هو أخفى من الشيء المعرف</a:t>
            </a:r>
            <a:r>
              <a:rPr lang="ar-IQ" sz="3200" b="1" dirty="0"/>
              <a:t>، مثل: (النور: قوة تشبه الوجود).</a:t>
            </a:r>
          </a:p>
          <a:p>
            <a:pPr algn="r" rtl="1"/>
            <a:r>
              <a:rPr lang="ar-IQ" sz="3200" b="1" dirty="0"/>
              <a:t>لأن الشيء المعروف </a:t>
            </a:r>
            <a:r>
              <a:rPr lang="ar-IQ" sz="3200" b="1" dirty="0" smtClean="0"/>
              <a:t>هنا وهو </a:t>
            </a:r>
            <a:r>
              <a:rPr lang="ar-IQ" sz="3200" b="1" dirty="0"/>
              <a:t>النور </a:t>
            </a:r>
            <a:r>
              <a:rPr lang="ar-IQ" sz="3200" b="1" dirty="0" smtClean="0"/>
              <a:t>أوضح </a:t>
            </a:r>
            <a:r>
              <a:rPr lang="ar-IQ" sz="3200" b="1" dirty="0"/>
              <a:t>من التعريف لدى </a:t>
            </a:r>
            <a:r>
              <a:rPr lang="ar-IQ" sz="3200" b="1" dirty="0" smtClean="0"/>
              <a:t>المخاطب وهو الوجود ، </a:t>
            </a:r>
            <a:r>
              <a:rPr lang="ar-IQ" sz="3200" b="1" dirty="0"/>
              <a:t>فلا يتحقق المطلوب من التعريف وهو بيان الحقيقة أو إيضاح </a:t>
            </a:r>
            <a:r>
              <a:rPr lang="ar-IQ" sz="3200" b="1" dirty="0" smtClean="0"/>
              <a:t>المعنى. 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95323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sz="3200" b="1" dirty="0" smtClean="0"/>
              <a:t>3- </a:t>
            </a:r>
            <a:r>
              <a:rPr lang="ar-IQ" sz="3200" b="1" dirty="0" smtClean="0">
                <a:solidFill>
                  <a:srgbClr val="FF0000"/>
                </a:solidFill>
              </a:rPr>
              <a:t>أن </a:t>
            </a:r>
            <a:r>
              <a:rPr lang="ar-IQ" sz="3200" b="1" dirty="0">
                <a:solidFill>
                  <a:srgbClr val="FF0000"/>
                </a:solidFill>
              </a:rPr>
              <a:t>يكون التعريف بألفاظ تغاير الشيء المعرف في مفهومه</a:t>
            </a:r>
            <a:r>
              <a:rPr lang="ar-IQ" sz="3200" b="1" dirty="0"/>
              <a:t>: مثل (الإنسان: حيوان ناطق</a:t>
            </a:r>
            <a:r>
              <a:rPr lang="ar-IQ" sz="3200" b="1" dirty="0" smtClean="0"/>
              <a:t>). فإن </a:t>
            </a:r>
            <a:r>
              <a:rPr lang="ar-IQ" sz="3200" b="1" dirty="0"/>
              <a:t>مفهومي الحيوان والناطق مغايران لمفهوم الإنسان وفي ضوئه. لا يجوز التعريف بألفاظ هي نفس الشيء المعرف في المفهوم مثل: (الإنسان: بشر). فإن مفهوم (الإنسان) ومفهوم (بشر) شيء واحد.</a:t>
            </a:r>
          </a:p>
          <a:p>
            <a:pPr algn="just" rtl="1"/>
            <a:r>
              <a:rPr lang="ar-IQ" sz="3200" b="1" dirty="0"/>
              <a:t>4 - </a:t>
            </a:r>
            <a:r>
              <a:rPr lang="ar-IQ" sz="3200" b="1" dirty="0">
                <a:solidFill>
                  <a:srgbClr val="FF0000"/>
                </a:solidFill>
              </a:rPr>
              <a:t>أن يكون التعريف بما لا يتوقف معرفته على معرفة نفس </a:t>
            </a:r>
            <a:r>
              <a:rPr lang="ar-IQ" sz="3200" b="1" dirty="0" smtClean="0">
                <a:solidFill>
                  <a:srgbClr val="FF0000"/>
                </a:solidFill>
              </a:rPr>
              <a:t>الشيء ا</a:t>
            </a:r>
            <a:r>
              <a:rPr lang="ar-IQ" sz="3200" b="1" dirty="0" smtClean="0"/>
              <a:t>لمعرف</a:t>
            </a:r>
            <a:r>
              <a:rPr lang="ar-IQ" sz="3200" b="1" dirty="0"/>
              <a:t>، مثل: (الإنسان: حيوان ناطق). فإن معرفة (الحيوان) ومعرفة (الناطق) لا تتوقفان على معرفة الإنسان. وفي ضوئه: لا يجوز التعريف بما تتوقف معرفته على معرفة نفس الشيء المعرف: مثل: (الشمس: كوكب يرى في النهار</a:t>
            </a:r>
            <a:r>
              <a:rPr lang="ar-IQ" sz="3200" b="1" dirty="0" smtClean="0"/>
              <a:t>). </a:t>
            </a:r>
            <a:endParaRPr lang="ar-IQ" sz="3200" b="1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8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/>
              <a:t>في حين أن معرفتنا للنهار تتوقف على معرفتنا للشمس لأن النهار هو زمان رؤية الشمس.</a:t>
            </a:r>
          </a:p>
          <a:p>
            <a:pPr algn="r" rtl="1"/>
            <a:r>
              <a:rPr lang="ar-IQ" b="1" dirty="0" smtClean="0"/>
              <a:t>الخلاصة : </a:t>
            </a:r>
            <a:r>
              <a:rPr lang="ar-IQ" b="1" smtClean="0"/>
              <a:t>هو أن </a:t>
            </a:r>
            <a:r>
              <a:rPr lang="ar-IQ" b="1" dirty="0"/>
              <a:t>يكون التعريف بألفاظ واضحة المعاني غير مبهمة أو غامضة.</a:t>
            </a:r>
          </a:p>
          <a:p>
            <a:pPr marL="0" indent="0" algn="r" rtl="1">
              <a:buNone/>
            </a:pP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5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م8/ علم المنطق/ م1</vt:lpstr>
      <vt:lpstr>التعريف</vt:lpstr>
      <vt:lpstr>PowerPoint Presentation</vt:lpstr>
      <vt:lpstr>PowerPoint Presentation</vt:lpstr>
      <vt:lpstr>شروط التعريف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م8/ علم المنطق/ م1</dc:title>
  <dc:creator>Maher</dc:creator>
  <cp:lastModifiedBy>Maher</cp:lastModifiedBy>
  <cp:revision>21</cp:revision>
  <dcterms:created xsi:type="dcterms:W3CDTF">2023-04-17T19:00:31Z</dcterms:created>
  <dcterms:modified xsi:type="dcterms:W3CDTF">2023-04-26T14:36:58Z</dcterms:modified>
</cp:coreProperties>
</file>