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4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2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53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70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1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1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4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49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BA713D-2E16-4763-A664-F54D30A3E3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CA5199-D9D6-43EF-B787-51F32DF33C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93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م9/ علم المنطق/ م1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3200" dirty="0" smtClean="0">
                <a:solidFill>
                  <a:srgbClr val="FF0000"/>
                </a:solidFill>
              </a:rPr>
              <a:t>م.د. مها طالب عبدالله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1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الإستدلال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dirty="0" smtClean="0"/>
              <a:t>تعريفه: </a:t>
            </a:r>
          </a:p>
          <a:p>
            <a:pPr algn="r" rtl="1"/>
            <a:r>
              <a:rPr lang="ar-IQ" sz="2800" dirty="0" smtClean="0"/>
              <a:t>الاستدلال : اقامة الدليل لاثبات المطلوب. </a:t>
            </a:r>
          </a:p>
          <a:p>
            <a:pPr algn="r" rtl="1"/>
            <a:r>
              <a:rPr lang="ar-IQ" sz="2800" dirty="0" smtClean="0"/>
              <a:t>تقسيمه: </a:t>
            </a:r>
          </a:p>
          <a:p>
            <a:pPr algn="r" rtl="1"/>
            <a:r>
              <a:rPr lang="ar-IQ" sz="2800" dirty="0" smtClean="0"/>
              <a:t>ينقسم الاستدال الى قسمين هما: </a:t>
            </a:r>
          </a:p>
          <a:p>
            <a:pPr algn="r" rtl="1"/>
            <a:r>
              <a:rPr lang="ar-IQ" sz="2800" dirty="0" smtClean="0"/>
              <a:t>1- الاستدال غير المباشر: وله ثلاث طرائق هي : </a:t>
            </a:r>
            <a:r>
              <a:rPr lang="ar-IQ" sz="2800" dirty="0"/>
              <a:t>التناقض - العكس المستوي – عكس النقيض</a:t>
            </a:r>
            <a:r>
              <a:rPr lang="ar-IQ" sz="2800" dirty="0" smtClean="0"/>
              <a:t>.</a:t>
            </a:r>
          </a:p>
          <a:p>
            <a:pPr algn="r" rtl="1"/>
            <a:r>
              <a:rPr lang="ar-IQ" sz="2800" dirty="0" smtClean="0"/>
              <a:t>2- </a:t>
            </a:r>
            <a:r>
              <a:rPr lang="ar-IQ" sz="2800" dirty="0"/>
              <a:t>الاستدال </a:t>
            </a:r>
            <a:r>
              <a:rPr lang="ar-IQ" sz="2800" dirty="0" smtClean="0"/>
              <a:t>المباشر:</a:t>
            </a:r>
            <a:r>
              <a:rPr lang="ar-IQ" sz="2800" dirty="0"/>
              <a:t> وله ثلاث </a:t>
            </a:r>
            <a:r>
              <a:rPr lang="ar-IQ" sz="2800" dirty="0" smtClean="0"/>
              <a:t>طرائق ايضا هي: القياس، الاستقراء، التمثيل.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920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القضايا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تعريفها: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القضية: هي الخبر.</a:t>
            </a:r>
          </a:p>
          <a:p>
            <a:pPr algn="r" rtl="1"/>
            <a:r>
              <a:rPr lang="ar-IQ" b="1" dirty="0"/>
              <a:t>تقسيمها:</a:t>
            </a:r>
          </a:p>
          <a:p>
            <a:pPr algn="r" rtl="1"/>
            <a:r>
              <a:rPr lang="ar-IQ" b="1" dirty="0"/>
              <a:t>تنقسم القضية إلى قسمين هما: </a:t>
            </a:r>
            <a:r>
              <a:rPr lang="ar-IQ" b="1" dirty="0">
                <a:solidFill>
                  <a:srgbClr val="FF0000"/>
                </a:solidFill>
              </a:rPr>
              <a:t>الحملية والشرطية.</a:t>
            </a:r>
          </a:p>
          <a:p>
            <a:pPr algn="r" rtl="1"/>
            <a:r>
              <a:rPr lang="ar-IQ" b="1" dirty="0"/>
              <a:t>1 - الحملية</a:t>
            </a:r>
          </a:p>
          <a:p>
            <a:pPr algn="r" rtl="1"/>
            <a:r>
              <a:rPr lang="ar-IQ" b="1" dirty="0"/>
              <a:t>تعريفها:</a:t>
            </a:r>
          </a:p>
          <a:p>
            <a:pPr algn="r" rtl="1"/>
            <a:r>
              <a:rPr lang="ar-IQ" b="1" dirty="0"/>
              <a:t>الحملية: </a:t>
            </a:r>
            <a:r>
              <a:rPr lang="ar-IQ" b="1" dirty="0">
                <a:solidFill>
                  <a:srgbClr val="FF0000"/>
                </a:solidFill>
              </a:rPr>
              <a:t>هي ما حكم فيها بثبوت شيء لشيء أو نفي شيء عن شيء</a:t>
            </a:r>
            <a:r>
              <a:rPr lang="ar-IQ" b="1" dirty="0"/>
              <a:t>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4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2800" b="1" dirty="0"/>
              <a:t>مثل: خالد حاضر، طالب ليس بغائب.</a:t>
            </a:r>
          </a:p>
          <a:p>
            <a:pPr algn="r" rtl="1"/>
            <a:r>
              <a:rPr lang="ar-IQ" sz="2800" b="1" dirty="0">
                <a:solidFill>
                  <a:srgbClr val="FF0000"/>
                </a:solidFill>
              </a:rPr>
              <a:t>تتألف القضية الحملية من ثلاثة أركان هي:</a:t>
            </a:r>
          </a:p>
          <a:p>
            <a:pPr algn="r" rtl="1"/>
            <a:r>
              <a:rPr lang="ar-IQ" sz="2800" b="1" dirty="0"/>
              <a:t>1 - </a:t>
            </a:r>
            <a:r>
              <a:rPr lang="ar-IQ" sz="2800" b="1" dirty="0">
                <a:solidFill>
                  <a:srgbClr val="FF0000"/>
                </a:solidFill>
              </a:rPr>
              <a:t>المحكوم عليه، </a:t>
            </a:r>
            <a:r>
              <a:rPr lang="ar-IQ" sz="2800" b="1" dirty="0"/>
              <a:t>ويسمى (الموضوع).</a:t>
            </a:r>
          </a:p>
          <a:p>
            <a:pPr algn="r" rtl="1"/>
            <a:r>
              <a:rPr lang="ar-IQ" sz="2800" b="1" dirty="0"/>
              <a:t>2 - </a:t>
            </a:r>
            <a:r>
              <a:rPr lang="ar-IQ" sz="2800" b="1" dirty="0">
                <a:solidFill>
                  <a:srgbClr val="FFC000"/>
                </a:solidFill>
              </a:rPr>
              <a:t>المحكوم به</a:t>
            </a:r>
            <a:r>
              <a:rPr lang="ar-IQ" sz="2800" b="1" dirty="0"/>
              <a:t>، ويسمى (المحمول).</a:t>
            </a:r>
          </a:p>
          <a:p>
            <a:pPr algn="r" rtl="1"/>
            <a:r>
              <a:rPr lang="ar-IQ" sz="2800" b="1" dirty="0"/>
              <a:t>3 - </a:t>
            </a:r>
            <a:r>
              <a:rPr lang="ar-IQ" sz="2800" b="1" dirty="0">
                <a:solidFill>
                  <a:srgbClr val="92D050"/>
                </a:solidFill>
              </a:rPr>
              <a:t>الحكم:</a:t>
            </a:r>
            <a:r>
              <a:rPr lang="ar-IQ" sz="2800" b="1" dirty="0"/>
              <a:t> ويسمى (النسبة).</a:t>
            </a:r>
          </a:p>
          <a:p>
            <a:pPr algn="r" rtl="1"/>
            <a:r>
              <a:rPr lang="ar-IQ" sz="2800" b="1" dirty="0"/>
              <a:t>ففي المثالين </a:t>
            </a:r>
            <a:r>
              <a:rPr lang="ar-IQ" sz="2800" b="1" dirty="0" smtClean="0"/>
              <a:t>المتقدمين: الموضوع</a:t>
            </a:r>
            <a:r>
              <a:rPr lang="ar-IQ" sz="2800" b="1" dirty="0"/>
              <a:t>: خالد، </a:t>
            </a:r>
            <a:r>
              <a:rPr lang="ar-IQ" sz="2800" b="1" dirty="0" smtClean="0"/>
              <a:t>طالب. المحمول</a:t>
            </a:r>
            <a:r>
              <a:rPr lang="ar-IQ" sz="2800" b="1" dirty="0"/>
              <a:t>: حاضر، ليس بغائب</a:t>
            </a:r>
            <a:r>
              <a:rPr lang="ar-IQ" sz="2800" b="1" dirty="0" smtClean="0"/>
              <a:t>.</a:t>
            </a:r>
            <a:r>
              <a:rPr lang="ar-IQ" sz="2800" b="1" dirty="0"/>
              <a:t> النسبة: في المثال الأول: ثبوت الحضور لخالد , في المثال الثاني: نفي الغياب عن الطالب.</a:t>
            </a:r>
          </a:p>
          <a:p>
            <a:pPr algn="r" rtl="1"/>
            <a:r>
              <a:rPr lang="ar-IQ" sz="2800" dirty="0"/>
              <a:t/>
            </a:r>
            <a:br>
              <a:rPr lang="ar-IQ" sz="2800" dirty="0"/>
            </a:br>
            <a:endParaRPr lang="ar-IQ" sz="2800" b="1" dirty="0"/>
          </a:p>
          <a:p>
            <a:pPr algn="r" rtl="1"/>
            <a:r>
              <a:rPr lang="ar-IQ" sz="2800" b="1" dirty="0"/>
              <a:t/>
            </a:r>
            <a:br>
              <a:rPr lang="ar-IQ" sz="2800" b="1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636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2800" b="1" dirty="0"/>
              <a:t>2 - الشرطية</a:t>
            </a:r>
          </a:p>
          <a:p>
            <a:pPr algn="r" rtl="1"/>
            <a:r>
              <a:rPr lang="ar-IQ" sz="2800" b="1" dirty="0"/>
              <a:t>تعريفها:</a:t>
            </a:r>
          </a:p>
          <a:p>
            <a:pPr algn="r" rtl="1"/>
            <a:r>
              <a:rPr lang="ar-IQ" sz="2800" b="1" dirty="0"/>
              <a:t>الشرطية: هي ما حكم فيها بوجود نسبة بين قضية وأخرى أو عدم وجود نسبة بينهما.</a:t>
            </a:r>
          </a:p>
          <a:p>
            <a:pPr algn="r" rtl="1"/>
            <a:r>
              <a:rPr lang="ar-IQ" sz="2800" b="1" dirty="0"/>
              <a:t>مثل: إذا أشرقت الشمس فالنهار موجود.</a:t>
            </a:r>
          </a:p>
          <a:p>
            <a:pPr algn="r" rtl="1"/>
            <a:r>
              <a:rPr lang="ar-IQ" sz="2800" b="1" dirty="0"/>
              <a:t>ليس كلما دق الجرس فقد حان وقت الدرس.</a:t>
            </a:r>
          </a:p>
          <a:p>
            <a:pPr algn="r" rtl="1"/>
            <a:r>
              <a:rPr lang="ar-IQ" sz="2800" b="1" dirty="0"/>
              <a:t/>
            </a:r>
            <a:br>
              <a:rPr lang="ar-IQ" sz="2800" b="1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902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ar-IQ" sz="3200" b="1" dirty="0" smtClean="0"/>
              <a:t>تأليفها:</a:t>
            </a:r>
            <a:r>
              <a:rPr lang="ar-IQ" sz="3200" b="1" dirty="0"/>
              <a:t>تتألف القضية الشرطية من ثلاثة أركان هي:</a:t>
            </a:r>
          </a:p>
          <a:p>
            <a:pPr algn="just" rtl="1"/>
            <a:r>
              <a:rPr lang="ar-IQ" sz="3200" b="1" dirty="0"/>
              <a:t>1 - المقدم: وهو في المثال الأول: أشرقت الشمس، وفي المثال الثاني: دق الجرس.</a:t>
            </a:r>
          </a:p>
          <a:p>
            <a:pPr algn="just" rtl="1"/>
            <a:r>
              <a:rPr lang="ar-IQ" sz="3200" b="1" dirty="0"/>
              <a:t>2 - التالي: وهو في المثال الأول: النهار موجود، وفي المثال الثاني: قد حان وقت الدرس.</a:t>
            </a:r>
          </a:p>
          <a:p>
            <a:pPr algn="just" rtl="1"/>
            <a:r>
              <a:rPr lang="ar-IQ" sz="3200" b="1" dirty="0"/>
              <a:t>3 - الرابطة: وهي أدوات الربط: كإذا والفاء في المثال الأول، وكلما والفاء في المثال الثاني.</a:t>
            </a:r>
          </a:p>
          <a:p>
            <a:pPr algn="just" rtl="1"/>
            <a:r>
              <a:rPr lang="ar-IQ" sz="3200" b="1" dirty="0"/>
              <a:t/>
            </a:r>
            <a:br>
              <a:rPr lang="ar-IQ" sz="3200" b="1" dirty="0"/>
            </a:b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95917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sz="5400" b="1" dirty="0"/>
              <a:t>تقسيم القضية:</a:t>
            </a:r>
            <a:endParaRPr lang="ar-IQ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ar-IQ" sz="2800" b="1" dirty="0" smtClean="0"/>
              <a:t>وتنقسم </a:t>
            </a:r>
            <a:r>
              <a:rPr lang="ar-IQ" sz="2800" b="1" dirty="0"/>
              <a:t>القضية – حملية كانت أو شرطية – إلى قسمين هما الموجبة والسالبة.</a:t>
            </a:r>
          </a:p>
          <a:p>
            <a:pPr algn="just" rtl="1"/>
            <a:r>
              <a:rPr lang="ar-IQ" sz="2800" b="1" dirty="0"/>
              <a:t>1 - الموجبة: هي القضية المثبتة. مثل: المدرسة الكبيرة.</a:t>
            </a:r>
          </a:p>
          <a:p>
            <a:pPr algn="just" rtl="1"/>
            <a:r>
              <a:rPr lang="ar-IQ" sz="2800" b="1" dirty="0"/>
              <a:t>إذا أشرقت الشمس فالنهار موجود.</a:t>
            </a:r>
          </a:p>
          <a:p>
            <a:pPr algn="just" rtl="1"/>
            <a:r>
              <a:rPr lang="ar-IQ" sz="2800" b="1" dirty="0"/>
              <a:t>2 - السالبة: هي القضية المنفية. مثل: خالد ليس بغائب.</a:t>
            </a:r>
          </a:p>
          <a:p>
            <a:pPr algn="just" rtl="1"/>
            <a:r>
              <a:rPr lang="ar-IQ" sz="2800" b="1" dirty="0"/>
              <a:t>ليس كلما دق الجرس فقد حان وقت الدرس.</a:t>
            </a:r>
          </a:p>
          <a:p>
            <a:pPr algn="just" rtl="1"/>
            <a:r>
              <a:rPr lang="ar-IQ" sz="2800" b="1" dirty="0"/>
              <a:t/>
            </a:r>
            <a:br>
              <a:rPr lang="ar-IQ" sz="2800" b="1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7426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</TotalTime>
  <Words>106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</vt:lpstr>
      <vt:lpstr>م9/ علم المنطق/ م1</vt:lpstr>
      <vt:lpstr>الإستدلال </vt:lpstr>
      <vt:lpstr>القضايا</vt:lpstr>
      <vt:lpstr>PowerPoint Presentation</vt:lpstr>
      <vt:lpstr>PowerPoint Presentation</vt:lpstr>
      <vt:lpstr>PowerPoint Presentation</vt:lpstr>
      <vt:lpstr>تقسيم القضية: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م9/ علم المنطق/ م1</dc:title>
  <dc:creator>Maher</dc:creator>
  <cp:lastModifiedBy>Maher</cp:lastModifiedBy>
  <cp:revision>10</cp:revision>
  <dcterms:created xsi:type="dcterms:W3CDTF">2023-04-26T14:39:47Z</dcterms:created>
  <dcterms:modified xsi:type="dcterms:W3CDTF">2023-04-26T15:11:28Z</dcterms:modified>
</cp:coreProperties>
</file>