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951158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2835822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23187358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34538314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733699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A82CEBDE-E4E1-4868-AC1C-841A6F9A64D7}" type="datetimeFigureOut">
              <a:rPr lang="en-US" smtClean="0"/>
              <a:t>7/24/2023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8718940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A82CEBDE-E4E1-4868-AC1C-841A6F9A64D7}" type="datetimeFigureOut">
              <a:rPr lang="en-US" smtClean="0"/>
              <a:t>7/24/2023</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414768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A82CEBDE-E4E1-4868-AC1C-841A6F9A64D7}" type="datetimeFigureOut">
              <a:rPr lang="en-US" smtClean="0"/>
              <a:t>7/24/2023</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31863299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A82CEBDE-E4E1-4868-AC1C-841A6F9A64D7}" type="datetimeFigureOut">
              <a:rPr lang="en-US" smtClean="0"/>
              <a:t>7/24/2023</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2814354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2CEBDE-E4E1-4868-AC1C-841A6F9A64D7}" type="datetimeFigureOut">
              <a:rPr lang="en-US" smtClean="0"/>
              <a:t>7/24/2023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3790019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A82CEBDE-E4E1-4868-AC1C-841A6F9A64D7}" type="datetimeFigureOut">
              <a:rPr lang="en-US" smtClean="0"/>
              <a:t>7/24/2023</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A203C82C-83A1-42EA-AE60-B31B2B028B85}" type="slidenum">
              <a:rPr lang="en-US" smtClean="0"/>
              <a:t>‹#›</a:t>
            </a:fld>
            <a:endParaRPr lang="en-US"/>
          </a:p>
        </p:txBody>
      </p:sp>
    </p:spTree>
    <p:extLst>
      <p:ext uri="{BB962C8B-B14F-4D97-AF65-F5344CB8AC3E}">
        <p14:creationId xmlns:p14="http://schemas.microsoft.com/office/powerpoint/2010/main" val="5791108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2CEBDE-E4E1-4868-AC1C-841A6F9A64D7}" type="datetimeFigureOut">
              <a:rPr lang="en-US" smtClean="0"/>
              <a:t>7/24/2023</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03C82C-83A1-42EA-AE60-B31B2B028B85}" type="slidenum">
              <a:rPr lang="en-US" smtClean="0"/>
              <a:t>‹#›</a:t>
            </a:fld>
            <a:endParaRPr lang="en-US"/>
          </a:p>
        </p:txBody>
      </p:sp>
    </p:spTree>
    <p:extLst>
      <p:ext uri="{BB962C8B-B14F-4D97-AF65-F5344CB8AC3E}">
        <p14:creationId xmlns:p14="http://schemas.microsoft.com/office/powerpoint/2010/main" val="91196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محاضرة رقم 10 </a:t>
            </a:r>
            <a:endParaRPr lang="en-US" dirty="0"/>
          </a:p>
        </p:txBody>
      </p:sp>
      <p:sp>
        <p:nvSpPr>
          <p:cNvPr id="3" name="عنوان فرعي 2"/>
          <p:cNvSpPr>
            <a:spLocks noGrp="1"/>
          </p:cNvSpPr>
          <p:nvPr>
            <p:ph type="subTitle" idx="1"/>
          </p:nvPr>
        </p:nvSpPr>
        <p:spPr/>
        <p:txBody>
          <a:bodyPr>
            <a:normAutofit/>
          </a:bodyPr>
          <a:lstStyle/>
          <a:p>
            <a:r>
              <a:rPr lang="ar-IQ" sz="4000" dirty="0" smtClean="0">
                <a:solidFill>
                  <a:srgbClr val="FF0000"/>
                </a:solidFill>
              </a:rPr>
              <a:t>م. د. مها طالب عبدالله</a:t>
            </a:r>
            <a:endParaRPr lang="en-US" sz="4000" dirty="0">
              <a:solidFill>
                <a:srgbClr val="FF0000"/>
              </a:solidFill>
            </a:endParaRPr>
          </a:p>
        </p:txBody>
      </p:sp>
    </p:spTree>
    <p:extLst>
      <p:ext uri="{BB962C8B-B14F-4D97-AF65-F5344CB8AC3E}">
        <p14:creationId xmlns:p14="http://schemas.microsoft.com/office/powerpoint/2010/main" val="517823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1"/>
            <a:r>
              <a:rPr lang="ar-IQ" dirty="0" smtClean="0"/>
              <a:t>الأشكال التي تذكر هنا هي الأشكال الأربعة المعروفة والمشهورة، وأكثرها استعمالاً هو الشكل الأول ويأتي بعده من حيث كثرة الاستعمال الشكل الثاني والشكل الثالث والشكل الرابع. الآن نأخذ فكرة عن الشكل الأول وبعد هذا في المحاضرات الآتية إن شاء الله نتحدث بالتفصيل: </a:t>
            </a:r>
          </a:p>
          <a:p>
            <a:pPr algn="r" rtl="1"/>
            <a:r>
              <a:rPr lang="ar-IQ" dirty="0"/>
              <a:t>نأخذ شروطه الخاصة:</a:t>
            </a:r>
          </a:p>
          <a:p>
            <a:pPr algn="r" rtl="1"/>
            <a:r>
              <a:rPr lang="ar-IQ" dirty="0"/>
              <a:t>الشرط الأول: أن تكون صغراه جزئية.</a:t>
            </a:r>
          </a:p>
          <a:p>
            <a:pPr algn="r" rtl="1"/>
            <a:r>
              <a:rPr lang="ar-IQ" dirty="0"/>
              <a:t>الشرط الثاني: أن تكون كبراه كلية.</a:t>
            </a:r>
          </a:p>
          <a:p>
            <a:pPr algn="just" rtl="1"/>
            <a:endParaRPr lang="ar-IQ" dirty="0"/>
          </a:p>
        </p:txBody>
      </p:sp>
    </p:spTree>
    <p:extLst>
      <p:ext uri="{BB962C8B-B14F-4D97-AF65-F5344CB8AC3E}">
        <p14:creationId xmlns:p14="http://schemas.microsoft.com/office/powerpoint/2010/main" val="29651591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just" rtl="1"/>
            <a:r>
              <a:rPr lang="ar-IQ" dirty="0"/>
              <a:t>أقسامه المنتجة القياس </a:t>
            </a:r>
            <a:r>
              <a:rPr lang="ar-IQ" dirty="0" err="1"/>
              <a:t>الإقتراني</a:t>
            </a:r>
            <a:r>
              <a:rPr lang="ar-IQ" dirty="0"/>
              <a:t> الحملي له أشكال تعرف بالأشكال الأربعة .</a:t>
            </a:r>
          </a:p>
          <a:p>
            <a:pPr algn="just" rtl="1"/>
            <a:r>
              <a:rPr lang="ar-IQ" dirty="0"/>
              <a:t>نأخذ تعريف الشكل الأول و نرجأ التفصيل في المحاضرات الآتية.</a:t>
            </a:r>
          </a:p>
          <a:p>
            <a:pPr algn="just" rtl="1"/>
            <a:r>
              <a:rPr lang="ar-IQ" dirty="0"/>
              <a:t>هو ما كان طبعاً ذكرنا حدود القياس الحد الأصغر و الحد الأوسط والحد الأكبر. لأجل أن نميز بين الأشكال الأربعة. يعني كيف نعرف أن هذا هو الشكل الأول أو هذا الشكل الثاني أو هذا الشكل الثالث أو هذا الشكل الرابع.</a:t>
            </a:r>
          </a:p>
          <a:p>
            <a:pPr algn="just" rtl="1"/>
            <a:r>
              <a:rPr lang="ar-IQ" dirty="0"/>
              <a:t>أو كيف نؤلف الشكل الأول نؤلف الشكل الثاني نؤلف الشكل الثالث نؤلف الشكل الرابع. التمايز بين الأشكال يأتي على أساس من موقع الحد الأوسط في القضيتين. إذا كان الحد الأوسط محمولاً بالصغرى موضوعاً بالكبرى هذا هو القياس من الشكل الأول هنا نأخذ مثال كل خمر مسكر وكل مسكر حرام.</a:t>
            </a:r>
          </a:p>
          <a:p>
            <a:pPr algn="just" rtl="1"/>
            <a:r>
              <a:rPr lang="ar-IQ" dirty="0"/>
              <a:t>الحد الأوسط كلمة مسكر هي التي تكررت هنا. مسكر هنا محمول في الصغرى موضوع  في الكبرى.</a:t>
            </a:r>
          </a:p>
          <a:p>
            <a:pPr algn="just" rtl="1"/>
            <a:r>
              <a:rPr lang="ar-IQ" dirty="0"/>
              <a:t>نأخذ المثال الثاني:</a:t>
            </a:r>
          </a:p>
          <a:p>
            <a:pPr algn="just" rtl="1"/>
            <a:endParaRPr lang="en-US" dirty="0"/>
          </a:p>
        </p:txBody>
      </p:sp>
    </p:spTree>
    <p:extLst>
      <p:ext uri="{BB962C8B-B14F-4D97-AF65-F5344CB8AC3E}">
        <p14:creationId xmlns:p14="http://schemas.microsoft.com/office/powerpoint/2010/main" val="35118684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just" rtl="1"/>
            <a:r>
              <a:rPr lang="ar-IQ" dirty="0"/>
              <a:t>كل خمر مسكر لا شيء من المسكر بنافع</a:t>
            </a:r>
          </a:p>
          <a:p>
            <a:pPr algn="just" rtl="1"/>
            <a:r>
              <a:rPr lang="ar-IQ" dirty="0"/>
              <a:t>أيضاً كلمة مسكر هي الحد الأوسط هي المحمول في الصغرى موضوع في الكبرى.</a:t>
            </a:r>
          </a:p>
          <a:p>
            <a:pPr algn="just" rtl="1"/>
            <a:r>
              <a:rPr lang="ar-IQ" dirty="0"/>
              <a:t>نأخذ المثال الثالث:</a:t>
            </a:r>
          </a:p>
          <a:p>
            <a:pPr algn="just" rtl="1"/>
            <a:r>
              <a:rPr lang="ar-IQ" dirty="0"/>
              <a:t>بعض المعدن حديد كل حديد يتمدد بالحرارة</a:t>
            </a:r>
          </a:p>
          <a:p>
            <a:pPr algn="just" rtl="1"/>
            <a:r>
              <a:rPr lang="ar-IQ" dirty="0"/>
              <a:t>الجزء المتكرر أو الحد الأوسط هو حديد. حديد هنا موضوع محمول في الصغرى موضوع في الكبرى.</a:t>
            </a:r>
          </a:p>
          <a:p>
            <a:pPr algn="just" rtl="1"/>
            <a:r>
              <a:rPr lang="ar-IQ" dirty="0"/>
              <a:t>نأخذ المثال الرابع:</a:t>
            </a:r>
          </a:p>
          <a:p>
            <a:pPr algn="just" rtl="1"/>
            <a:r>
              <a:rPr lang="ar-IQ" dirty="0"/>
              <a:t>بعض الطيور له أذنان لا شيء مما له أذنان يبيض.</a:t>
            </a:r>
          </a:p>
          <a:p>
            <a:pPr algn="just" rtl="1"/>
            <a:r>
              <a:rPr lang="ar-IQ" dirty="0"/>
              <a:t>المتكرر له أذنان هذا هو الحد الأوسط محمول في الصغرى موضوع في الكبرى. فإذاً الشكل الأول ما هو كان الأوسط فيه محمولاً في الصغرى موضوعاً في الكبرى.</a:t>
            </a:r>
          </a:p>
        </p:txBody>
      </p:sp>
    </p:spTree>
    <p:extLst>
      <p:ext uri="{BB962C8B-B14F-4D97-AF65-F5344CB8AC3E}">
        <p14:creationId xmlns:p14="http://schemas.microsoft.com/office/powerpoint/2010/main" val="2691718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القياس </a:t>
            </a:r>
            <a:endParaRPr lang="en-US" dirty="0"/>
          </a:p>
        </p:txBody>
      </p:sp>
      <p:sp>
        <p:nvSpPr>
          <p:cNvPr id="3" name="عنصر نائب للمحتوى 2"/>
          <p:cNvSpPr>
            <a:spLocks noGrp="1"/>
          </p:cNvSpPr>
          <p:nvPr>
            <p:ph idx="1"/>
          </p:nvPr>
        </p:nvSpPr>
        <p:spPr/>
        <p:txBody>
          <a:bodyPr>
            <a:normAutofit fontScale="92500" lnSpcReduction="20000"/>
          </a:bodyPr>
          <a:lstStyle/>
          <a:p>
            <a:pPr algn="just" rtl="1"/>
            <a:r>
              <a:rPr lang="ar-IQ" dirty="0" smtClean="0">
                <a:solidFill>
                  <a:srgbClr val="FF0000"/>
                </a:solidFill>
              </a:rPr>
              <a:t>تعريف القياس وبيان أقسامه </a:t>
            </a:r>
          </a:p>
          <a:p>
            <a:pPr algn="just" rtl="1"/>
            <a:r>
              <a:rPr lang="ar-IQ" dirty="0" smtClean="0"/>
              <a:t>القياس: هو </a:t>
            </a:r>
            <a:r>
              <a:rPr lang="ar-IQ" dirty="0"/>
              <a:t>قول مؤلف من قضايا متى سلمت لزم عنه لذاته قول آخر</a:t>
            </a:r>
            <a:r>
              <a:rPr lang="ar-IQ" dirty="0" smtClean="0"/>
              <a:t>. </a:t>
            </a:r>
          </a:p>
          <a:p>
            <a:pPr algn="just" rtl="1"/>
            <a:r>
              <a:rPr lang="ar-IQ" dirty="0"/>
              <a:t>فقال القول جنس. تقدم وأن أخذنا في موضوع التعريف بأن التعريف ينقسم إلى قسمين إلى </a:t>
            </a:r>
            <a:r>
              <a:rPr lang="ar-IQ" dirty="0">
                <a:solidFill>
                  <a:srgbClr val="FF0000"/>
                </a:solidFill>
              </a:rPr>
              <a:t>حد ورسم </a:t>
            </a:r>
            <a:r>
              <a:rPr lang="ar-IQ" dirty="0"/>
              <a:t>والحد ينقسم إلى </a:t>
            </a:r>
            <a:r>
              <a:rPr lang="ar-IQ" dirty="0" smtClean="0"/>
              <a:t>قسمين:  </a:t>
            </a:r>
            <a:r>
              <a:rPr lang="ar-IQ" dirty="0">
                <a:solidFill>
                  <a:srgbClr val="FF0000"/>
                </a:solidFill>
              </a:rPr>
              <a:t>حد تام وحد غير تام</a:t>
            </a:r>
            <a:r>
              <a:rPr lang="ar-IQ" dirty="0"/>
              <a:t> وكذلك </a:t>
            </a:r>
            <a:r>
              <a:rPr lang="ar-IQ" dirty="0">
                <a:solidFill>
                  <a:srgbClr val="FFC000"/>
                </a:solidFill>
              </a:rPr>
              <a:t>الرسم</a:t>
            </a:r>
            <a:r>
              <a:rPr lang="ar-IQ" dirty="0"/>
              <a:t> أيضاً وذكرنا هناك أيضاً أن </a:t>
            </a:r>
            <a:r>
              <a:rPr lang="ar-IQ" dirty="0">
                <a:solidFill>
                  <a:srgbClr val="FFC000"/>
                </a:solidFill>
              </a:rPr>
              <a:t>الحد التام </a:t>
            </a:r>
            <a:r>
              <a:rPr lang="ar-IQ" dirty="0" smtClean="0">
                <a:solidFill>
                  <a:srgbClr val="FFC000"/>
                </a:solidFill>
              </a:rPr>
              <a:t>يتألف:  </a:t>
            </a:r>
            <a:r>
              <a:rPr lang="ar-IQ" dirty="0"/>
              <a:t>من الفصل القريب والجنس القريب. فكلمة القول هنا في التعريف هي جنس التعريف كلمة القول في تعريف القياس أي لما نقول القياس قول مؤلف. كلمة قول هي جنس التعريف والقول تقدم وأن أعطينا معناه في موضوع القضايا لأنه المركب التام الخبري. </a:t>
            </a:r>
            <a:endParaRPr lang="en-US" dirty="0"/>
          </a:p>
        </p:txBody>
      </p:sp>
    </p:spTree>
    <p:extLst>
      <p:ext uri="{BB962C8B-B14F-4D97-AF65-F5344CB8AC3E}">
        <p14:creationId xmlns:p14="http://schemas.microsoft.com/office/powerpoint/2010/main" val="3539322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algn="just" rtl="1"/>
            <a:r>
              <a:rPr lang="ar-IQ" dirty="0" smtClean="0"/>
              <a:t>وقلنا القول يراد منه القضية الملفوظة والقضية المعقولة وهو الفارق بينه وبين القول المنطقي والقول النحوي. القول الذي هو مصطلح منطقي والقول الذي هو مصطلح نحوي.</a:t>
            </a:r>
            <a:endParaRPr lang="en-US" dirty="0" smtClean="0"/>
          </a:p>
          <a:p>
            <a:pPr algn="just" rtl="1"/>
            <a:r>
              <a:rPr lang="ar-IQ" dirty="0"/>
              <a:t>فالقول هنا هو جنس التعريف </a:t>
            </a:r>
            <a:r>
              <a:rPr lang="ar-IQ" dirty="0" smtClean="0"/>
              <a:t>. القول </a:t>
            </a:r>
            <a:r>
              <a:rPr lang="ar-IQ" dirty="0"/>
              <a:t>جنس ومعناه المركب التام الخبري  فيعم القضية الواحدة والأكثر لما  نقول مركب تام خبري طبعاً هذا التعريف للقول ينطبق على القضية الواحدة وأكثر من قضية. وكما قلنا أن القول أيضاً يعم القضية الملفوظة والقضية المعقولة.</a:t>
            </a:r>
          </a:p>
          <a:p>
            <a:pPr algn="just" rtl="1"/>
            <a:r>
              <a:rPr lang="ar-IQ" dirty="0"/>
              <a:t>فإذن هذه الفقرة الأولى من التعريف وهي كلمة قول هذه هي جنس التعريف.</a:t>
            </a:r>
          </a:p>
          <a:p>
            <a:pPr algn="just" rtl="1"/>
            <a:r>
              <a:rPr lang="ar-IQ" dirty="0"/>
              <a:t>مؤلف من قضايا إلى آخر التعريف متى سُلمت لزم عنه لذاته قول آخر هو فصل التعريف فإذن التعريف هنا تألف من جنس وهو قول وفصل وهو مؤلف من قضايا إلى آخره. فالتعريف هنا من نوع التعريف بالحد.</a:t>
            </a:r>
          </a:p>
          <a:p>
            <a:pPr algn="r" rtl="1"/>
            <a:endParaRPr lang="en-US" dirty="0"/>
          </a:p>
        </p:txBody>
      </p:sp>
    </p:spTree>
    <p:extLst>
      <p:ext uri="{BB962C8B-B14F-4D97-AF65-F5344CB8AC3E}">
        <p14:creationId xmlns:p14="http://schemas.microsoft.com/office/powerpoint/2010/main" val="3630275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algn="just" rtl="1"/>
            <a:r>
              <a:rPr lang="ar-IQ" dirty="0"/>
              <a:t>ثم الجزء الثاني من عبارة التعريف مؤلف من عبارة القضايا وماذا يراد بكلمة قضايا.</a:t>
            </a:r>
          </a:p>
          <a:p>
            <a:pPr algn="just" rtl="1"/>
            <a:r>
              <a:rPr lang="ar-IQ" dirty="0"/>
              <a:t>ننتقل الآن إلى الجزء الثالث من عبارة التعريف والذي يحتاج إلى الشرح وهو قول التعريف متى سُلمت.</a:t>
            </a:r>
          </a:p>
          <a:p>
            <a:pPr algn="just" rtl="1"/>
            <a:r>
              <a:rPr lang="ar-IQ" dirty="0"/>
              <a:t>هذه الفقرة من عبارة التعريف تعني أن القياس لا يشترط فيه أن تكون قضاياه مسلمة. لكن لو كانت قضاياه على تقدير تسليمها يعني قضاياه قد تكون مسلمة وتؤخذ كقضايا مسلمة ولكن لا يشترط فيها هذا. وإنما يُكتفى بالقياس أن تكون قضاياه على تقدير تسليمها لو كانت غير مسلمة على تقدير أن يسلم بها ينهينا إلى نتيجة. فالقياس إذا كانت قضاياه مسلمة ينهينا إلى نتيجة وإذا كانت قضاياه غير مسلمة لكن نقول نحن على تقدير أن تكون مسلمة.</a:t>
            </a:r>
          </a:p>
          <a:p>
            <a:pPr algn="just" rtl="1"/>
            <a:r>
              <a:rPr lang="ar-IQ" dirty="0"/>
              <a:t>يعني على فرض أنها مسلمة ستنهينا إلى هذه النتيجة. فهذا القيد قيد متى سلمت لإبعاد أن يفهم أن المراد من القضايا هنا التي يتألف منها القياس القضايا المسلمة. نقول لا نريد هذا. صح القياس يتألف من قضايا مسلمة ولكن بعض الأحيان قد لا يتألف من قضايا مسلمة ولكن على تقدير وفرض على أن يسلم بهذه القضايا ينهينا إلى  النتيجة التي نريد أن ننتهي إليها من القياس.</a:t>
            </a:r>
          </a:p>
          <a:p>
            <a:pPr algn="just" rtl="1"/>
            <a:endParaRPr lang="en-US" dirty="0"/>
          </a:p>
        </p:txBody>
      </p:sp>
    </p:spTree>
    <p:extLst>
      <p:ext uri="{BB962C8B-B14F-4D97-AF65-F5344CB8AC3E}">
        <p14:creationId xmlns:p14="http://schemas.microsoft.com/office/powerpoint/2010/main" val="3697052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85000" lnSpcReduction="20000"/>
          </a:bodyPr>
          <a:lstStyle/>
          <a:p>
            <a:pPr algn="justLow" rtl="1"/>
            <a:r>
              <a:rPr lang="ar-IQ" dirty="0" smtClean="0"/>
              <a:t>أما قوله: لزم </a:t>
            </a:r>
            <a:r>
              <a:rPr lang="ar-IQ" dirty="0"/>
              <a:t>عنه يخرج به الاستقراء والتمثيل لأنهما يعني الاستقراء والتمثيل وإن تألفا من قضايا يعني الاستقراء يتألف من قضايا والتمثيل يتألف من قضايا لا يتبعهما القول الآخر. يعني وهو النتيجة على نحو اللزوم يعني لابد من هذا لجواز تخلفه عنهما. لماذا لأنهما أكثر ما يصيبان الظن إلاّ بعض الاستقراء وهو الاستقراء التام الذي يأتي في موضعه بذاته هذا الآن الجزء الخامس من أجزاء العبارة الذي يفتقر إلى الشرح والتوضيح يقول أن هذا القول المؤلف من قضايا التي لو سلمت ينهينا إلى نتيجة بذاته. لا بمساعدة شيء آخر. أيضاً هذا قيد احترازي لإخراج قياس يسمى قياس المساواة. هناك قياس يسمى قياس المساواة. لإخراج هذا النوع من القياس احترز التعريف بذكر هذا القيد. لماذا؟ لأن قياس المساواة ينهي إلى نتيجة لكن عندما ينهينا إلى نتيجة ليس بذاته وإنما بمساعدة تطبيق قاعدة المساواة التي تقول بأن مساوي المساوي مساوي.</a:t>
            </a:r>
            <a:endParaRPr lang="en-US" dirty="0"/>
          </a:p>
        </p:txBody>
      </p:sp>
    </p:spTree>
    <p:extLst>
      <p:ext uri="{BB962C8B-B14F-4D97-AF65-F5344CB8AC3E}">
        <p14:creationId xmlns:p14="http://schemas.microsoft.com/office/powerpoint/2010/main" val="14575719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algn="just" rtl="1"/>
            <a:r>
              <a:rPr lang="ar-IQ" dirty="0"/>
              <a:t>بقي القول الآخر الذي هو ما أشار إليه في التعريف هنا لأنه لا يحتاج إلى الشرح الواضح. القول الآخر هو النتيجة الذي ينتهي إليها القياس. يعني هذه القضايا تنهينا إلى قول آخر وهو النتيجة المطلوبة من استخدام القياس.</a:t>
            </a:r>
          </a:p>
          <a:p>
            <a:pPr algn="just" rtl="1"/>
            <a:r>
              <a:rPr lang="ar-IQ" dirty="0"/>
              <a:t>لعله في مواضع أخرى من هذا الكتاب  عثرنا على كتاب آخر نستعمل طريقة شرح العبارة.</a:t>
            </a:r>
          </a:p>
          <a:p>
            <a:pPr algn="just" rtl="1"/>
            <a:r>
              <a:rPr lang="ar-IQ" dirty="0"/>
              <a:t>كيفية الاستدلال بالقياس الاقتراني الحملي. طبعاً كان موضوعنا هو القياس </a:t>
            </a:r>
            <a:r>
              <a:rPr lang="ar-IQ" dirty="0" err="1"/>
              <a:t>الإقتراني</a:t>
            </a:r>
            <a:r>
              <a:rPr lang="ar-IQ" dirty="0"/>
              <a:t> الحملي. كيف نستدل بالقياس الاقتراني الحملي. أمر لا يحتاج إلى استعمال وسيلة الإيضاح لأنه تكرر هذه الشيء أكثر من مرة على اللوحة ولكن هنا لابد من المرور به للدخول في موضوع .</a:t>
            </a:r>
          </a:p>
          <a:p>
            <a:pPr algn="just" rtl="1"/>
            <a:r>
              <a:rPr lang="ar-IQ" dirty="0"/>
              <a:t>الشيء الذي يقوم به المستدل هو أن يؤلف قضية ـ قلنا في القياس عندنا جزئي وعندنا قاعدة ـ الآن يأخذ الجزئي ويؤلّف منه هو من لفظ آخر مقدمة. وهذه المقدمة يضعها صغرى </a:t>
            </a:r>
            <a:r>
              <a:rPr lang="ar-IQ" dirty="0" err="1"/>
              <a:t>لالقياس</a:t>
            </a:r>
            <a:r>
              <a:rPr lang="ar-IQ" dirty="0"/>
              <a:t>. مثل ما مثلنا هنا الحديد معدن وكل معدن عنصر بسيط فالجزئي الذي يراد معرفة حكمه </a:t>
            </a:r>
            <a:r>
              <a:rPr lang="ar-IQ" dirty="0" err="1"/>
              <a:t>هوالحديد</a:t>
            </a:r>
            <a:r>
              <a:rPr lang="ar-IQ" dirty="0"/>
              <a:t> يأخذ المستدل هذا الحديد الذي يراد معرفة حكمه هل هو عنصر بسيط أو ليس بعنصر بسيط يؤلف منه ومن كلمة معدن قضية ويضعه صغرى. </a:t>
            </a:r>
            <a:endParaRPr lang="en-US" dirty="0"/>
          </a:p>
        </p:txBody>
      </p:sp>
    </p:spTree>
    <p:extLst>
      <p:ext uri="{BB962C8B-B14F-4D97-AF65-F5344CB8AC3E}">
        <p14:creationId xmlns:p14="http://schemas.microsoft.com/office/powerpoint/2010/main" val="29064101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1"/>
            <a:r>
              <a:rPr lang="ar-IQ" dirty="0" smtClean="0"/>
              <a:t>فيقول الحديد معدن و يخلي صغرى للقياس. يعني المقدمة الأولى للقياس القياس يتألف من مقدمتين صغرى وكبرى يأخذ هذه القضية يجعلها المقدمة الأولى أو الصغرى ثم يلتمس القاعدة. وهنا القاعدة لا تلتمس من المنطق وإنما تلتمس من مجالها الخاص يعني من علمها الخاص بها. إذا كانت قاعدة فقهية تؤخذ من الفقه قاعدة أصولية تؤخذ من الأصول قاعدة هندسية تؤخذ من الهندسة قاعدة جغرافية تأخذ من حقول الجغرافية وهكذا.</a:t>
            </a:r>
            <a:endParaRPr lang="ar-IQ" dirty="0"/>
          </a:p>
        </p:txBody>
      </p:sp>
    </p:spTree>
    <p:extLst>
      <p:ext uri="{BB962C8B-B14F-4D97-AF65-F5344CB8AC3E}">
        <p14:creationId xmlns:p14="http://schemas.microsoft.com/office/powerpoint/2010/main" val="1844297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0000" lnSpcReduction="20000"/>
          </a:bodyPr>
          <a:lstStyle/>
          <a:p>
            <a:pPr algn="just" rtl="1"/>
            <a:r>
              <a:rPr lang="ar-IQ" dirty="0"/>
              <a:t>فيلتمس القاعدة العامة من مجالها المعرفي يعني هي من أي حقل من حقول المعرفة يأخذ تلك القاعدة ويصوغ منها قضية ويجعلها مقدمة ثانية كبرى للقياس.</a:t>
            </a:r>
          </a:p>
          <a:p>
            <a:pPr algn="just" rtl="1"/>
            <a:r>
              <a:rPr lang="ar-IQ" dirty="0"/>
              <a:t>بهذا يكون تألف عنده القياس. يلاحظ الآن هل الشروط العامة التي ذكرناها متوفرة في هذا القياس. ثم إذا كان هو من الشكل الأول هل  الشروط الخاصة بالشكل الأول متوفرة في هذا القياس أو لا؟ إذا كانت الشروط متوفرة يستخلص النتيجة طبعاً القاعدة العامة عندما يأخذ من علم من العلوم لابد وأن يتأكد من صحة القاعدة وصدق القاعدة حتى تأتي النتيجة أيضاً صادقة وصحيحة.</a:t>
            </a:r>
          </a:p>
          <a:p>
            <a:pPr algn="just" rtl="1"/>
            <a:r>
              <a:rPr lang="ar-IQ" dirty="0"/>
              <a:t>النتيجة يسقط الحد الأوسط وهو المتكرر ويأخذ الحد الأصغر يضعه موضوعاً لقضية والحد الأكبر محمولاً لها تتألف عنده النتيجة. وقلنا أن النتيجة عادةً  أضعف المقدمتين. يعني إذا كانت إحدى مقدمتي القياس جزئية النتيجة تأتي جزئية لأن الجزئية أضعف من الكلية. وإذا كانت إحدى مقدمتي القياس سالبة  النتيجة تأتي سالبة لماذا لأن السالبة أضعف من الموجبة. الخطوات مرت عندنا في الاستدلال الغير المباشر وهي لا تختلف تقريباً إلاّ ما يختلف به الاستدلال المباشر عن الاستدلال الغير المباشر، هناك قضية واحدة هنا قضيتان.</a:t>
            </a:r>
          </a:p>
          <a:p>
            <a:pPr algn="just" rtl="1"/>
            <a:endParaRPr lang="en-US" dirty="0"/>
          </a:p>
        </p:txBody>
      </p:sp>
    </p:spTree>
    <p:extLst>
      <p:ext uri="{BB962C8B-B14F-4D97-AF65-F5344CB8AC3E}">
        <p14:creationId xmlns:p14="http://schemas.microsoft.com/office/powerpoint/2010/main" val="766138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normAutofit fontScale="77500" lnSpcReduction="20000"/>
          </a:bodyPr>
          <a:lstStyle/>
          <a:p>
            <a:pPr algn="just" rtl="1"/>
            <a:r>
              <a:rPr lang="ar-IQ" dirty="0"/>
              <a:t>والخطوات التي تتبع في الأقيسة هو أن نعين المطلوب أول مرة. ماذا نريد أن نعرف أن الحديد يتمدد بالحرارة أو لا يتمدد أن الحديد مثلاً عنصر بسيط أو غير عنصر بسيط أن شارب الخمر يحكم عليه بالقسط أو لا يحكم عليه بالقسط أن الماء القليل يتأثر بالنجاسة ويتنجس أو لا يتأثر بالنجاسة ولا يتنجس. الأشياء كل الأشياء في مجال الحياة العامة أو في المجالات العلمية الخاصة إذا أردنا أن نتعرف على أحكامها نعين أول مطلوب يعني الحكم الذي نريد أن نتعرف عليه. ثم نؤلف الصغرى أو أحد عنصري الصغرى. يعني إما موضوعها أو </a:t>
            </a:r>
            <a:r>
              <a:rPr lang="ar-IQ" dirty="0" err="1"/>
              <a:t>محمولها</a:t>
            </a:r>
            <a:r>
              <a:rPr lang="ar-IQ" dirty="0"/>
              <a:t>  يكون هو المطلوب معرفة حكمه الجزئي المطلوب معرفة حكمه، ثم نؤلف القضية الكبرى قلنا القضية الكبرى هي القاعدة العامة. القاعدة العامة تؤخذ من مجالها بعد التأكد من صدقها وصحتها في ذلك المجال ثم نقوم باستخراج النتيجة من المقدمتين. نأخذ الأصغر موضوعاً من الصغرى ونضعه موضوعاً في النتيجة ونأخذ الأكبر من الكبرى ونضعه محمولاً في النتيجة تتألف عندنا النتيجة وننتهي إلى معرفة حكم ذلك الجزئي الذي نريد أن نتعرف على حكمه.</a:t>
            </a:r>
          </a:p>
          <a:p>
            <a:pPr algn="just" rtl="1"/>
            <a:endParaRPr lang="en-US" dirty="0"/>
          </a:p>
        </p:txBody>
      </p:sp>
    </p:spTree>
    <p:extLst>
      <p:ext uri="{BB962C8B-B14F-4D97-AF65-F5344CB8AC3E}">
        <p14:creationId xmlns:p14="http://schemas.microsoft.com/office/powerpoint/2010/main" val="218734403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TotalTime>
  <Words>1038</Words>
  <Application>Microsoft Office PowerPoint</Application>
  <PresentationFormat>عرض على الشاشة (3:4)‏</PresentationFormat>
  <Paragraphs>42</Paragraphs>
  <Slides>12</Slides>
  <Notes>0</Notes>
  <HiddenSlides>0</HiddenSlides>
  <MMClips>0</MMClips>
  <ScaleCrop>false</ScaleCrop>
  <HeadingPairs>
    <vt:vector size="4" baseType="variant">
      <vt:variant>
        <vt:lpstr>نسق</vt:lpstr>
      </vt:variant>
      <vt:variant>
        <vt:i4>1</vt:i4>
      </vt:variant>
      <vt:variant>
        <vt:lpstr>عناوين الشرائح</vt:lpstr>
      </vt:variant>
      <vt:variant>
        <vt:i4>12</vt:i4>
      </vt:variant>
    </vt:vector>
  </HeadingPairs>
  <TitlesOfParts>
    <vt:vector size="13" baseType="lpstr">
      <vt:lpstr>نسق Office</vt:lpstr>
      <vt:lpstr>محاضرة رقم 10 </vt:lpstr>
      <vt:lpstr>القياس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رقم 10</dc:title>
  <dc:creator>Maher</dc:creator>
  <cp:lastModifiedBy>Maher</cp:lastModifiedBy>
  <cp:revision>8</cp:revision>
  <dcterms:created xsi:type="dcterms:W3CDTF">2023-07-24T13:54:57Z</dcterms:created>
  <dcterms:modified xsi:type="dcterms:W3CDTF">2023-07-24T14:44:37Z</dcterms:modified>
</cp:coreProperties>
</file>