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8" r:id="rId6"/>
    <p:sldId id="261" r:id="rId7"/>
    <p:sldId id="260" r:id="rId8"/>
    <p:sldId id="262" r:id="rId9"/>
    <p:sldId id="263" r:id="rId10"/>
    <p:sldId id="264" r:id="rId11"/>
    <p:sldId id="265" r:id="rId12"/>
    <p:sldId id="266" r:id="rId13"/>
    <p:sldId id="267" r:id="rId14"/>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autoAdjust="0"/>
    <p:restoredTop sz="94576"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F377AB3-7EF5-4B1B-B30B-6295424225BD}" type="datetimeFigureOut">
              <a:rPr lang="ar-IQ" smtClean="0"/>
              <a:pPr/>
              <a:t>18/10/1442</a:t>
            </a:fld>
            <a:endParaRPr lang="ar-IQ"/>
          </a:p>
        </p:txBody>
      </p:sp>
      <p:sp>
        <p:nvSpPr>
          <p:cNvPr id="17" name="Footer Placeholder 16"/>
          <p:cNvSpPr>
            <a:spLocks noGrp="1"/>
          </p:cNvSpPr>
          <p:nvPr>
            <p:ph type="ftr" sz="quarter" idx="11"/>
          </p:nvPr>
        </p:nvSpPr>
        <p:spPr/>
        <p:txBody>
          <a:bodyPr/>
          <a:lstStyle/>
          <a:p>
            <a:endParaRPr lang="ar-IQ"/>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51FFB79-85F3-423C-8F16-A31CE2FDCBC7}" type="slidenum">
              <a:rPr lang="ar-IQ" smtClean="0"/>
              <a:pPr/>
              <a:t>‹#›</a:t>
            </a:fld>
            <a:endParaRPr lang="ar-IQ"/>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377AB3-7EF5-4B1B-B30B-6295424225BD}" type="datetimeFigureOut">
              <a:rPr lang="ar-IQ" smtClean="0"/>
              <a:pPr/>
              <a:t>18/10/1442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51FFB79-85F3-423C-8F16-A31CE2FDCBC7}" type="slidenum">
              <a:rPr lang="ar-IQ" smtClean="0"/>
              <a:pPr/>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051FFB79-85F3-423C-8F16-A31CE2FDCBC7}" type="slidenum">
              <a:rPr lang="ar-IQ" smtClean="0"/>
              <a:pPr/>
              <a:t>‹#›</a:t>
            </a:fld>
            <a:endParaRPr lang="ar-IQ"/>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377AB3-7EF5-4B1B-B30B-6295424225BD}" type="datetimeFigureOut">
              <a:rPr lang="ar-IQ" smtClean="0"/>
              <a:pPr/>
              <a:t>18/10/1442</a:t>
            </a:fld>
            <a:endParaRPr lang="ar-IQ"/>
          </a:p>
        </p:txBody>
      </p:sp>
      <p:sp>
        <p:nvSpPr>
          <p:cNvPr id="5" name="Footer Placeholder 4"/>
          <p:cNvSpPr>
            <a:spLocks noGrp="1"/>
          </p:cNvSpPr>
          <p:nvPr>
            <p:ph type="ftr" sz="quarter" idx="11"/>
          </p:nvPr>
        </p:nvSpPr>
        <p:spPr/>
        <p:txBody>
          <a:bodyPr/>
          <a:lstStyle/>
          <a:p>
            <a:endParaRPr lang="ar-IQ"/>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F377AB3-7EF5-4B1B-B30B-6295424225BD}" type="datetimeFigureOut">
              <a:rPr lang="ar-IQ" smtClean="0"/>
              <a:pPr/>
              <a:t>18/10/1442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a:xfrm>
            <a:off x="4361688" y="1026372"/>
            <a:ext cx="457200" cy="441325"/>
          </a:xfrm>
        </p:spPr>
        <p:txBody>
          <a:bodyPr/>
          <a:lstStyle/>
          <a:p>
            <a:fld id="{051FFB79-85F3-423C-8F16-A31CE2FDCBC7}" type="slidenum">
              <a:rPr lang="ar-IQ" smtClean="0"/>
              <a:pPr/>
              <a:t>‹#›</a:t>
            </a:fld>
            <a:endParaRPr lang="ar-IQ"/>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ar-IQ"/>
          </a:p>
        </p:txBody>
      </p:sp>
      <p:sp>
        <p:nvSpPr>
          <p:cNvPr id="4" name="Date Placeholder 3"/>
          <p:cNvSpPr>
            <a:spLocks noGrp="1"/>
          </p:cNvSpPr>
          <p:nvPr>
            <p:ph type="dt" sz="half" idx="10"/>
          </p:nvPr>
        </p:nvSpPr>
        <p:spPr/>
        <p:txBody>
          <a:bodyPr/>
          <a:lstStyle/>
          <a:p>
            <a:fld id="{EF377AB3-7EF5-4B1B-B30B-6295424225BD}" type="datetimeFigureOut">
              <a:rPr lang="ar-IQ" smtClean="0"/>
              <a:pPr/>
              <a:t>18/10/1442</a:t>
            </a:fld>
            <a:endParaRPr lang="ar-IQ"/>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51FFB79-85F3-423C-8F16-A31CE2FDCBC7}" type="slidenum">
              <a:rPr lang="ar-IQ" smtClean="0"/>
              <a:pPr/>
              <a:t>‹#›</a:t>
            </a:fld>
            <a:endParaRPr lang="ar-IQ"/>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EF377AB3-7EF5-4B1B-B30B-6295424225BD}" type="datetimeFigureOut">
              <a:rPr lang="ar-IQ" smtClean="0"/>
              <a:pPr/>
              <a:t>18/10/1442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51FFB79-85F3-423C-8F16-A31CE2FDCBC7}" type="slidenum">
              <a:rPr lang="ar-IQ" smtClean="0"/>
              <a:pPr/>
              <a:t>‹#›</a:t>
            </a:fld>
            <a:endParaRPr lang="ar-IQ"/>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F377AB3-7EF5-4B1B-B30B-6295424225BD}" type="datetimeFigureOut">
              <a:rPr lang="ar-IQ" smtClean="0"/>
              <a:pPr/>
              <a:t>18/10/1442</a:t>
            </a:fld>
            <a:endParaRPr lang="ar-IQ"/>
          </a:p>
        </p:txBody>
      </p:sp>
      <p:sp>
        <p:nvSpPr>
          <p:cNvPr id="8" name="Footer Placeholder 7"/>
          <p:cNvSpPr>
            <a:spLocks noGrp="1"/>
          </p:cNvSpPr>
          <p:nvPr>
            <p:ph type="ftr" sz="quarter" idx="11"/>
          </p:nvPr>
        </p:nvSpPr>
        <p:spPr>
          <a:xfrm>
            <a:off x="304800" y="6409944"/>
            <a:ext cx="3581400" cy="365760"/>
          </a:xfrm>
        </p:spPr>
        <p:txBody>
          <a:bodyPr/>
          <a:lstStyle/>
          <a:p>
            <a:endParaRPr lang="ar-IQ"/>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051FFB79-85F3-423C-8F16-A31CE2FDCBC7}" type="slidenum">
              <a:rPr lang="ar-IQ" smtClean="0"/>
              <a:pPr/>
              <a:t>‹#›</a:t>
            </a:fld>
            <a:endParaRPr lang="ar-IQ"/>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F377AB3-7EF5-4B1B-B30B-6295424225BD}" type="datetimeFigureOut">
              <a:rPr lang="ar-IQ" smtClean="0"/>
              <a:pPr/>
              <a:t>18/10/1442</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a:xfrm>
            <a:off x="4343400" y="1036020"/>
            <a:ext cx="457200" cy="441325"/>
          </a:xfrm>
        </p:spPr>
        <p:txBody>
          <a:bodyPr/>
          <a:lstStyle/>
          <a:p>
            <a:fld id="{051FFB79-85F3-423C-8F16-A31CE2FDCBC7}"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EF377AB3-7EF5-4B1B-B30B-6295424225BD}" type="datetimeFigureOut">
              <a:rPr lang="ar-IQ" smtClean="0"/>
              <a:pPr/>
              <a:t>18/10/1442</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51FFB79-85F3-423C-8F16-A31CE2FDCBC7}"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51FFB79-85F3-423C-8F16-A31CE2FDCBC7}" type="slidenum">
              <a:rPr lang="ar-IQ" smtClean="0"/>
              <a:pPr/>
              <a:t>‹#›</a:t>
            </a:fld>
            <a:endParaRPr lang="ar-IQ"/>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EF377AB3-7EF5-4B1B-B30B-6295424225BD}" type="datetimeFigureOut">
              <a:rPr lang="ar-IQ" smtClean="0"/>
              <a:pPr/>
              <a:t>18/10/1442</a:t>
            </a:fld>
            <a:endParaRPr lang="ar-IQ"/>
          </a:p>
        </p:txBody>
      </p:sp>
      <p:sp>
        <p:nvSpPr>
          <p:cNvPr id="6" name="Footer Placeholder 5"/>
          <p:cNvSpPr>
            <a:spLocks noGrp="1"/>
          </p:cNvSpPr>
          <p:nvPr>
            <p:ph type="ftr" sz="quarter" idx="11"/>
          </p:nvPr>
        </p:nvSpPr>
        <p:spPr>
          <a:xfrm>
            <a:off x="301752" y="6410848"/>
            <a:ext cx="3383280" cy="365760"/>
          </a:xfrm>
        </p:spPr>
        <p:txBody>
          <a:bodyPr/>
          <a:lstStyle/>
          <a:p>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051FFB79-85F3-423C-8F16-A31CE2FDCBC7}" type="slidenum">
              <a:rPr lang="ar-IQ" smtClean="0"/>
              <a:pPr/>
              <a:t>‹#›</a:t>
            </a:fld>
            <a:endParaRPr lang="ar-IQ"/>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EF377AB3-7EF5-4B1B-B30B-6295424225BD}" type="datetimeFigureOut">
              <a:rPr lang="ar-IQ" smtClean="0"/>
              <a:pPr/>
              <a:t>18/10/1442</a:t>
            </a:fld>
            <a:endParaRPr lang="ar-IQ"/>
          </a:p>
        </p:txBody>
      </p:sp>
      <p:sp>
        <p:nvSpPr>
          <p:cNvPr id="6" name="Footer Placeholder 5"/>
          <p:cNvSpPr>
            <a:spLocks noGrp="1"/>
          </p:cNvSpPr>
          <p:nvPr>
            <p:ph type="ftr" sz="quarter" idx="11"/>
          </p:nvPr>
        </p:nvSpPr>
        <p:spPr>
          <a:xfrm>
            <a:off x="301752" y="6410848"/>
            <a:ext cx="3584448" cy="365760"/>
          </a:xfrm>
        </p:spPr>
        <p:txBody>
          <a:bodyPr/>
          <a:lstStyle/>
          <a:p>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F377AB3-7EF5-4B1B-B30B-6295424225BD}" type="datetimeFigureOut">
              <a:rPr lang="ar-IQ" smtClean="0"/>
              <a:pPr/>
              <a:t>18/10/1442</a:t>
            </a:fld>
            <a:endParaRPr lang="ar-IQ"/>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ar-IQ"/>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51FFB79-85F3-423C-8F16-A31CE2FDCBC7}" type="slidenum">
              <a:rPr lang="ar-IQ" smtClean="0"/>
              <a:pPr/>
              <a:t>‹#›</a:t>
            </a:fld>
            <a:endParaRPr lang="ar-IQ"/>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media/audio1.wav"/><Relationship Id="rId1" Type="http://schemas.openxmlformats.org/officeDocument/2006/relationships/tags" Target="../tags/tag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audio" Target="../media/audio2.wav"/></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ar-IQ" b="1" dirty="0" smtClean="0"/>
              <a:t>كتاب ( الموازنة بين شعر أبي تمام (232هـ ) </a:t>
            </a:r>
          </a:p>
          <a:p>
            <a:r>
              <a:rPr lang="ar-IQ" b="1" dirty="0" smtClean="0"/>
              <a:t>والبحتري ( 286هـ ) )</a:t>
            </a:r>
            <a:endParaRPr lang="ar-IQ" dirty="0"/>
          </a:p>
        </p:txBody>
      </p:sp>
      <p:sp>
        <p:nvSpPr>
          <p:cNvPr id="2" name="Title 1"/>
          <p:cNvSpPr>
            <a:spLocks noGrp="1"/>
          </p:cNvSpPr>
          <p:nvPr>
            <p:ph type="ctrTitle"/>
          </p:nvPr>
        </p:nvSpPr>
        <p:spPr/>
        <p:txBody>
          <a:bodyPr>
            <a:normAutofit/>
          </a:bodyPr>
          <a:lstStyle/>
          <a:p>
            <a:r>
              <a:rPr lang="ar-IQ" b="1" dirty="0" err="1"/>
              <a:t>الآمدي</a:t>
            </a:r>
            <a:r>
              <a:rPr lang="ar-IQ" b="1" dirty="0"/>
              <a:t> ( 370هـ ) ومنهج الموازنة</a:t>
            </a:r>
            <a:r>
              <a:rPr lang="en-US" dirty="0"/>
              <a:t/>
            </a:r>
            <a:br>
              <a:rPr lang="en-US" dirty="0"/>
            </a:br>
            <a:endParaRPr lang="ar-IQ" dirty="0"/>
          </a:p>
        </p:txBody>
      </p:sp>
      <p:pic>
        <p:nvPicPr>
          <p:cNvPr id="4" name="~PP156.WAV">
            <a:hlinkClick r:id="" action="ppaction://media"/>
          </p:cNvPr>
          <p:cNvPicPr>
            <a:picLocks noRot="1" noChangeAspect="1"/>
          </p:cNvPicPr>
          <p:nvPr>
            <a:wavAudioFile r:embed="rId2" name="~PP156.WAV"/>
          </p:nvPr>
        </p:nvPicPr>
        <p:blipFill>
          <a:blip r:embed="rId4"/>
          <a:stretch>
            <a:fillRect/>
          </a:stretch>
        </p:blipFill>
        <p:spPr>
          <a:xfrm>
            <a:off x="9696488" y="6353175"/>
            <a:ext cx="304800" cy="304800"/>
          </a:xfrm>
          <a:prstGeom prst="rect">
            <a:avLst/>
          </a:prstGeom>
        </p:spPr>
      </p:pic>
    </p:spTree>
    <p:custDataLst>
      <p:tags r:id="rId1"/>
    </p:custDataLst>
  </p:cSld>
  <p:clrMapOvr>
    <a:masterClrMapping/>
  </p:clrMapOvr>
  <p:transition advTm="35991">
    <p:wheel spokes="2"/>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19" fill="hold" display="0">
                  <p:stCondLst>
                    <p:cond delay="indefinite"/>
                  </p:stCondLst>
                  <p:endCondLst>
                    <p:cond evt="onPrev" delay="0">
                      <p:tgtEl>
                        <p:sldTgt/>
                      </p:tgtEl>
                    </p:cond>
                    <p:cond evt="onStopAudio" delay="0">
                      <p:tgtEl>
                        <p:sldTgt/>
                      </p:tgtEl>
                    </p:cond>
                  </p:endCondLst>
                </p:cTn>
                <p:tgtEl>
                  <p:spTgt spid="4"/>
                </p:tgtEl>
              </p:cMediaNode>
            </p:audio>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كيف تمت الموازنة عند </a:t>
            </a:r>
            <a:r>
              <a:rPr lang="ar-IQ" dirty="0" err="1" smtClean="0"/>
              <a:t>الآمدي</a:t>
            </a:r>
            <a:r>
              <a:rPr lang="ar-IQ" dirty="0" smtClean="0"/>
              <a:t> ؟</a:t>
            </a:r>
            <a:endParaRPr lang="ar-IQ" dirty="0"/>
          </a:p>
        </p:txBody>
      </p:sp>
      <p:sp>
        <p:nvSpPr>
          <p:cNvPr id="3" name="Content Placeholder 2"/>
          <p:cNvSpPr>
            <a:spLocks noGrp="1"/>
          </p:cNvSpPr>
          <p:nvPr>
            <p:ph sz="quarter" idx="1"/>
          </p:nvPr>
        </p:nvSpPr>
        <p:spPr/>
        <p:txBody>
          <a:bodyPr/>
          <a:lstStyle/>
          <a:p>
            <a:pPr>
              <a:buNone/>
            </a:pPr>
            <a:r>
              <a:rPr lang="ar-IQ" dirty="0" smtClean="0"/>
              <a:t>وفي ضوء فهمنا لهذه الأقوال والأسس يمكن القول أن الموازنة عند </a:t>
            </a:r>
            <a:r>
              <a:rPr lang="ar-IQ" dirty="0" err="1" smtClean="0"/>
              <a:t>الآمدي</a:t>
            </a:r>
            <a:r>
              <a:rPr lang="ar-IQ" dirty="0" smtClean="0"/>
              <a:t> تتم على النحو الآتي:</a:t>
            </a:r>
            <a:endParaRPr lang="en-US" dirty="0" smtClean="0"/>
          </a:p>
          <a:p>
            <a:pPr marL="514350" lvl="0" indent="-514350">
              <a:buFont typeface="+mj-lt"/>
              <a:buAutoNum type="arabicParenR"/>
            </a:pPr>
            <a:r>
              <a:rPr lang="ar-IQ" dirty="0" smtClean="0"/>
              <a:t>أخذ معنيين في موضعين متشابهين.</a:t>
            </a:r>
            <a:endParaRPr lang="en-US" dirty="0" smtClean="0"/>
          </a:p>
          <a:p>
            <a:pPr marL="514350" lvl="0" indent="-514350">
              <a:buFont typeface="+mj-lt"/>
              <a:buAutoNum type="arabicParenR"/>
            </a:pPr>
            <a:r>
              <a:rPr lang="ar-IQ" dirty="0" smtClean="0"/>
              <a:t>تبيان الجيد والرديء مع إيراد العلة.</a:t>
            </a:r>
            <a:endParaRPr lang="en-US" dirty="0" smtClean="0"/>
          </a:p>
          <a:p>
            <a:pPr marL="514350" lvl="0" indent="-514350">
              <a:buFont typeface="+mj-lt"/>
              <a:buAutoNum type="arabicParenR"/>
            </a:pPr>
            <a:r>
              <a:rPr lang="ar-IQ" dirty="0" smtClean="0"/>
              <a:t>إصدار الحكم بان هذا أشعر من ذاك في هذا المعنى من غير إطلاق الحكم النهائي العام وهو ((أيهما أشعر على الإطلاق)).</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الأركان النقدية التي قامت عليها الموازنة : </a:t>
            </a:r>
            <a:endParaRPr lang="ar-IQ" dirty="0"/>
          </a:p>
        </p:txBody>
      </p:sp>
      <p:sp>
        <p:nvSpPr>
          <p:cNvPr id="3" name="Content Placeholder 2"/>
          <p:cNvSpPr>
            <a:spLocks noGrp="1"/>
          </p:cNvSpPr>
          <p:nvPr>
            <p:ph sz="quarter" idx="1"/>
          </p:nvPr>
        </p:nvSpPr>
        <p:spPr/>
        <p:txBody>
          <a:bodyPr>
            <a:normAutofit fontScale="92500" lnSpcReduction="20000"/>
          </a:bodyPr>
          <a:lstStyle/>
          <a:p>
            <a:pPr>
              <a:buNone/>
            </a:pPr>
            <a:r>
              <a:rPr lang="ar-IQ" dirty="0" smtClean="0"/>
              <a:t>أما الأركان النقدية التي قام عليها منهج الموازنة فهي:</a:t>
            </a:r>
            <a:endParaRPr lang="en-US" dirty="0" smtClean="0"/>
          </a:p>
          <a:p>
            <a:pPr marL="514350" lvl="0" indent="-514350">
              <a:buFont typeface="+mj-lt"/>
              <a:buAutoNum type="arabicPeriod"/>
            </a:pPr>
            <a:r>
              <a:rPr lang="ar-IQ" dirty="0" smtClean="0"/>
              <a:t>احتجاج الخصمين الذي يكشف قيمة الجدل الأدبي.</a:t>
            </a:r>
            <a:endParaRPr lang="en-US" dirty="0" smtClean="0"/>
          </a:p>
          <a:p>
            <a:pPr marL="514350" lvl="0" indent="-514350">
              <a:buFont typeface="+mj-lt"/>
              <a:buAutoNum type="arabicPeriod"/>
            </a:pPr>
            <a:r>
              <a:rPr lang="ar-IQ" dirty="0" smtClean="0"/>
              <a:t>مساوئ الشاعرين: حيث تعرض </a:t>
            </a:r>
            <a:r>
              <a:rPr lang="ar-IQ" dirty="0" err="1" smtClean="0"/>
              <a:t>الآمدي</a:t>
            </a:r>
            <a:r>
              <a:rPr lang="ar-IQ" dirty="0" smtClean="0"/>
              <a:t> إلى موضوع السرقة الأدبية ليثبت قيمة كل شاعر من خلال مساوئه حسب مقاييس النقد التي كانت شائعة في عصره أو التي سبقته.</a:t>
            </a:r>
            <a:endParaRPr lang="en-US" dirty="0" smtClean="0"/>
          </a:p>
          <a:p>
            <a:pPr algn="just">
              <a:buNone/>
            </a:pPr>
            <a:r>
              <a:rPr lang="ar-IQ" dirty="0" smtClean="0"/>
              <a:t>وتعد قضية السرقات من القضايا النقدية التي حفل </a:t>
            </a:r>
            <a:r>
              <a:rPr lang="ar-IQ" dirty="0" err="1" smtClean="0"/>
              <a:t>بها</a:t>
            </a:r>
            <a:r>
              <a:rPr lang="ar-IQ" dirty="0" smtClean="0"/>
              <a:t> الشعر العربي قبل أواخر القرن الثالث الهجري؛ وهي قضية ترتبط ارتباطا وثيقا بقضية اللفظ والمعنى؛ </a:t>
            </a:r>
            <a:r>
              <a:rPr lang="ar-IQ" smtClean="0"/>
              <a:t>لان السرقة </a:t>
            </a:r>
            <a:r>
              <a:rPr lang="ar-IQ" dirty="0" smtClean="0"/>
              <a:t>الشعرية تعتمد على ركني هذه القضية. وكان لظهور الاتجاه الجديد في شعر المحدثين من أصحاب البديع الذين مالوا إلى التجديد في المعاني والأساليب أثره في تعقب العلماء والنقاد لهذا الشعر، فعابوا اللغة واتهموا الشعراء بالسرقة والضعف بالأساليب والاتكاء على القدماء في معانيهم وأساليبهم. فكان أن مهدت السرقات الشعرية السبيل أمام النقاد إلى البحث عن أصالة الشاعر ومدى ابتكاره وإبداعه في فنه أسلوبا ومعنى وصورة.</a:t>
            </a:r>
            <a:endParaRPr lang="en-US" dirty="0" smtClean="0"/>
          </a:p>
          <a:p>
            <a:endParaRPr lang="ar-IQ"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dirty="0" smtClean="0"/>
              <a:t> </a:t>
            </a:r>
            <a:r>
              <a:rPr lang="ar-IQ" b="1" dirty="0" smtClean="0"/>
              <a:t>أ تتحقق السرقة في المعاني المشتركة بين الشعراء؟ أم في الألفاظ؟</a:t>
            </a:r>
            <a:endParaRPr lang="ar-IQ" dirty="0"/>
          </a:p>
        </p:txBody>
      </p:sp>
      <p:sp>
        <p:nvSpPr>
          <p:cNvPr id="3" name="Content Placeholder 2"/>
          <p:cNvSpPr>
            <a:spLocks noGrp="1"/>
          </p:cNvSpPr>
          <p:nvPr>
            <p:ph sz="quarter" idx="1"/>
          </p:nvPr>
        </p:nvSpPr>
        <p:spPr/>
        <p:txBody>
          <a:bodyPr>
            <a:normAutofit fontScale="77500" lnSpcReduction="20000"/>
          </a:bodyPr>
          <a:lstStyle/>
          <a:p>
            <a:pPr>
              <a:buNone/>
            </a:pPr>
            <a:r>
              <a:rPr lang="ar-IQ" dirty="0" smtClean="0"/>
              <a:t>يرد </a:t>
            </a:r>
            <a:r>
              <a:rPr lang="ar-IQ" dirty="0" err="1" smtClean="0"/>
              <a:t>الآمدي</a:t>
            </a:r>
            <a:r>
              <a:rPr lang="ar-IQ" dirty="0" smtClean="0"/>
              <a:t> من خلال بحثه في السرقات الشعرية عند الشاعرين: أبي تمام والبحتري على هذا التساؤل مؤكدا أن السرقة لا تكون إلا في بديع المعاني والمبتكر الذي لم يسبق إليه.</a:t>
            </a:r>
            <a:endParaRPr lang="en-US" dirty="0" smtClean="0"/>
          </a:p>
          <a:p>
            <a:pPr algn="just">
              <a:buNone/>
            </a:pPr>
            <a:r>
              <a:rPr lang="ar-IQ" dirty="0" smtClean="0"/>
              <a:t>وبذلك يحدد </a:t>
            </a:r>
            <a:r>
              <a:rPr lang="ar-IQ" dirty="0" err="1" smtClean="0"/>
              <a:t>الآمدي</a:t>
            </a:r>
            <a:r>
              <a:rPr lang="ar-IQ" dirty="0" smtClean="0"/>
              <a:t> السرقة تحديدا </a:t>
            </a:r>
            <a:r>
              <a:rPr lang="ar-IQ" dirty="0" err="1" smtClean="0"/>
              <a:t>اسلوبيا</a:t>
            </a:r>
            <a:r>
              <a:rPr lang="ar-IQ" dirty="0" smtClean="0"/>
              <a:t> وتقديا يختلف من غيره من النقاد الذين سبقوه؛ فكل اشتراك في معنى أو لفظ بين شاعرين يُعدُّ سرقا عند غير </a:t>
            </a:r>
            <a:r>
              <a:rPr lang="ar-IQ" dirty="0" err="1" smtClean="0"/>
              <a:t>الآمدي</a:t>
            </a:r>
            <a:r>
              <a:rPr lang="ar-IQ" dirty="0" smtClean="0"/>
              <a:t>، أما </a:t>
            </a:r>
            <a:r>
              <a:rPr lang="ar-IQ" dirty="0" err="1" smtClean="0"/>
              <a:t>الآمدي</a:t>
            </a:r>
            <a:r>
              <a:rPr lang="ar-IQ" dirty="0" smtClean="0"/>
              <a:t> فلا يرى مثل ذلك الاشتراك سرقا؛ فيقول </a:t>
            </a:r>
            <a:r>
              <a:rPr lang="ar-IQ" dirty="0" err="1" smtClean="0"/>
              <a:t>ان</a:t>
            </a:r>
            <a:r>
              <a:rPr lang="ar-IQ" dirty="0" smtClean="0"/>
              <a:t> السرقة إنما تكون في البديع الذي ليس للناس فيه اشتراك؛ وهذا ما يشير إليه قوله: ((</a:t>
            </a:r>
            <a:r>
              <a:rPr lang="ar-IQ" b="1" dirty="0" smtClean="0"/>
              <a:t> وكان ينبغي</a:t>
            </a:r>
            <a:r>
              <a:rPr lang="ar-IQ" dirty="0" smtClean="0"/>
              <a:t> </a:t>
            </a:r>
            <a:r>
              <a:rPr lang="ar-IQ" b="1" dirty="0" smtClean="0"/>
              <a:t>أن لا أذكر السرقات فيما أخرجه من مساوئ هذين الشاعرين؛ لأني قدمت القول في أن من أدركته من أهل العلم بالشعر لم يكونوا يرون سرقات المعاني من كبير مساوئ الشعراء، وخاصة المتأخرين إذ كان هذا بابا ما تعرى منه متقدم ولا متأخر، ولكن أصحاب أبي تمام ادعوا انه أول سابق ، وانه أصل في الابتداع والاختراع؛ فوجب إخراج ما استعاره من معاني الناس؛ فوجب من أجل ذلك إخراج ما أخذه البحتري أيضا من معاني الشعراء... )).</a:t>
            </a:r>
            <a:endParaRPr lang="en-US" dirty="0" smtClean="0"/>
          </a:p>
          <a:p>
            <a:pPr algn="just">
              <a:buNone/>
            </a:pPr>
            <a:r>
              <a:rPr lang="ar-IQ" dirty="0" smtClean="0"/>
              <a:t>وقوله في نص آخر : (( </a:t>
            </a:r>
            <a:r>
              <a:rPr lang="ar-IQ" b="1" dirty="0" smtClean="0"/>
              <a:t>إن السرقة إنما هي في البديع المخترع الذي يختص </a:t>
            </a:r>
            <a:r>
              <a:rPr lang="ar-IQ" b="1" dirty="0" err="1" smtClean="0"/>
              <a:t>به</a:t>
            </a:r>
            <a:r>
              <a:rPr lang="ar-IQ" b="1" dirty="0" smtClean="0"/>
              <a:t> الشاعر؛ لا في المعاني المشتركة بين الناس التي هي جارية في عاداتهم، ومستعملة في أمثالهم ومحاوراتهم، مما ترتفع </a:t>
            </a:r>
            <a:r>
              <a:rPr lang="ar-IQ" b="1" dirty="0" err="1" smtClean="0"/>
              <a:t>الظنة</a:t>
            </a:r>
            <a:r>
              <a:rPr lang="ar-IQ" b="1" dirty="0" smtClean="0"/>
              <a:t> فيه عن الذي يورده أن يقال أنه أخذه من غيره)).</a:t>
            </a:r>
            <a:endParaRPr lang="en-US" dirty="0" smtClean="0"/>
          </a:p>
          <a:p>
            <a:pPr algn="just">
              <a:buNone/>
            </a:pPr>
            <a:r>
              <a:rPr lang="ar-IQ" dirty="0" smtClean="0"/>
              <a:t>كما </a:t>
            </a:r>
            <a:r>
              <a:rPr lang="ar-IQ" dirty="0" err="1" smtClean="0"/>
              <a:t>ان</a:t>
            </a:r>
            <a:r>
              <a:rPr lang="ar-IQ" dirty="0" smtClean="0"/>
              <a:t> استعمال </a:t>
            </a:r>
            <a:r>
              <a:rPr lang="ar-IQ" dirty="0" err="1" smtClean="0"/>
              <a:t>الآمدي</a:t>
            </a:r>
            <a:r>
              <a:rPr lang="ar-IQ" dirty="0" smtClean="0"/>
              <a:t> لفظة ( اتفاق ) في المعنى أو المعاني بين الشعراء بدلا من لفظة ( سرقة ) استعمال منهجي رائد في تحديد مفهوم </a:t>
            </a:r>
            <a:r>
              <a:rPr lang="ar-IQ" dirty="0" err="1" smtClean="0"/>
              <a:t>السرق</a:t>
            </a:r>
            <a:r>
              <a:rPr lang="ar-IQ" dirty="0" smtClean="0"/>
              <a:t> أو السرقة، يدل على بُعد نظره النقدي ومدى استيعابه وفهمه لمصطلح ( السرقة ) في قضية مهمة من قضايا النقد الأدبي عند العرب.</a:t>
            </a:r>
            <a:endParaRPr lang="en-US" dirty="0" smtClean="0"/>
          </a:p>
          <a:p>
            <a:endParaRPr lang="ar-IQ"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dirty="0"/>
          </a:p>
        </p:txBody>
      </p:sp>
      <p:sp>
        <p:nvSpPr>
          <p:cNvPr id="3" name="Content Placeholder 2"/>
          <p:cNvSpPr>
            <a:spLocks noGrp="1"/>
          </p:cNvSpPr>
          <p:nvPr>
            <p:ph sz="quarter" idx="1"/>
          </p:nvPr>
        </p:nvSpPr>
        <p:spPr/>
        <p:txBody>
          <a:bodyPr/>
          <a:lstStyle/>
          <a:p>
            <a:pPr algn="just"/>
            <a:r>
              <a:rPr lang="ar-IQ" dirty="0" smtClean="0"/>
              <a:t>إن الخصائص التي امتازت </a:t>
            </a:r>
            <a:r>
              <a:rPr lang="ar-IQ" dirty="0" err="1" smtClean="0"/>
              <a:t>بها</a:t>
            </a:r>
            <a:r>
              <a:rPr lang="ar-IQ" dirty="0" smtClean="0"/>
              <a:t> الموازنة من التزامها بمنهج موضوعي سليم واعتمادها أسس التحليل في المفاضلة والتقويم ؛ وتعليلها بعض الظواهر الأدبية والاتجاهات الأسلوبية لأبي تمام والبحتري هي التي صيَّرت ((الموازنة )) عملا نقديا جديرا بالدراسة والاهتمام قبل النتائج التي توصلت إليها في المفاضلة.</a:t>
            </a:r>
            <a:endParaRPr lang="en-US" dirty="0" smtClean="0"/>
          </a:p>
          <a:p>
            <a:pPr algn="just"/>
            <a:r>
              <a:rPr lang="ar-IQ" dirty="0" smtClean="0"/>
              <a:t>فـ ( الموازنة) في ضوء ما تقدم صارت مصطلحا نقديا جديدا من مصطلحات نقد الشعر في القرن الرابع الهجري، وأصبحت قضية مهمة من قضايا النقد الأدبي عند العرب لأنها ذات أبعاد لغوية وذوقية وجدلية وذات أهمية تطبيقية بعد تأريخ نظري بعيد المدى في الفكر الأدبي العربي </a:t>
            </a:r>
            <a:r>
              <a:rPr lang="ar-IQ" dirty="0" err="1" smtClean="0"/>
              <a:t>عصرئذ</a:t>
            </a:r>
            <a:r>
              <a:rPr lang="ar-IQ" dirty="0" smtClean="0"/>
              <a:t>.</a:t>
            </a:r>
            <a:endParaRPr lang="en-US" dirty="0" smtClean="0"/>
          </a:p>
          <a:p>
            <a:endParaRPr lang="ar-IQ" dirty="0"/>
          </a:p>
        </p:txBody>
      </p:sp>
      <p:pic>
        <p:nvPicPr>
          <p:cNvPr id="4" name="~PP2549.WAV">
            <a:hlinkClick r:id="" action="ppaction://media"/>
          </p:cNvPr>
          <p:cNvPicPr>
            <a:picLocks noRot="1" noChangeAspect="1"/>
          </p:cNvPicPr>
          <p:nvPr>
            <a:wavAudioFile r:embed="rId1" name="~PP2549.WAV"/>
          </p:nvPr>
        </p:nvPicPr>
        <p:blipFill>
          <a:blip r:embed="rId3"/>
          <a:stretch>
            <a:fillRect/>
          </a:stretch>
        </p:blipFill>
        <p:spPr>
          <a:xfrm>
            <a:off x="8639175" y="6353175"/>
            <a:ext cx="304800" cy="304800"/>
          </a:xfrm>
          <a:prstGeom prst="rect">
            <a:avLst/>
          </a:prstGeom>
        </p:spPr>
      </p:pic>
    </p:spTree>
  </p:cSld>
  <p:clrMapOvr>
    <a:masterClrMapping/>
  </p:clrMapOvr>
  <p:transition advTm="278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57298"/>
            <a:ext cx="8229600" cy="3286148"/>
          </a:xfrm>
        </p:spPr>
        <p:txBody>
          <a:bodyPr>
            <a:normAutofit/>
          </a:bodyPr>
          <a:lstStyle/>
          <a:p>
            <a:pPr algn="just"/>
            <a:r>
              <a:rPr lang="ar-IQ" dirty="0"/>
              <a:t>كانت ( الموازنة ) في الشعر العربي القديم قريبة من كونها </a:t>
            </a:r>
            <a:r>
              <a:rPr lang="ar-IQ" dirty="0" smtClean="0"/>
              <a:t>(مفاضلة </a:t>
            </a:r>
            <a:r>
              <a:rPr lang="ar-IQ" dirty="0"/>
              <a:t>) بين بيت وبيت، أو بين قصيدة وقصيدة ؛ معتمدة أقوالا عامة وأحكاما فردية لم تصل إلى مستوى المنهج العلمي في التحليل والمقارنة إلاَّ عند </a:t>
            </a:r>
            <a:r>
              <a:rPr lang="ar-IQ" dirty="0" err="1"/>
              <a:t>الآمدي</a:t>
            </a:r>
            <a:r>
              <a:rPr lang="ar-IQ" dirty="0"/>
              <a:t> في كتابه ( الموازنة بين شعر أبي تمام والبحتري).</a:t>
            </a:r>
            <a:r>
              <a:rPr lang="en-US" dirty="0"/>
              <a:t/>
            </a:r>
            <a:br>
              <a:rPr lang="en-US" dirty="0"/>
            </a:br>
            <a:endParaRPr lang="ar-IQ" dirty="0"/>
          </a:p>
        </p:txBody>
      </p:sp>
      <p:pic>
        <p:nvPicPr>
          <p:cNvPr id="3" name="~PP3806.WAV">
            <a:hlinkClick r:id="" action="ppaction://media"/>
          </p:cNvPr>
          <p:cNvPicPr>
            <a:picLocks noRot="1" noChangeAspect="1"/>
          </p:cNvPicPr>
          <p:nvPr>
            <a:wavAudioFile r:embed="rId1" name="~PP3806.WAV"/>
          </p:nvPr>
        </p:nvPicPr>
        <p:blipFill>
          <a:blip r:embed="rId3"/>
          <a:stretch>
            <a:fillRect/>
          </a:stretch>
        </p:blipFill>
        <p:spPr>
          <a:xfrm>
            <a:off x="12196818" y="6353175"/>
            <a:ext cx="304800" cy="304800"/>
          </a:xfrm>
          <a:prstGeom prst="rect">
            <a:avLst/>
          </a:prstGeom>
        </p:spPr>
      </p:pic>
    </p:spTree>
  </p:cSld>
  <p:clrMapOvr>
    <a:masterClrMapping/>
  </p:clrMapOvr>
  <p:transition advTm="3550">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numSld="999" showWhenStopped="0">
                <p:cTn id="7" fill="hold" display="0">
                  <p:stCondLst>
                    <p:cond delay="indefinite"/>
                  </p:stCondLst>
                  <p:endCondLst>
                    <p:cond evt="onPrev" delay="0">
                      <p:tgtEl>
                        <p:sldTgt/>
                      </p:tgtEl>
                    </p:cond>
                    <p:cond evt="onStopAudio" delay="0">
                      <p:tgtEl>
                        <p:sldTgt/>
                      </p:tgtEl>
                    </p:cond>
                  </p:endCondLst>
                </p:cTn>
                <p:tgtEl>
                  <p:spTgt spid="3"/>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b="1" dirty="0"/>
              <a:t>فمن التطبيقات أو المحاولات في الموازنة قبل </a:t>
            </a:r>
            <a:r>
              <a:rPr lang="ar-IQ" b="1" dirty="0" err="1"/>
              <a:t>الآمدي</a:t>
            </a:r>
            <a:r>
              <a:rPr lang="ar-IQ" b="1" dirty="0"/>
              <a:t> :</a:t>
            </a:r>
            <a:endParaRPr lang="ar-IQ" dirty="0"/>
          </a:p>
        </p:txBody>
      </p:sp>
      <p:sp>
        <p:nvSpPr>
          <p:cNvPr id="3" name="Content Placeholder 2"/>
          <p:cNvSpPr>
            <a:spLocks noGrp="1"/>
          </p:cNvSpPr>
          <p:nvPr>
            <p:ph sz="quarter" idx="1"/>
          </p:nvPr>
        </p:nvSpPr>
        <p:spPr/>
        <p:txBody>
          <a:bodyPr>
            <a:normAutofit/>
          </a:bodyPr>
          <a:lstStyle/>
          <a:p>
            <a:pPr lvl="0">
              <a:buNone/>
            </a:pPr>
            <a:r>
              <a:rPr lang="ar-IQ" dirty="0" smtClean="0"/>
              <a:t>1- الموازنة </a:t>
            </a:r>
            <a:r>
              <a:rPr lang="ar-IQ" dirty="0"/>
              <a:t>بين شاعرين أو أكثر </a:t>
            </a:r>
            <a:r>
              <a:rPr lang="ar-IQ" dirty="0">
                <a:solidFill>
                  <a:srgbClr val="FF0000"/>
                </a:solidFill>
              </a:rPr>
              <a:t>من خلال معنى معين</a:t>
            </a:r>
            <a:r>
              <a:rPr lang="ar-IQ" dirty="0"/>
              <a:t>؛ مثل موازنة شعر جميل </a:t>
            </a:r>
            <a:r>
              <a:rPr lang="ar-IQ" dirty="0" err="1"/>
              <a:t>بثينة</a:t>
            </a:r>
            <a:r>
              <a:rPr lang="ar-IQ" dirty="0"/>
              <a:t> وعمر بن أبي ربيعة.</a:t>
            </a:r>
            <a:endParaRPr lang="en-US" dirty="0"/>
          </a:p>
          <a:p>
            <a:pPr lvl="0">
              <a:buNone/>
            </a:pPr>
            <a:r>
              <a:rPr lang="en-US" dirty="0"/>
              <a:t> </a:t>
            </a:r>
            <a:r>
              <a:rPr lang="ar-IQ" dirty="0" smtClean="0"/>
              <a:t>2- الموازنة </a:t>
            </a:r>
            <a:r>
              <a:rPr lang="ar-IQ" dirty="0"/>
              <a:t>بين شاعرين أو أكثر </a:t>
            </a:r>
            <a:r>
              <a:rPr lang="ar-IQ" dirty="0">
                <a:solidFill>
                  <a:srgbClr val="FF0000"/>
                </a:solidFill>
              </a:rPr>
              <a:t>في غرض معين</a:t>
            </a:r>
            <a:r>
              <a:rPr lang="ar-IQ" dirty="0"/>
              <a:t>؛ كتفضيل الفرزدق على الأخطل في غرض المديح.</a:t>
            </a:r>
            <a:endParaRPr lang="en-US" dirty="0"/>
          </a:p>
          <a:p>
            <a:pPr lvl="0">
              <a:buNone/>
            </a:pPr>
            <a:r>
              <a:rPr lang="ar-IQ" dirty="0" smtClean="0"/>
              <a:t>3- الموازنة </a:t>
            </a:r>
            <a:r>
              <a:rPr lang="ar-IQ" dirty="0"/>
              <a:t>بين شاعرين أو أكثر </a:t>
            </a:r>
            <a:r>
              <a:rPr lang="ar-IQ" dirty="0">
                <a:solidFill>
                  <a:srgbClr val="FF0000"/>
                </a:solidFill>
              </a:rPr>
              <a:t>من خلال النظر إلى مجموع الأغراض</a:t>
            </a:r>
            <a:r>
              <a:rPr lang="ar-IQ" dirty="0"/>
              <a:t>؛ فجرير يُفضل نفسه لأنه كتب في معظم الفنون الشعرية.</a:t>
            </a:r>
            <a:endParaRPr lang="en-US" dirty="0"/>
          </a:p>
          <a:p>
            <a:pPr lvl="0">
              <a:buNone/>
            </a:pPr>
            <a:r>
              <a:rPr lang="ar-IQ" dirty="0" smtClean="0"/>
              <a:t>4- الموازنة </a:t>
            </a:r>
            <a:r>
              <a:rPr lang="ar-IQ" dirty="0"/>
              <a:t>بين الشعراء </a:t>
            </a:r>
            <a:r>
              <a:rPr lang="ar-IQ" dirty="0">
                <a:solidFill>
                  <a:srgbClr val="FF0000"/>
                </a:solidFill>
              </a:rPr>
              <a:t>من خلال الدوافع إلى قول الشعر</a:t>
            </a:r>
            <a:r>
              <a:rPr lang="ar-IQ" dirty="0"/>
              <a:t>؛ عمر بن الخطاب يُفضل زهير بن أبي سلمى بأنَّه لا يمدح الرجل إلاَّ بما فيه.</a:t>
            </a:r>
            <a:endParaRPr lang="en-US" dirty="0"/>
          </a:p>
          <a:p>
            <a:pPr lvl="0">
              <a:buNone/>
            </a:pPr>
            <a:r>
              <a:rPr lang="ar-IQ" dirty="0" smtClean="0"/>
              <a:t>5- الموازنة </a:t>
            </a:r>
            <a:r>
              <a:rPr lang="ar-IQ" dirty="0"/>
              <a:t>بين الشعراء </a:t>
            </a:r>
            <a:r>
              <a:rPr lang="ar-IQ" dirty="0">
                <a:solidFill>
                  <a:srgbClr val="FF0000"/>
                </a:solidFill>
              </a:rPr>
              <a:t>من خلال مشابهة شعر الأقدمين </a:t>
            </a:r>
            <a:r>
              <a:rPr lang="ar-IQ" dirty="0"/>
              <a:t>؛ الأصمعي يُفضل مُقْبِل على الراعي </a:t>
            </a:r>
            <a:r>
              <a:rPr lang="ar-IQ" dirty="0" err="1"/>
              <a:t>النميري</a:t>
            </a:r>
            <a:r>
              <a:rPr lang="ar-IQ" dirty="0"/>
              <a:t> لأنه أشبههم بالجاهلية.</a:t>
            </a:r>
            <a:endParaRPr lang="en-US" dirty="0"/>
          </a:p>
          <a:p>
            <a:endParaRPr lang="ar-IQ" dirty="0"/>
          </a:p>
        </p:txBody>
      </p:sp>
    </p:spTree>
  </p:cSld>
  <p:clrMapOvr>
    <a:masterClrMapping/>
  </p:clrMapOvr>
  <p:transition advTm="226248">
    <p:circl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b="1" dirty="0"/>
              <a:t>الموازنة عند </a:t>
            </a:r>
            <a:r>
              <a:rPr lang="ar-IQ" b="1" dirty="0" err="1"/>
              <a:t>الآمدي</a:t>
            </a:r>
            <a:r>
              <a:rPr lang="ar-IQ" b="1" dirty="0"/>
              <a:t> </a:t>
            </a:r>
            <a:r>
              <a:rPr lang="ar-IQ" b="1" dirty="0" smtClean="0"/>
              <a:t>:</a:t>
            </a:r>
            <a:endParaRPr lang="ar-IQ" dirty="0"/>
          </a:p>
        </p:txBody>
      </p:sp>
      <p:sp>
        <p:nvSpPr>
          <p:cNvPr id="3" name="Content Placeholder 2"/>
          <p:cNvSpPr>
            <a:spLocks noGrp="1"/>
          </p:cNvSpPr>
          <p:nvPr>
            <p:ph sz="quarter" idx="1"/>
          </p:nvPr>
        </p:nvSpPr>
        <p:spPr>
          <a:xfrm>
            <a:off x="457200" y="1357298"/>
            <a:ext cx="8229600" cy="4929222"/>
          </a:xfrm>
        </p:spPr>
        <p:txBody>
          <a:bodyPr>
            <a:normAutofit fontScale="85000" lnSpcReduction="20000"/>
          </a:bodyPr>
          <a:lstStyle/>
          <a:p>
            <a:pPr algn="just">
              <a:buNone/>
            </a:pPr>
            <a:r>
              <a:rPr lang="ar-IQ" dirty="0"/>
              <a:t>تعد ( الموازنة ) دراسة تحليلية _ تطبيقية لشعر شاعرين عباسيين ( محدثين) هما : أبو تمام والبحتري. وهما شاعران يمثلان اتجاهين </a:t>
            </a:r>
            <a:r>
              <a:rPr lang="ar-IQ" dirty="0" err="1"/>
              <a:t>واسلوبين</a:t>
            </a:r>
            <a:r>
              <a:rPr lang="ar-IQ" dirty="0"/>
              <a:t> مختلفين من الاتجاهات والأساليب العربية:</a:t>
            </a:r>
            <a:endParaRPr lang="en-US" dirty="0"/>
          </a:p>
          <a:p>
            <a:pPr algn="just">
              <a:buNone/>
            </a:pPr>
            <a:r>
              <a:rPr lang="ar-IQ" dirty="0" smtClean="0"/>
              <a:t>1- اتجاه</a:t>
            </a:r>
            <a:r>
              <a:rPr lang="ar-IQ" dirty="0"/>
              <a:t>: يميل إلى البديع والصنعة وغموض المعاني والخروج على عمود الشعر؛ يمثله أبو تمام.</a:t>
            </a:r>
            <a:endParaRPr lang="en-US" dirty="0"/>
          </a:p>
          <a:p>
            <a:pPr algn="just">
              <a:buNone/>
            </a:pPr>
            <a:r>
              <a:rPr lang="ar-IQ" dirty="0" smtClean="0"/>
              <a:t>2- واتجاه </a:t>
            </a:r>
            <a:r>
              <a:rPr lang="ar-IQ" dirty="0"/>
              <a:t>: يميل إلى الطبع ووضوح المعاني والالتزام بعمود الشعر؛ يمثله البحتري.</a:t>
            </a:r>
            <a:endParaRPr lang="en-US" dirty="0"/>
          </a:p>
          <a:p>
            <a:pPr algn="just">
              <a:buNone/>
            </a:pPr>
            <a:r>
              <a:rPr lang="ar-IQ" dirty="0"/>
              <a:t>ومع ذكره لصفات هذين الشاعرين الفنية في وجهتي نظر فريقين مختلفين، فان </a:t>
            </a:r>
            <a:r>
              <a:rPr lang="ar-IQ" dirty="0" err="1"/>
              <a:t>الامدي</a:t>
            </a:r>
            <a:r>
              <a:rPr lang="ar-IQ" dirty="0"/>
              <a:t> أراد أن يبيِّن أن الاختلاف في تفضيل أحدهما على الآخر طبيعي وهو موجود في تاريخنا الأدبي ( </a:t>
            </a:r>
            <a:r>
              <a:rPr lang="ar-IQ" b="1" dirty="0"/>
              <a:t>لان الناس لم يتفقوا على أي الشعراء أشعر ؟ في </a:t>
            </a:r>
            <a:r>
              <a:rPr lang="ar-IQ" b="1" dirty="0" err="1"/>
              <a:t>امريء</a:t>
            </a:r>
            <a:r>
              <a:rPr lang="ar-IQ" b="1" dirty="0"/>
              <a:t> </a:t>
            </a:r>
            <a:r>
              <a:rPr lang="ar-IQ" b="1" dirty="0" err="1"/>
              <a:t>القيس</a:t>
            </a:r>
            <a:r>
              <a:rPr lang="ar-IQ" b="1" dirty="0"/>
              <a:t> والنابغة وزهير والأعشى، ولا في جرير والفرزدق والأخطل، ولا في بشار ومروان والسيد ، ولا في أبي نواس وأبي العتاهية ومسلم....لاختلاف الناس في الشعر، وتباين مذاهبهم فيه</a:t>
            </a:r>
            <a:r>
              <a:rPr lang="ar-IQ" dirty="0"/>
              <a:t>).</a:t>
            </a:r>
            <a:endParaRPr lang="en-US" dirty="0"/>
          </a:p>
          <a:p>
            <a:pPr algn="just">
              <a:buNone/>
            </a:pPr>
            <a:r>
              <a:rPr lang="ar-IQ" dirty="0"/>
              <a:t> وهذا ما أشار إليه </a:t>
            </a:r>
            <a:r>
              <a:rPr lang="ar-IQ" dirty="0" err="1"/>
              <a:t>الآمدي</a:t>
            </a:r>
            <a:r>
              <a:rPr lang="ar-IQ" dirty="0"/>
              <a:t> في مقدمة كتابه إلى أن هناك خصومة أدبية ومعركة شعرية حول هذين الاتجاهين أدَّتْ إلى التباين والاختلاف في الرأي والجدل والاحتجاج في المفاضلة بين هذين الشاعرين.</a:t>
            </a:r>
            <a:endParaRPr lang="en-US" dirty="0"/>
          </a:p>
          <a:p>
            <a:endParaRPr lang="ar-IQ" dirty="0"/>
          </a:p>
        </p:txBody>
      </p:sp>
    </p:spTree>
  </p:cSld>
  <p:clrMapOvr>
    <a:masterClrMapping/>
  </p:clrMapOvr>
  <p:transition advTm="222457">
    <p:cover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lstStyle/>
          <a:p>
            <a:endParaRPr lang="ar-IQ"/>
          </a:p>
        </p:txBody>
      </p:sp>
    </p:spTree>
    <p:extLst>
      <p:ext uri="{BB962C8B-B14F-4D97-AF65-F5344CB8AC3E}">
        <p14:creationId xmlns:p14="http://schemas.microsoft.com/office/powerpoint/2010/main" val="227163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dirty="0" smtClean="0"/>
              <a:t>س/ ما الفرق بين المفاضلة والموازنة؟</a:t>
            </a:r>
            <a:endParaRPr lang="ar-IQ" dirty="0"/>
          </a:p>
        </p:txBody>
      </p:sp>
      <p:sp>
        <p:nvSpPr>
          <p:cNvPr id="3" name="Content Placeholder 2"/>
          <p:cNvSpPr>
            <a:spLocks noGrp="1"/>
          </p:cNvSpPr>
          <p:nvPr>
            <p:ph sz="quarter" idx="1"/>
          </p:nvPr>
        </p:nvSpPr>
        <p:spPr/>
        <p:txBody>
          <a:bodyPr>
            <a:normAutofit fontScale="92500" lnSpcReduction="20000"/>
          </a:bodyPr>
          <a:lstStyle/>
          <a:p>
            <a:pPr>
              <a:buNone/>
            </a:pPr>
            <a:r>
              <a:rPr lang="ar-IQ" dirty="0" smtClean="0"/>
              <a:t>لو استعرضنا النصوص النقدية أو المحاولات التي سبقت </a:t>
            </a:r>
            <a:r>
              <a:rPr lang="ar-IQ" dirty="0" err="1" smtClean="0"/>
              <a:t>الآمدي</a:t>
            </a:r>
            <a:r>
              <a:rPr lang="ar-IQ" dirty="0" smtClean="0"/>
              <a:t> نلحظ أنها جميعا تقترب من المفاضلة أكثر من الموازنة. </a:t>
            </a:r>
          </a:p>
          <a:p>
            <a:pPr>
              <a:buNone/>
            </a:pPr>
            <a:r>
              <a:rPr lang="ar-IQ" dirty="0" smtClean="0"/>
              <a:t>ولو تمعنا النظر فيها جيدا نجد أن الشاعر ( يفضل ) الشاعر الآخر في المعنى، أو الغرض، أو الباعث لقول الشعر أو غير ذلك من أسس المفاضلة.</a:t>
            </a:r>
          </a:p>
          <a:p>
            <a:pPr>
              <a:buNone/>
            </a:pPr>
            <a:r>
              <a:rPr lang="ar-IQ" dirty="0" smtClean="0"/>
              <a:t>أما (الموازنة) فإنها تكون بين شاعرين يجمعهما كل ما سبق ولكن يختلفان في الاتجاه . </a:t>
            </a:r>
          </a:p>
          <a:p>
            <a:pPr>
              <a:buNone/>
            </a:pPr>
            <a:r>
              <a:rPr lang="ar-IQ" dirty="0" smtClean="0"/>
              <a:t>وهذا ما تنبه إليه </a:t>
            </a:r>
            <a:r>
              <a:rPr lang="ar-IQ" dirty="0" err="1" smtClean="0"/>
              <a:t>الآمدي</a:t>
            </a:r>
            <a:r>
              <a:rPr lang="ar-IQ" dirty="0" smtClean="0"/>
              <a:t> عندما ذكر إن الموازنة ستكون بين اتجاهين : أحدهما يميل إلى الصنعة والغموض والإكثار من البديع والخروج عن عمود الشعر ويمثله ( أبو تمام)</a:t>
            </a:r>
          </a:p>
          <a:p>
            <a:pPr>
              <a:buNone/>
            </a:pPr>
            <a:r>
              <a:rPr lang="ar-IQ" dirty="0" smtClean="0"/>
              <a:t>والثاني : يميل إلى الطبع وعفو الكلام والسير على عمود الشعر العربي ويمثله (البحتري).</a:t>
            </a:r>
          </a:p>
          <a:p>
            <a:pPr>
              <a:buNone/>
            </a:pPr>
            <a:r>
              <a:rPr lang="ar-IQ" dirty="0" smtClean="0"/>
              <a:t>وعلى ذلك تكون المفاضلة بين شاعرين يجمعهما وحدة الزمان والمكان والأسلوب، أما الموازنة فتختلف معها في اختلاف الشعراء في المنهج والأسلوب</a:t>
            </a:r>
            <a:endParaRPr lang="ar-IQ"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b="1" dirty="0"/>
              <a:t>حجج الفريقين </a:t>
            </a:r>
            <a:r>
              <a:rPr lang="ar-IQ" b="1" dirty="0" smtClean="0"/>
              <a:t>:</a:t>
            </a:r>
            <a:endParaRPr lang="ar-IQ" dirty="0"/>
          </a:p>
        </p:txBody>
      </p:sp>
      <p:sp>
        <p:nvSpPr>
          <p:cNvPr id="3" name="Content Placeholder 2"/>
          <p:cNvSpPr>
            <a:spLocks noGrp="1"/>
          </p:cNvSpPr>
          <p:nvPr>
            <p:ph sz="quarter" idx="1"/>
          </p:nvPr>
        </p:nvSpPr>
        <p:spPr>
          <a:xfrm>
            <a:off x="457200" y="1214422"/>
            <a:ext cx="8229600" cy="5143536"/>
          </a:xfrm>
        </p:spPr>
        <p:txBody>
          <a:bodyPr>
            <a:normAutofit fontScale="77500" lnSpcReduction="20000"/>
          </a:bodyPr>
          <a:lstStyle/>
          <a:p>
            <a:pPr algn="just">
              <a:buNone/>
            </a:pPr>
            <a:r>
              <a:rPr lang="ar-IQ" dirty="0"/>
              <a:t>ذكر </a:t>
            </a:r>
            <a:r>
              <a:rPr lang="ar-IQ" dirty="0" err="1"/>
              <a:t>الآمدي</a:t>
            </a:r>
            <a:r>
              <a:rPr lang="ar-IQ" dirty="0"/>
              <a:t> في مقدمة موازنته حجج الفريقين المتعصبين لأبي تمام أو البحتري وحجته في ذلك أن يجعل القارئ على بينة من آراء كل فريق، كما ويرسم لنا خلاصة للحركة النقدية التي دارت حول هذين الشاعرين ، ذكر أولا حجج أصحاب أبي تمام في سبب تفضيلهم لشاعرهم، ثم يورد رد أصحاب البحتري عليهم ؛ والحجج هي :</a:t>
            </a:r>
            <a:endParaRPr lang="en-US" dirty="0"/>
          </a:p>
          <a:p>
            <a:pPr marL="514350" lvl="0" indent="-514350" algn="just">
              <a:buFont typeface="+mj-lt"/>
              <a:buAutoNum type="arabicParenR"/>
            </a:pPr>
            <a:r>
              <a:rPr lang="ar-IQ" dirty="0" smtClean="0"/>
              <a:t> احتج </a:t>
            </a:r>
            <a:r>
              <a:rPr lang="ar-IQ" dirty="0"/>
              <a:t>أصحاب أبي تمام أن صاحبهم أشعر من البحتري </a:t>
            </a:r>
            <a:r>
              <a:rPr lang="ar-IQ" dirty="0" err="1"/>
              <a:t>لانه</a:t>
            </a:r>
            <a:r>
              <a:rPr lang="ar-IQ" dirty="0"/>
              <a:t> هو الأستاذ وأن الأخير تلميذ للأول. أما </a:t>
            </a:r>
            <a:r>
              <a:rPr lang="ar-IQ" dirty="0" smtClean="0"/>
              <a:t>أصحاب </a:t>
            </a:r>
            <a:r>
              <a:rPr lang="ar-IQ" dirty="0"/>
              <a:t>البحتري فيقولون : </a:t>
            </a:r>
            <a:r>
              <a:rPr lang="ar-IQ" dirty="0" smtClean="0"/>
              <a:t>إن </a:t>
            </a:r>
            <a:r>
              <a:rPr lang="ar-IQ" dirty="0"/>
              <a:t>التلمذة ليست قياسا وان كلاهما التقى بصاحبه وان أبا تمام اعترف بشاعريته.</a:t>
            </a:r>
            <a:endParaRPr lang="en-US" dirty="0"/>
          </a:p>
          <a:p>
            <a:pPr marL="514350" lvl="0" indent="-514350" algn="just">
              <a:buFont typeface="+mj-lt"/>
              <a:buAutoNum type="arabicParenR"/>
            </a:pPr>
            <a:r>
              <a:rPr lang="ar-IQ" dirty="0"/>
              <a:t>أصحاب أبي تمام يحتجون بأنَّ البحتري اعترف يوما بأنَّ جيده (جيد أبي تمام) خير من جيدي؛ </a:t>
            </a:r>
            <a:r>
              <a:rPr lang="ar-IQ" dirty="0" err="1"/>
              <a:t>و</a:t>
            </a:r>
            <a:r>
              <a:rPr lang="ar-IQ" dirty="0"/>
              <a:t> </a:t>
            </a:r>
            <a:r>
              <a:rPr lang="ar-IQ" dirty="0" err="1"/>
              <a:t>رديئي</a:t>
            </a:r>
            <a:r>
              <a:rPr lang="ar-IQ" dirty="0"/>
              <a:t> خير من </a:t>
            </a:r>
            <a:r>
              <a:rPr lang="ar-IQ" dirty="0" err="1"/>
              <a:t>رديئه</a:t>
            </a:r>
            <a:r>
              <a:rPr lang="ar-IQ" dirty="0"/>
              <a:t>.</a:t>
            </a:r>
            <a:endParaRPr lang="en-US" dirty="0"/>
          </a:p>
          <a:p>
            <a:pPr marL="514350" indent="-514350" algn="just">
              <a:buNone/>
            </a:pPr>
            <a:r>
              <a:rPr lang="ar-IQ" dirty="0"/>
              <a:t>أما أصحاب البحتري فيقولون بأن هذا دليل على إن شعر أبي تمام شديد الاختلاف وشعر البحتري شديد </a:t>
            </a:r>
            <a:r>
              <a:rPr lang="ar-IQ" dirty="0" smtClean="0"/>
              <a:t>الاستواء.</a:t>
            </a:r>
          </a:p>
          <a:p>
            <a:pPr marL="514350" indent="-514350" algn="just">
              <a:buFont typeface="+mj-lt"/>
              <a:buAutoNum type="arabicParenR" startAt="3"/>
            </a:pPr>
            <a:r>
              <a:rPr lang="ar-IQ" dirty="0" smtClean="0"/>
              <a:t> أصحاب </a:t>
            </a:r>
            <a:r>
              <a:rPr lang="ar-IQ" dirty="0"/>
              <a:t>أبي تمام يحتجون أنَّ صاحبهم انفرد بمذهب اخترعه وصار فيه إماما وهو مذهب البديع حيث المعاني والأخيلة المبتكرة والصور الفريدة.</a:t>
            </a:r>
            <a:endParaRPr lang="en-US" dirty="0"/>
          </a:p>
          <a:p>
            <a:pPr marL="514350" indent="-514350" algn="just">
              <a:buNone/>
            </a:pPr>
            <a:r>
              <a:rPr lang="ar-IQ" dirty="0"/>
              <a:t>أما أصحاب البحتري فيحتجون بان أبا تمام لم يخترع مذهب البديع بل سبقه إليه مسلم بن الوليد وورد في القرآن الكريم والشعر العربي القديم.</a:t>
            </a:r>
            <a:endParaRPr lang="en-US" dirty="0"/>
          </a:p>
          <a:p>
            <a:pPr algn="just">
              <a:buNone/>
            </a:pPr>
            <a:r>
              <a:rPr lang="ar-IQ" dirty="0"/>
              <a:t>فهذا الاحتجاج بين الخصمين يكشف لنا قيمة الجدل الأدبي . </a:t>
            </a:r>
            <a:r>
              <a:rPr lang="ar-IQ" dirty="0" err="1"/>
              <a:t>والآمدي</a:t>
            </a:r>
            <a:r>
              <a:rPr lang="ar-IQ" dirty="0"/>
              <a:t> حين يذكر هذا الاحتجاج يقصد منه تحديد المسؤولية الأدبية وتقويم الحكم.</a:t>
            </a:r>
          </a:p>
        </p:txBody>
      </p:sp>
    </p:spTree>
  </p:cSld>
  <p:clrMapOvr>
    <a:masterClrMapping/>
  </p:clrMapOvr>
  <p:transition advTm="349286">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b="1" dirty="0" smtClean="0"/>
              <a:t>منهج </a:t>
            </a:r>
            <a:r>
              <a:rPr lang="ar-IQ" b="1" dirty="0" err="1" smtClean="0"/>
              <a:t>الآمدي</a:t>
            </a:r>
            <a:r>
              <a:rPr lang="ar-IQ" b="1" dirty="0" smtClean="0"/>
              <a:t> في الموازنة وتطبيقها:</a:t>
            </a:r>
            <a:endParaRPr lang="ar-IQ" dirty="0"/>
          </a:p>
        </p:txBody>
      </p:sp>
      <p:sp>
        <p:nvSpPr>
          <p:cNvPr id="3" name="Content Placeholder 2"/>
          <p:cNvSpPr>
            <a:spLocks noGrp="1"/>
          </p:cNvSpPr>
          <p:nvPr>
            <p:ph sz="quarter" idx="1"/>
          </p:nvPr>
        </p:nvSpPr>
        <p:spPr/>
        <p:txBody>
          <a:bodyPr>
            <a:normAutofit fontScale="77500" lnSpcReduction="20000"/>
          </a:bodyPr>
          <a:lstStyle/>
          <a:p>
            <a:r>
              <a:rPr lang="ar-IQ" dirty="0" smtClean="0"/>
              <a:t>يقوم منهج </a:t>
            </a:r>
            <a:r>
              <a:rPr lang="ar-IQ" dirty="0" err="1" smtClean="0"/>
              <a:t>الآمدي</a:t>
            </a:r>
            <a:r>
              <a:rPr lang="ar-IQ" dirty="0" smtClean="0"/>
              <a:t> على المقارنة بين قصيدة وقصيدة من </a:t>
            </a:r>
            <a:r>
              <a:rPr lang="ar-IQ" dirty="0" err="1" smtClean="0"/>
              <a:t>شعريهما</a:t>
            </a:r>
            <a:r>
              <a:rPr lang="ar-IQ" dirty="0" smtClean="0"/>
              <a:t> إذا اتفقت في الوزن والقافية وإعراب القافية، أو بين معنى ومعنى ، ثم يقول أيهما أشعر في تلك القصيدة ؛ وفي ذلك المعنى؛ ثم يقول للقارئ احكم أنت إن شئت على جملة ما لكل واحد منهما (( </a:t>
            </a:r>
            <a:r>
              <a:rPr lang="ar-IQ" b="1" dirty="0" smtClean="0"/>
              <a:t>فأما أنا فلست أفصح بتفضيل أحدهما على الآخر ولكني أقارن بين قصيدة وقصيدة من شعرهما إذا اتفقا في الوزن والقافية وإعراب القافية، وبين معنى ومعنى، ثمَّ أقول أيهما أشعر في تلك القصيدة وفي ذلك المعنى ثَّم احكم حينئذ إذا شئت على جملة ما لكل واحد منهما إذا أحطت علما بالجيد والرديء </a:t>
            </a:r>
            <a:r>
              <a:rPr lang="ar-IQ" dirty="0" smtClean="0"/>
              <a:t>)).</a:t>
            </a:r>
            <a:endParaRPr lang="en-US" dirty="0" smtClean="0"/>
          </a:p>
          <a:p>
            <a:r>
              <a:rPr lang="ar-IQ" dirty="0" smtClean="0"/>
              <a:t>ثم يذهب إلى الموازنة بين البيتين أو القطعتين إذا اتفقا في الوزن والقافية وإعراب القافية (( </a:t>
            </a:r>
            <a:r>
              <a:rPr lang="ar-IQ" b="1" dirty="0" smtClean="0"/>
              <a:t>... ثمَّ أوازن من </a:t>
            </a:r>
            <a:r>
              <a:rPr lang="ar-IQ" b="1" dirty="0" err="1" smtClean="0"/>
              <a:t>شعريهما</a:t>
            </a:r>
            <a:r>
              <a:rPr lang="ar-IQ" b="1" dirty="0" smtClean="0"/>
              <a:t> بين قصيدة وقصيدة إذا اتفقا في الوزن والقافية وإعراب القافية ثم بين معنى ومعنى فان محاسنهما تظهر في تضاعيف ذلك وتنكشف، ثم أذكر ما انفرد </a:t>
            </a:r>
            <a:r>
              <a:rPr lang="ar-IQ" b="1" dirty="0" err="1" smtClean="0"/>
              <a:t>به</a:t>
            </a:r>
            <a:r>
              <a:rPr lang="ar-IQ" b="1" dirty="0" smtClean="0"/>
              <a:t> كل واحد منهما فجوَّد في معنى سلكه ولم يسلكه صاحبه </a:t>
            </a:r>
            <a:r>
              <a:rPr lang="ar-IQ" dirty="0" smtClean="0"/>
              <a:t>)).</a:t>
            </a:r>
            <a:endParaRPr lang="en-US" dirty="0" smtClean="0"/>
          </a:p>
          <a:p>
            <a:r>
              <a:rPr lang="ar-IQ" dirty="0" smtClean="0"/>
              <a:t>غير إن هذا لا يكاد يتفق مع اتفاق المعاني التي إليها المقصد والمرمى والغرض؛ ويبدو أن عدوله عن هذا النوع كان محقا فيه؛ والسبب أن هذه الموازنة لا يمكن أن تقع إلاّ في النقائض. ومن هنا فان الموازنة بين البيتين أو القطعتين في </a:t>
            </a:r>
            <a:r>
              <a:rPr lang="ar-IQ" b="1" dirty="0" smtClean="0"/>
              <a:t>المعنى</a:t>
            </a:r>
            <a:r>
              <a:rPr lang="ar-IQ" dirty="0" smtClean="0"/>
              <a:t> هي الأساس وهو ما سيقوم </a:t>
            </a:r>
            <a:r>
              <a:rPr lang="ar-IQ" dirty="0" err="1" smtClean="0"/>
              <a:t>به</a:t>
            </a:r>
            <a:r>
              <a:rPr lang="ar-IQ" dirty="0" smtClean="0"/>
              <a:t> (( </a:t>
            </a:r>
            <a:r>
              <a:rPr lang="ar-IQ" b="1" dirty="0" smtClean="0"/>
              <a:t>وكان الأحسن أن أوازن بين البيتين أو القطعتين إذا اتفقا في الوزن والقافية وإعراب القافية. ولكن هذا لا يكاد يتفق مع اتفاق المعاني التي هي المقصد ، وهي المرمى والغرض)).</a:t>
            </a:r>
            <a:endParaRPr lang="ar-IQ"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normAutofit fontScale="77500" lnSpcReduction="20000"/>
          </a:bodyPr>
          <a:lstStyle/>
          <a:p>
            <a:r>
              <a:rPr lang="ar-IQ" dirty="0" err="1" smtClean="0"/>
              <a:t>والآمدي</a:t>
            </a:r>
            <a:r>
              <a:rPr lang="ar-IQ" dirty="0" smtClean="0"/>
              <a:t> عندما يقوم بالمقارنة بين معنى ومعنى يترك الحكم للقارئ أو المتلقي من دون أن يفصح برأيه؛ وهذا ما صرَّح </a:t>
            </a:r>
            <a:r>
              <a:rPr lang="ar-IQ" dirty="0" err="1" smtClean="0"/>
              <a:t>به</a:t>
            </a:r>
            <a:r>
              <a:rPr lang="ar-IQ" dirty="0" smtClean="0"/>
              <a:t> بقوله: ((</a:t>
            </a:r>
            <a:r>
              <a:rPr lang="ar-IQ" b="1" dirty="0" smtClean="0"/>
              <a:t> وأنا أذكر في هذا الجزء ، أنواع المعاني التي يتفق فيها الطائيان، وأوازن بين معنى ومعنى، وأقول : أيهما أشعر في ذلك المعنى بعينه، فلا تطلبني أن أتعدى هذا إلى أن أفصح </a:t>
            </a:r>
            <a:r>
              <a:rPr lang="ar-IQ" b="1" dirty="0" err="1" smtClean="0"/>
              <a:t>لك</a:t>
            </a:r>
            <a:r>
              <a:rPr lang="ar-IQ" b="1" dirty="0" smtClean="0"/>
              <a:t> بأيهما أشعر عندي على الإطلاق؛ فاني غير فاعل ذلك، لان كان قلدتني بشيء لم تحصل </a:t>
            </a:r>
            <a:r>
              <a:rPr lang="ar-IQ" b="1" dirty="0" err="1" smtClean="0"/>
              <a:t>لك</a:t>
            </a:r>
            <a:r>
              <a:rPr lang="ar-IQ" b="1" dirty="0" smtClean="0"/>
              <a:t> الفائدة بالتقليد؛ وإن طالبت بالعلل والأسباب التي أوجبت التفضيل فقد </a:t>
            </a:r>
            <a:r>
              <a:rPr lang="ar-IQ" b="1" dirty="0" err="1" smtClean="0"/>
              <a:t>اخبرتك</a:t>
            </a:r>
            <a:r>
              <a:rPr lang="ar-IQ" b="1" dirty="0" smtClean="0"/>
              <a:t> فيما تقدم بما أحاط </a:t>
            </a:r>
            <a:r>
              <a:rPr lang="ar-IQ" b="1" dirty="0" err="1" smtClean="0"/>
              <a:t>به</a:t>
            </a:r>
            <a:r>
              <a:rPr lang="ar-IQ" b="1" dirty="0" smtClean="0"/>
              <a:t> علمي من نعت مذهبيهما، وذكر </a:t>
            </a:r>
            <a:r>
              <a:rPr lang="ar-IQ" b="1" dirty="0" err="1" smtClean="0"/>
              <a:t>مساويهما</a:t>
            </a:r>
            <a:r>
              <a:rPr lang="ar-IQ" b="1" dirty="0" smtClean="0"/>
              <a:t> في سرقة المعاني من الناس وانتحالها، وغلطهما في المعاني والألفاظ ؛ وإساءة مَنْ أساء منهما في الطباق والتجنيس والاستعارة ورداءة النظم واضطراب الوزن....فإني </a:t>
            </a:r>
            <a:r>
              <a:rPr lang="ar-IQ" b="1" dirty="0" err="1" smtClean="0"/>
              <a:t>اوقع</a:t>
            </a:r>
            <a:r>
              <a:rPr lang="ar-IQ" b="1" dirty="0" smtClean="0"/>
              <a:t> الكلام في جميع ذلك وعلى سائر أغراضهما ومعانيهما في الأشعار التي أرتبها في الأبواب، </a:t>
            </a:r>
            <a:r>
              <a:rPr lang="ar-IQ" b="1" dirty="0" err="1" smtClean="0"/>
              <a:t>وأنص</a:t>
            </a:r>
            <a:r>
              <a:rPr lang="ar-IQ" b="1" dirty="0" smtClean="0"/>
              <a:t> على الجيد وأفضله، وعلى الرديء </a:t>
            </a:r>
            <a:r>
              <a:rPr lang="ar-IQ" b="1" dirty="0" err="1" smtClean="0"/>
              <a:t>وارذله</a:t>
            </a:r>
            <a:r>
              <a:rPr lang="ar-IQ" b="1" dirty="0" smtClean="0"/>
              <a:t>... </a:t>
            </a:r>
            <a:r>
              <a:rPr lang="ar-IQ" dirty="0" smtClean="0"/>
              <a:t>)).</a:t>
            </a:r>
            <a:endParaRPr lang="en-US" dirty="0" smtClean="0"/>
          </a:p>
          <a:p>
            <a:r>
              <a:rPr lang="ar-IQ" dirty="0" smtClean="0"/>
              <a:t>وفي نص آخر يقول : (( </a:t>
            </a:r>
            <a:r>
              <a:rPr lang="ar-IQ" b="1" dirty="0" smtClean="0"/>
              <a:t>ولستُ </a:t>
            </a:r>
            <a:r>
              <a:rPr lang="ar-IQ" b="1" dirty="0" err="1" smtClean="0"/>
              <a:t>احبُّ</a:t>
            </a:r>
            <a:r>
              <a:rPr lang="ar-IQ" b="1" dirty="0" smtClean="0"/>
              <a:t> أن أطلق القول بأيهما أشعر عندي ، لتباين الناس في العلم، واختلاف مذاهبهم في الشعر، ولا أرى لأحدٍ أن يفعل ذلك فيستهدف لذم أحد الفريقين، لان الناس لم يتفقوا على أي الأربعة أشعر ؟ في </a:t>
            </a:r>
            <a:r>
              <a:rPr lang="ar-IQ" b="1" dirty="0" err="1" smtClean="0"/>
              <a:t>امريء</a:t>
            </a:r>
            <a:r>
              <a:rPr lang="ar-IQ" b="1" dirty="0" smtClean="0"/>
              <a:t> </a:t>
            </a:r>
            <a:r>
              <a:rPr lang="ar-IQ" b="1" dirty="0" err="1" smtClean="0"/>
              <a:t>القيس</a:t>
            </a:r>
            <a:r>
              <a:rPr lang="ar-IQ" b="1" dirty="0" smtClean="0"/>
              <a:t> والنابغة وزهير والأعشى، ولا في جرير والفرزدق والأخطل....لاختلاف الناس في الشعر، وتباين مذاهبهم فيه. فان كنت ....ممن يفضل سهل الكلام وقريبهن ويؤثر صحة السبك وحسن العبارة وحلو اللفظ وكثرة الماء والرونق </a:t>
            </a:r>
            <a:r>
              <a:rPr lang="ar-IQ" b="1" dirty="0" err="1" smtClean="0"/>
              <a:t>ح</a:t>
            </a:r>
            <a:r>
              <a:rPr lang="ar-IQ" b="1" dirty="0" smtClean="0"/>
              <a:t> فالبحتري أشعر عندك ضرورة. وإن كنت تميل إلى الصنعة، والمعاني الغامضة التي تستخرج بالغوص والفكرة....فأبو تمام أشعر عندك لا محالة</a:t>
            </a:r>
            <a:r>
              <a:rPr lang="ar-IQ" dirty="0" smtClean="0"/>
              <a:t> )).</a:t>
            </a:r>
            <a:endParaRPr lang="en-US"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4.7|1.6"/>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184</TotalTime>
  <Words>1836</Words>
  <Application>Microsoft Office PowerPoint</Application>
  <PresentationFormat>On-screen Show (4:3)</PresentationFormat>
  <Paragraphs>54</Paragraphs>
  <Slides>13</Slides>
  <Notes>0</Notes>
  <HiddenSlides>0</HiddenSlides>
  <MMClips>3</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Civic</vt:lpstr>
      <vt:lpstr>الآمدي ( 370هـ ) ومنهج الموازنة </vt:lpstr>
      <vt:lpstr>كانت ( الموازنة ) في الشعر العربي القديم قريبة من كونها (مفاضلة ) بين بيت وبيت، أو بين قصيدة وقصيدة ؛ معتمدة أقوالا عامة وأحكاما فردية لم تصل إلى مستوى المنهج العلمي في التحليل والمقارنة إلاَّ عند الآمدي في كتابه ( الموازنة بين شعر أبي تمام والبحتري). </vt:lpstr>
      <vt:lpstr>فمن التطبيقات أو المحاولات في الموازنة قبل الآمدي :</vt:lpstr>
      <vt:lpstr>الموازنة عند الآمدي :</vt:lpstr>
      <vt:lpstr>PowerPoint Presentation</vt:lpstr>
      <vt:lpstr>س/ ما الفرق بين المفاضلة والموازنة؟</vt:lpstr>
      <vt:lpstr>حجج الفريقين :</vt:lpstr>
      <vt:lpstr>منهج الآمدي في الموازنة وتطبيقها:</vt:lpstr>
      <vt:lpstr>PowerPoint Presentation</vt:lpstr>
      <vt:lpstr>كيف تمت الموازنة عند الآمدي ؟</vt:lpstr>
      <vt:lpstr>الأركان النقدية التي قامت عليها الموازنة : </vt:lpstr>
      <vt:lpstr> أ تتحقق السرقة في المعاني المشتركة بين الشعراء؟ أم في الألفاظ؟</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الآمدي ( 370هـ ) ومنهج الموازنة</dc:title>
  <dc:creator>Anwaar</dc:creator>
  <cp:lastModifiedBy>DR.Ahmed Saker 2o1O</cp:lastModifiedBy>
  <cp:revision>15</cp:revision>
  <dcterms:created xsi:type="dcterms:W3CDTF">2020-05-08T19:43:44Z</dcterms:created>
  <dcterms:modified xsi:type="dcterms:W3CDTF">2021-05-29T09:26:48Z</dcterms:modified>
</cp:coreProperties>
</file>