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autoAdjust="0"/>
    <p:restoredTop sz="94576" autoAdjust="0"/>
  </p:normalViewPr>
  <p:slideViewPr>
    <p:cSldViewPr>
      <p:cViewPr varScale="1">
        <p:scale>
          <a:sx n="73" d="100"/>
          <a:sy n="73" d="100"/>
        </p:scale>
        <p:origin x="-5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F94DC40-5C84-43CD-8D08-24ECC2F667D5}" type="datetimeFigureOut">
              <a:rPr lang="ar-IQ" smtClean="0"/>
              <a:t>28/10/1442</a:t>
            </a:fld>
            <a:endParaRPr lang="ar-IQ"/>
          </a:p>
        </p:txBody>
      </p:sp>
      <p:sp>
        <p:nvSpPr>
          <p:cNvPr id="17" name="Footer Placeholder 16"/>
          <p:cNvSpPr>
            <a:spLocks noGrp="1"/>
          </p:cNvSpPr>
          <p:nvPr>
            <p:ph type="ftr" sz="quarter" idx="11"/>
          </p:nvPr>
        </p:nvSpPr>
        <p:spPr/>
        <p:txBody>
          <a:bodyPr/>
          <a:lstStyle/>
          <a:p>
            <a:endParaRPr lang="ar-IQ"/>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29EB093-FCD7-4CA4-9392-1C03BC64F65C}" type="slidenum">
              <a:rPr lang="ar-IQ" smtClean="0"/>
              <a:t>‹#›</a:t>
            </a:fld>
            <a:endParaRPr lang="ar-IQ"/>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94DC40-5C84-43CD-8D08-24ECC2F667D5}" type="datetimeFigureOut">
              <a:rPr lang="ar-IQ" smtClean="0"/>
              <a:t>28/10/1442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29EB093-FCD7-4CA4-9392-1C03BC64F65C}"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transition spd="slow">
    <p:wipe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29EB093-FCD7-4CA4-9392-1C03BC64F65C}" type="slidenum">
              <a:rPr lang="ar-IQ" smtClean="0"/>
              <a:t>‹#›</a:t>
            </a:fld>
            <a:endParaRPr lang="ar-IQ"/>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94DC40-5C84-43CD-8D08-24ECC2F667D5}" type="datetimeFigureOut">
              <a:rPr lang="ar-IQ" smtClean="0"/>
              <a:t>28/10/1442</a:t>
            </a:fld>
            <a:endParaRPr lang="ar-IQ"/>
          </a:p>
        </p:txBody>
      </p:sp>
      <p:sp>
        <p:nvSpPr>
          <p:cNvPr id="5" name="Footer Placeholder 4"/>
          <p:cNvSpPr>
            <a:spLocks noGrp="1"/>
          </p:cNvSpPr>
          <p:nvPr>
            <p:ph type="ftr" sz="quarter" idx="11"/>
          </p:nvPr>
        </p:nvSpPr>
        <p:spPr/>
        <p:txBody>
          <a:bodyPr/>
          <a:lstStyle/>
          <a:p>
            <a:endParaRPr lang="ar-IQ"/>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F94DC40-5C84-43CD-8D08-24ECC2F667D5}" type="datetimeFigureOut">
              <a:rPr lang="ar-IQ" smtClean="0"/>
              <a:t>28/10/1442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a:xfrm>
            <a:off x="4361688" y="1026372"/>
            <a:ext cx="457200" cy="441325"/>
          </a:xfrm>
        </p:spPr>
        <p:txBody>
          <a:bodyPr/>
          <a:lstStyle/>
          <a:p>
            <a:fld id="{629EB093-FCD7-4CA4-9392-1C03BC64F65C}" type="slidenum">
              <a:rPr lang="ar-IQ" smtClean="0"/>
              <a:t>‹#›</a:t>
            </a:fld>
            <a:endParaRPr lang="ar-IQ"/>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ar-IQ"/>
          </a:p>
        </p:txBody>
      </p:sp>
      <p:sp>
        <p:nvSpPr>
          <p:cNvPr id="4" name="Date Placeholder 3"/>
          <p:cNvSpPr>
            <a:spLocks noGrp="1"/>
          </p:cNvSpPr>
          <p:nvPr>
            <p:ph type="dt" sz="half" idx="10"/>
          </p:nvPr>
        </p:nvSpPr>
        <p:spPr/>
        <p:txBody>
          <a:bodyPr/>
          <a:lstStyle/>
          <a:p>
            <a:fld id="{AF94DC40-5C84-43CD-8D08-24ECC2F667D5}" type="datetimeFigureOut">
              <a:rPr lang="ar-IQ" smtClean="0"/>
              <a:t>28/10/1442</a:t>
            </a:fld>
            <a:endParaRPr lang="ar-IQ"/>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29EB093-FCD7-4CA4-9392-1C03BC64F65C}" type="slidenum">
              <a:rPr lang="ar-IQ" smtClean="0"/>
              <a:t>‹#›</a:t>
            </a:fld>
            <a:endParaRPr lang="ar-IQ"/>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F94DC40-5C84-43CD-8D08-24ECC2F667D5}" type="datetimeFigureOut">
              <a:rPr lang="ar-IQ" smtClean="0"/>
              <a:t>28/10/1442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629EB093-FCD7-4CA4-9392-1C03BC64F65C}" type="slidenum">
              <a:rPr lang="ar-IQ" smtClean="0"/>
              <a:t>‹#›</a:t>
            </a:fld>
            <a:endParaRPr lang="ar-IQ"/>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F94DC40-5C84-43CD-8D08-24ECC2F667D5}" type="datetimeFigureOut">
              <a:rPr lang="ar-IQ" smtClean="0"/>
              <a:t>28/10/1442</a:t>
            </a:fld>
            <a:endParaRPr lang="ar-IQ"/>
          </a:p>
        </p:txBody>
      </p:sp>
      <p:sp>
        <p:nvSpPr>
          <p:cNvPr id="8" name="Footer Placeholder 7"/>
          <p:cNvSpPr>
            <a:spLocks noGrp="1"/>
          </p:cNvSpPr>
          <p:nvPr>
            <p:ph type="ftr" sz="quarter" idx="11"/>
          </p:nvPr>
        </p:nvSpPr>
        <p:spPr>
          <a:xfrm>
            <a:off x="304800" y="6409944"/>
            <a:ext cx="3581400" cy="365760"/>
          </a:xfrm>
        </p:spPr>
        <p:txBody>
          <a:bodyPr/>
          <a:lstStyle/>
          <a:p>
            <a:endParaRPr lang="ar-IQ"/>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29EB093-FCD7-4CA4-9392-1C03BC64F65C}" type="slidenum">
              <a:rPr lang="ar-IQ" smtClean="0"/>
              <a:t>‹#›</a:t>
            </a:fld>
            <a:endParaRPr lang="ar-IQ"/>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F94DC40-5C84-43CD-8D08-24ECC2F667D5}" type="datetimeFigureOut">
              <a:rPr lang="ar-IQ" smtClean="0"/>
              <a:t>28/10/1442</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a:xfrm>
            <a:off x="4343400" y="1036020"/>
            <a:ext cx="457200" cy="441325"/>
          </a:xfrm>
        </p:spPr>
        <p:txBody>
          <a:bodyPr/>
          <a:lstStyle/>
          <a:p>
            <a:fld id="{629EB093-FCD7-4CA4-9392-1C03BC64F65C}" type="slidenum">
              <a:rPr lang="ar-IQ" smtClean="0"/>
              <a:t>‹#›</a:t>
            </a:fld>
            <a:endParaRPr lang="ar-IQ"/>
          </a:p>
        </p:txBody>
      </p:sp>
    </p:spTree>
  </p:cSld>
  <p:clrMapOvr>
    <a:masterClrMapping/>
  </p:clrMapOvr>
  <p:transition spd="slow">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F94DC40-5C84-43CD-8D08-24ECC2F667D5}" type="datetimeFigureOut">
              <a:rPr lang="ar-IQ" smtClean="0"/>
              <a:t>28/10/1442</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29EB093-FCD7-4CA4-9392-1C03BC64F65C}" type="slidenum">
              <a:rPr lang="ar-IQ" smtClean="0"/>
              <a:t>‹#›</a:t>
            </a:fld>
            <a:endParaRPr lang="ar-IQ"/>
          </a:p>
        </p:txBody>
      </p:sp>
    </p:spTree>
  </p:cSld>
  <p:clrMapOvr>
    <a:masterClrMapping/>
  </p:clrMapOvr>
  <p:transition spd="slow">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29EB093-FCD7-4CA4-9392-1C03BC64F65C}" type="slidenum">
              <a:rPr lang="ar-IQ" smtClean="0"/>
              <a:t>‹#›</a:t>
            </a:fld>
            <a:endParaRPr lang="ar-IQ"/>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F94DC40-5C84-43CD-8D08-24ECC2F667D5}" type="datetimeFigureOut">
              <a:rPr lang="ar-IQ" smtClean="0"/>
              <a:t>28/10/1442</a:t>
            </a:fld>
            <a:endParaRPr lang="ar-IQ"/>
          </a:p>
        </p:txBody>
      </p:sp>
      <p:sp>
        <p:nvSpPr>
          <p:cNvPr id="6" name="Footer Placeholder 5"/>
          <p:cNvSpPr>
            <a:spLocks noGrp="1"/>
          </p:cNvSpPr>
          <p:nvPr>
            <p:ph type="ftr" sz="quarter" idx="11"/>
          </p:nvPr>
        </p:nvSpPr>
        <p:spPr>
          <a:xfrm>
            <a:off x="301752" y="6410848"/>
            <a:ext cx="3383280" cy="365760"/>
          </a:xfrm>
        </p:spPr>
        <p:txBody>
          <a:bodyPr/>
          <a:lstStyle/>
          <a:p>
            <a:endParaRPr lang="ar-IQ"/>
          </a:p>
        </p:txBody>
      </p:sp>
    </p:spTree>
  </p:cSld>
  <p:clrMapOvr>
    <a:overrideClrMapping bg1="lt1" tx1="dk1" bg2="lt2" tx2="dk2" accent1="accent1" accent2="accent2" accent3="accent3" accent4="accent4" accent5="accent5" accent6="accent6" hlink="hlink" folHlink="folHlink"/>
  </p:clrMapOvr>
  <p:transition spd="slow">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29EB093-FCD7-4CA4-9392-1C03BC64F65C}" type="slidenum">
              <a:rPr lang="ar-IQ" smtClean="0"/>
              <a:t>‹#›</a:t>
            </a:fld>
            <a:endParaRPr lang="ar-IQ"/>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F94DC40-5C84-43CD-8D08-24ECC2F667D5}" type="datetimeFigureOut">
              <a:rPr lang="ar-IQ" smtClean="0"/>
              <a:t>28/10/1442</a:t>
            </a:fld>
            <a:endParaRPr lang="ar-IQ"/>
          </a:p>
        </p:txBody>
      </p:sp>
      <p:sp>
        <p:nvSpPr>
          <p:cNvPr id="6" name="Footer Placeholder 5"/>
          <p:cNvSpPr>
            <a:spLocks noGrp="1"/>
          </p:cNvSpPr>
          <p:nvPr>
            <p:ph type="ftr" sz="quarter" idx="11"/>
          </p:nvPr>
        </p:nvSpPr>
        <p:spPr>
          <a:xfrm>
            <a:off x="301752" y="6410848"/>
            <a:ext cx="3584448" cy="365760"/>
          </a:xfrm>
        </p:spPr>
        <p:txBody>
          <a:bodyPr/>
          <a:lstStyle/>
          <a:p>
            <a:endParaRPr lang="ar-IQ"/>
          </a:p>
        </p:txBody>
      </p:sp>
    </p:spTree>
  </p:cSld>
  <p:clrMapOvr>
    <a:masterClrMapping/>
  </p:clrMapOvr>
  <p:transition spd="slow">
    <p:wipe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F94DC40-5C84-43CD-8D08-24ECC2F667D5}" type="datetimeFigureOut">
              <a:rPr lang="ar-IQ" smtClean="0"/>
              <a:t>28/10/1442</a:t>
            </a:fld>
            <a:endParaRPr lang="ar-IQ"/>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ar-IQ"/>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29EB093-FCD7-4CA4-9392-1C03BC64F65C}" type="slidenum">
              <a:rPr lang="ar-IQ" smtClean="0"/>
              <a:t>‹#›</a:t>
            </a:fld>
            <a:endParaRPr lang="ar-IQ"/>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spd="slow">
    <p:wipe dir="u"/>
  </p:transition>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71546"/>
            <a:ext cx="7772400" cy="4857783"/>
          </a:xfrm>
        </p:spPr>
        <p:txBody>
          <a:bodyPr>
            <a:normAutofit/>
          </a:bodyPr>
          <a:lstStyle/>
          <a:p>
            <a:r>
              <a:rPr lang="ar-IQ" b="1" dirty="0"/>
              <a:t>كتاب العمدة في محاسن الشعر وآدابه ونقده</a:t>
            </a:r>
            <a:r>
              <a:rPr lang="en-US" dirty="0"/>
              <a:t/>
            </a:r>
            <a:br>
              <a:rPr lang="en-US" dirty="0"/>
            </a:br>
            <a:r>
              <a:rPr lang="ar-IQ" b="1" dirty="0"/>
              <a:t> لابن رشيق القيرواني (ت 456هـ )</a:t>
            </a:r>
            <a:r>
              <a:rPr lang="en-US" dirty="0"/>
              <a:t/>
            </a:r>
            <a:br>
              <a:rPr lang="en-US" dirty="0"/>
            </a:br>
            <a:r>
              <a:rPr lang="ar-IQ" b="1" dirty="0"/>
              <a:t>والنظرة المتكاملة إلى الشعر</a:t>
            </a:r>
            <a:endParaRPr lang="ar-IQ"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b="1" dirty="0" smtClean="0"/>
              <a:t>دوافع القول الشعري </a:t>
            </a:r>
            <a:r>
              <a:rPr lang="ar-IQ" b="1" dirty="0" smtClean="0"/>
              <a:t>:</a:t>
            </a:r>
            <a:endParaRPr lang="ar-IQ" dirty="0"/>
          </a:p>
        </p:txBody>
      </p:sp>
      <p:sp>
        <p:nvSpPr>
          <p:cNvPr id="3" name="Content Placeholder 2"/>
          <p:cNvSpPr>
            <a:spLocks noGrp="1"/>
          </p:cNvSpPr>
          <p:nvPr>
            <p:ph sz="quarter" idx="1"/>
          </p:nvPr>
        </p:nvSpPr>
        <p:spPr>
          <a:xfrm>
            <a:off x="285720" y="1214422"/>
            <a:ext cx="8503920" cy="5143536"/>
          </a:xfrm>
        </p:spPr>
        <p:txBody>
          <a:bodyPr/>
          <a:lstStyle/>
          <a:p>
            <a:pPr algn="just">
              <a:buNone/>
            </a:pPr>
            <a:r>
              <a:rPr lang="ar-IQ" dirty="0" smtClean="0"/>
              <a:t>تحدث </a:t>
            </a:r>
            <a:r>
              <a:rPr lang="ar-IQ" dirty="0" smtClean="0"/>
              <a:t>ابن رشيق عن دوافع القول الشعري؛ فذكر إنها:</a:t>
            </a:r>
            <a:endParaRPr lang="en-US" dirty="0" smtClean="0"/>
          </a:p>
          <a:p>
            <a:pPr>
              <a:lnSpc>
                <a:spcPct val="200000"/>
              </a:lnSpc>
            </a:pPr>
            <a:r>
              <a:rPr lang="ar-IQ" dirty="0" smtClean="0"/>
              <a:t>_ قد تكون للتكسب بالشعر كما في غرض المديح .</a:t>
            </a:r>
            <a:endParaRPr lang="en-US" dirty="0" smtClean="0"/>
          </a:p>
          <a:p>
            <a:pPr>
              <a:lnSpc>
                <a:spcPct val="200000"/>
              </a:lnSpc>
            </a:pPr>
            <a:r>
              <a:rPr lang="ar-IQ" dirty="0" smtClean="0"/>
              <a:t>_ وقد يقول الشاعر وهو في حالة خوف شديد فيجيد التعبير عن حاله .</a:t>
            </a:r>
            <a:endParaRPr lang="en-US" dirty="0" smtClean="0"/>
          </a:p>
          <a:p>
            <a:pPr>
              <a:lnSpc>
                <a:spcPct val="200000"/>
              </a:lnSpc>
            </a:pPr>
            <a:r>
              <a:rPr lang="ar-IQ" dirty="0" smtClean="0"/>
              <a:t>_ وقد يكون للحالة المادية من فقر وغنى أثرا كبيرا في تقوية الدافع النفسي وبعث الحافز على قول الشعر .</a:t>
            </a:r>
            <a:endParaRPr lang="en-US" dirty="0" smtClean="0"/>
          </a:p>
          <a:p>
            <a:endParaRPr lang="ar-IQ"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b="1" dirty="0" smtClean="0"/>
              <a:t>القريحة الشعرية وشحذها:</a:t>
            </a:r>
            <a:endParaRPr lang="ar-IQ" dirty="0"/>
          </a:p>
        </p:txBody>
      </p:sp>
      <p:sp>
        <p:nvSpPr>
          <p:cNvPr id="3" name="Content Placeholder 2"/>
          <p:cNvSpPr>
            <a:spLocks noGrp="1"/>
          </p:cNvSpPr>
          <p:nvPr>
            <p:ph sz="quarter" idx="1"/>
          </p:nvPr>
        </p:nvSpPr>
        <p:spPr/>
        <p:txBody>
          <a:bodyPr/>
          <a:lstStyle/>
          <a:p>
            <a:pPr algn="just">
              <a:buNone/>
            </a:pPr>
            <a:r>
              <a:rPr lang="ar-IQ" dirty="0" smtClean="0"/>
              <a:t>تتعرض القريحة الشعرية لحالات نضوب نتيجة للحالات النفسية التي تمر على الشاعر؛ مما يؤدي إلى تباطؤ شعره وقلته، وقد فصل ابن رشيق هذه المسألة في باب عقده باسم (</a:t>
            </a:r>
            <a:r>
              <a:rPr lang="ar-IQ" b="1" dirty="0" smtClean="0"/>
              <a:t>عمل الشعر وشحذ القريحة له</a:t>
            </a:r>
            <a:r>
              <a:rPr lang="ar-IQ" dirty="0" smtClean="0"/>
              <a:t>) تناول فيه أمثلة لشعراء عانوا من لحظات الإبداع وعسر القول؛ ومنهم الفرزدق وهو فحل مضر في زمانه يقول: ( </a:t>
            </a:r>
            <a:r>
              <a:rPr lang="ar-IQ" b="1" dirty="0" smtClean="0"/>
              <a:t>تمر عليَّ ساعة وقلع ضرس من أضراسي أهون عليّ من عمل بيت من الشعر</a:t>
            </a:r>
            <a:r>
              <a:rPr lang="ar-IQ" dirty="0" smtClean="0"/>
              <a:t>) .</a:t>
            </a:r>
            <a:endParaRPr lang="en-US" dirty="0" smtClean="0"/>
          </a:p>
          <a:p>
            <a:pPr algn="just">
              <a:buNone/>
            </a:pPr>
            <a:r>
              <a:rPr lang="ar-IQ" dirty="0" smtClean="0"/>
              <a:t>أما الحالات التي تعين الشاعر على شحذ القريحة فهي مختلفة ومتباينة من شاعر لآخر تبعا لاختلاف حالته النفسية وطبعه الشعري، وقد ذكر ابن رشيق هذه الحالات كما يلي:</a:t>
            </a:r>
            <a:endParaRPr lang="ar-IQ"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a:xfrm>
            <a:off x="301752" y="1527048"/>
            <a:ext cx="8503920" cy="5116662"/>
          </a:xfrm>
        </p:spPr>
        <p:txBody>
          <a:bodyPr>
            <a:normAutofit fontScale="77500" lnSpcReduction="20000"/>
          </a:bodyPr>
          <a:lstStyle/>
          <a:p>
            <a:pPr marL="514350" lvl="0" indent="-514350">
              <a:buFont typeface="+mj-lt"/>
              <a:buAutoNum type="arabicParenR"/>
            </a:pPr>
            <a:r>
              <a:rPr lang="ar-IQ" b="1" dirty="0" smtClean="0">
                <a:solidFill>
                  <a:srgbClr val="C00000"/>
                </a:solidFill>
              </a:rPr>
              <a:t>المذاكرة</a:t>
            </a:r>
            <a:r>
              <a:rPr lang="ar-IQ" dirty="0" smtClean="0"/>
              <a:t>: فهي التي تقدح زناد الفكر وتفجر عيون المعاني.</a:t>
            </a:r>
            <a:endParaRPr lang="en-US" dirty="0" smtClean="0"/>
          </a:p>
          <a:p>
            <a:pPr marL="514350" lvl="0" indent="-514350">
              <a:buFont typeface="+mj-lt"/>
              <a:buAutoNum type="arabicParenR"/>
            </a:pPr>
            <a:r>
              <a:rPr lang="ar-IQ" b="1" dirty="0" smtClean="0">
                <a:solidFill>
                  <a:srgbClr val="C00000"/>
                </a:solidFill>
              </a:rPr>
              <a:t>مطالعة الأشعار</a:t>
            </a:r>
            <a:r>
              <a:rPr lang="ar-IQ" dirty="0" smtClean="0"/>
              <a:t>: وهي ترتبط بالنقطة السابقة ؛ فهي توحي للشاعر بتوليد المعاني فضلا عن تثقيفه وتمرين موهبته وصقلها.</a:t>
            </a:r>
            <a:endParaRPr lang="en-US" dirty="0" smtClean="0"/>
          </a:p>
          <a:p>
            <a:pPr marL="514350" lvl="0" indent="-514350">
              <a:buFont typeface="+mj-lt"/>
              <a:buAutoNum type="arabicParenR"/>
            </a:pPr>
            <a:r>
              <a:rPr lang="ar-IQ" b="1" dirty="0" smtClean="0">
                <a:solidFill>
                  <a:srgbClr val="C00000"/>
                </a:solidFill>
              </a:rPr>
              <a:t>الخلوة بذكر الأحباب </a:t>
            </a:r>
            <a:r>
              <a:rPr lang="ar-IQ" dirty="0" smtClean="0"/>
              <a:t>: وهذا يصلح في إثارة داعي قول الشعر في الغزل.</a:t>
            </a:r>
            <a:endParaRPr lang="en-US" dirty="0" smtClean="0"/>
          </a:p>
          <a:p>
            <a:pPr marL="514350" lvl="0" indent="-514350">
              <a:buFont typeface="+mj-lt"/>
              <a:buAutoNum type="arabicParenR"/>
            </a:pPr>
            <a:r>
              <a:rPr lang="ar-IQ" b="1" dirty="0" smtClean="0">
                <a:solidFill>
                  <a:srgbClr val="C00000"/>
                </a:solidFill>
              </a:rPr>
              <a:t>الاستعانة بجمال الطبيعة </a:t>
            </a:r>
            <a:r>
              <a:rPr lang="ar-IQ" dirty="0" smtClean="0"/>
              <a:t>: لتفتح الذهن وتفتح القريحة؛ فخلوة الشاعر مع نفسه يساعده في تنشيط أفكاره ومعانيه.</a:t>
            </a:r>
            <a:endParaRPr lang="en-US" dirty="0" smtClean="0"/>
          </a:p>
          <a:p>
            <a:pPr marL="514350" lvl="0" indent="-514350">
              <a:buFont typeface="+mj-lt"/>
              <a:buAutoNum type="arabicParenR"/>
            </a:pPr>
            <a:r>
              <a:rPr lang="ar-IQ" b="1" dirty="0" smtClean="0">
                <a:solidFill>
                  <a:srgbClr val="C00000"/>
                </a:solidFill>
              </a:rPr>
              <a:t>اختيار وقت الليل أو وقت السحر للانصراف إلى نظم الأشعار</a:t>
            </a:r>
            <a:r>
              <a:rPr lang="ar-IQ" dirty="0" smtClean="0"/>
              <a:t>. ويختار ابن رشيق وقت السحر لأسباب منها:</a:t>
            </a:r>
            <a:endParaRPr lang="en-US" dirty="0" smtClean="0"/>
          </a:p>
          <a:p>
            <a:r>
              <a:rPr lang="ar-IQ" dirty="0" smtClean="0"/>
              <a:t>أ_ إن النفس تكون مجتمعة لم يتفرق حسها في أسباب اللهو والمعيشة أو غير ذلك.</a:t>
            </a:r>
            <a:endParaRPr lang="en-US" dirty="0" smtClean="0"/>
          </a:p>
          <a:p>
            <a:r>
              <a:rPr lang="ar-IQ" dirty="0" smtClean="0"/>
              <a:t>ب _ إن النفس تكون مستريحة.</a:t>
            </a:r>
            <a:endParaRPr lang="en-US" dirty="0" smtClean="0"/>
          </a:p>
          <a:p>
            <a:r>
              <a:rPr lang="ar-IQ" dirty="0" err="1" smtClean="0"/>
              <a:t>جـ</a:t>
            </a:r>
            <a:r>
              <a:rPr lang="ar-IQ" dirty="0" smtClean="0"/>
              <a:t> _ إن السحر ألطف هواء وأرق نسيما وأعدل ميزانا بين الليل والنهار.</a:t>
            </a:r>
            <a:endParaRPr lang="en-US" dirty="0" smtClean="0"/>
          </a:p>
          <a:p>
            <a:pPr marL="514350" lvl="0" indent="-514350">
              <a:buClr>
                <a:srgbClr val="C00000"/>
              </a:buClr>
              <a:buFont typeface="+mj-lt"/>
              <a:buAutoNum type="arabicParenR" startAt="6"/>
            </a:pPr>
            <a:r>
              <a:rPr lang="ar-IQ" b="1" dirty="0" smtClean="0">
                <a:solidFill>
                  <a:srgbClr val="C00000"/>
                </a:solidFill>
              </a:rPr>
              <a:t>تهيئة النفس </a:t>
            </a:r>
            <a:r>
              <a:rPr lang="ar-IQ" dirty="0" smtClean="0"/>
              <a:t>بدواع خارجية لبعث الرغبة فيها في قول الشعر على حسب مزاج الشاعر وعادته ومنهجه في الحياة.</a:t>
            </a:r>
            <a:endParaRPr lang="en-US" dirty="0" smtClean="0"/>
          </a:p>
          <a:p>
            <a:pPr marL="514350" lvl="0" indent="-514350">
              <a:buFont typeface="+mj-lt"/>
              <a:buAutoNum type="arabicParenR" startAt="7"/>
            </a:pPr>
            <a:r>
              <a:rPr lang="ar-IQ" b="1" dirty="0" smtClean="0">
                <a:solidFill>
                  <a:srgbClr val="C00000"/>
                </a:solidFill>
              </a:rPr>
              <a:t>الترنم والتغني بالبيت الذي يخطر ببال الشاعر </a:t>
            </a:r>
            <a:r>
              <a:rPr lang="ar-IQ" dirty="0" smtClean="0"/>
              <a:t>أو البيت الذي يريد أن يقيم القصيدة عليه.</a:t>
            </a:r>
            <a:endParaRPr lang="en-US" dirty="0" smtClean="0"/>
          </a:p>
          <a:p>
            <a:pPr marL="514350" indent="-514350">
              <a:buNone/>
            </a:pPr>
            <a:r>
              <a:rPr lang="ar-IQ" dirty="0" smtClean="0"/>
              <a:t>وتبقى مسألة حالات شحذ القريحة مسألة نسبية تخضع لطبع الأديب أو ظروفه أو بواعثه، وعليه وحده أن يختار ما يناسبه من أوقات أو حالات لتعينه على نشاطه.</a:t>
            </a:r>
            <a:endParaRPr lang="en-US" dirty="0" smtClean="0"/>
          </a:p>
          <a:p>
            <a:pPr marL="514350" indent="-514350">
              <a:buFont typeface="+mj-lt"/>
              <a:buAutoNum type="arabicParenR"/>
            </a:pPr>
            <a:endParaRPr lang="ar-IQ"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linds(horizontal)">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b="1" dirty="0" smtClean="0"/>
              <a:t>كتاب العمدة في محاسن الشعر وآدابه ونقده</a:t>
            </a:r>
            <a:endParaRPr lang="ar-IQ" dirty="0"/>
          </a:p>
        </p:txBody>
      </p:sp>
      <p:sp>
        <p:nvSpPr>
          <p:cNvPr id="3" name="Content Placeholder 2"/>
          <p:cNvSpPr>
            <a:spLocks noGrp="1"/>
          </p:cNvSpPr>
          <p:nvPr>
            <p:ph sz="quarter" idx="1"/>
          </p:nvPr>
        </p:nvSpPr>
        <p:spPr/>
        <p:txBody>
          <a:bodyPr/>
          <a:lstStyle/>
          <a:p>
            <a:r>
              <a:rPr lang="ar-IQ" dirty="0" smtClean="0"/>
              <a:t>يعد كتاب العمدة واحدا من الكتب النقدية التي اهتمت بالشعر ونقده، ويتضح ذلك من خلال العنوان الذي يدل على طبيعة المادة التي يتناولها من حيث الوقوف عند الشعر وتعريفه وفضله، وميزاته على النثر، وما يتعلق بمحاسنه التي يجب على الشاعر الأخذ </a:t>
            </a:r>
            <a:r>
              <a:rPr lang="ar-IQ" dirty="0" err="1" smtClean="0"/>
              <a:t>بها</a:t>
            </a:r>
            <a:r>
              <a:rPr lang="ar-IQ" dirty="0" smtClean="0"/>
              <a:t> ومساوئه التي ينبغي الابتعاد عنها.</a:t>
            </a:r>
            <a:endParaRPr lang="en-US" dirty="0" smtClean="0"/>
          </a:p>
          <a:p>
            <a:endParaRPr lang="ar-IQ"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b="1" dirty="0" smtClean="0"/>
              <a:t>دفاعه عن الشعر</a:t>
            </a:r>
            <a:r>
              <a:rPr lang="ar-IQ" b="1" dirty="0" smtClean="0"/>
              <a:t>:</a:t>
            </a:r>
            <a:endParaRPr lang="ar-IQ" dirty="0"/>
          </a:p>
        </p:txBody>
      </p:sp>
      <p:sp>
        <p:nvSpPr>
          <p:cNvPr id="3" name="Content Placeholder 2"/>
          <p:cNvSpPr>
            <a:spLocks noGrp="1"/>
          </p:cNvSpPr>
          <p:nvPr>
            <p:ph sz="quarter" idx="1"/>
          </p:nvPr>
        </p:nvSpPr>
        <p:spPr/>
        <p:txBody>
          <a:bodyPr>
            <a:normAutofit fontScale="92500" lnSpcReduction="10000"/>
          </a:bodyPr>
          <a:lstStyle/>
          <a:p>
            <a:r>
              <a:rPr lang="ar-IQ" dirty="0" smtClean="0"/>
              <a:t>قبل أن يبدأ ابن رشيق حديثه المباشر عن الشعر وما يتعلق بآدابه ونقده بدأ كتابه بفصول وفقرات فيها دفاع عن الشعر وكأنه يقدم مسوغا لتخصص كتابه بهذا الموضوع ، أو ليبين فضل انفراد كتابه بصنعة الشعر.</a:t>
            </a:r>
            <a:endParaRPr lang="en-US" dirty="0" smtClean="0"/>
          </a:p>
          <a:p>
            <a:r>
              <a:rPr lang="ar-IQ" dirty="0" smtClean="0"/>
              <a:t>فكلام العرب نوعان : </a:t>
            </a:r>
            <a:r>
              <a:rPr lang="ar-IQ" b="1" dirty="0" smtClean="0"/>
              <a:t>منظوم</a:t>
            </a:r>
            <a:r>
              <a:rPr lang="ar-IQ" dirty="0" smtClean="0"/>
              <a:t> ، </a:t>
            </a:r>
            <a:r>
              <a:rPr lang="ar-IQ" b="1" dirty="0" smtClean="0"/>
              <a:t>ومنثور</a:t>
            </a:r>
            <a:r>
              <a:rPr lang="ar-IQ" dirty="0" smtClean="0"/>
              <a:t>؛ولكل منهما ثلاث طبقات : </a:t>
            </a:r>
            <a:r>
              <a:rPr lang="ar-IQ" b="1" dirty="0" smtClean="0"/>
              <a:t>جيدة، ومتوسطة، ورديئة</a:t>
            </a:r>
            <a:r>
              <a:rPr lang="ar-IQ" dirty="0" smtClean="0"/>
              <a:t>. فإذا اتفقت الطبقتان في القدر، وتساوتا في القيمة، ولم يكن لأحدهما فضل على الأخرى كان الحكم للشعر ظاهرا في التسمية لان كل منظوم أحسن من كل منثور من جنسه في معترف العادة.</a:t>
            </a:r>
            <a:endParaRPr lang="en-US" dirty="0" smtClean="0"/>
          </a:p>
          <a:p>
            <a:r>
              <a:rPr lang="ar-IQ" dirty="0" smtClean="0"/>
              <a:t>وبذا يصدر ابن رشيق حكما عاما في </a:t>
            </a:r>
            <a:r>
              <a:rPr lang="ar-IQ" b="1" dirty="0" smtClean="0"/>
              <a:t>تفضيل الشعر على النثر</a:t>
            </a:r>
            <a:r>
              <a:rPr lang="ar-IQ" dirty="0" smtClean="0"/>
              <a:t> . ثم يذكر في مقدمة كتابه فصولا عن أهمية الشعر وما ينفرد </a:t>
            </a:r>
            <a:r>
              <a:rPr lang="ar-IQ" dirty="0" err="1" smtClean="0"/>
              <a:t>به</a:t>
            </a:r>
            <a:r>
              <a:rPr lang="ar-IQ" dirty="0" smtClean="0"/>
              <a:t> عن النثر ليجعل من ذلك تمهيدا لتخصص كتابه بصنعة الشعر، الذي يرى انه أسرع تأثيرا في النفوس لما يقتضيه الوزن من جرس موسيقي، وجمال فني يؤهلانه </a:t>
            </a:r>
            <a:r>
              <a:rPr lang="ar-IQ" dirty="0" err="1" smtClean="0"/>
              <a:t>للصوق</a:t>
            </a:r>
            <a:r>
              <a:rPr lang="ar-IQ" dirty="0" smtClean="0"/>
              <a:t> في نفوس السامعين وحفظه وتداوله. فضلا عن مكانة الشعر في حياة العرب، والتي تكمن في:</a:t>
            </a:r>
            <a:endParaRPr lang="ar-IQ"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dirty="0"/>
          </a:p>
        </p:txBody>
      </p:sp>
      <p:sp>
        <p:nvSpPr>
          <p:cNvPr id="3" name="Content Placeholder 2"/>
          <p:cNvSpPr>
            <a:spLocks noGrp="1"/>
          </p:cNvSpPr>
          <p:nvPr>
            <p:ph sz="quarter" idx="1"/>
          </p:nvPr>
        </p:nvSpPr>
        <p:spPr/>
        <p:txBody>
          <a:bodyPr>
            <a:normAutofit fontScale="85000" lnSpcReduction="10000"/>
          </a:bodyPr>
          <a:lstStyle/>
          <a:p>
            <a:pPr lvl="0"/>
            <a:r>
              <a:rPr lang="ar-IQ" dirty="0" smtClean="0"/>
              <a:t>تنزيه القرآن الكريم عن أن يكون شعرا. وتنزيه الرسول (ص) عن أن يكون شاعرا. </a:t>
            </a:r>
            <a:endParaRPr lang="en-US" dirty="0" smtClean="0"/>
          </a:p>
          <a:p>
            <a:pPr lvl="0"/>
            <a:r>
              <a:rPr lang="ar-IQ" dirty="0" smtClean="0"/>
              <a:t>ما يميّز الشعر إن الكذب الذي أجمع الناس على قبحه حسُنَ فيه .</a:t>
            </a:r>
            <a:endParaRPr lang="en-US" dirty="0" smtClean="0"/>
          </a:p>
          <a:p>
            <a:pPr lvl="0"/>
            <a:r>
              <a:rPr lang="ar-IQ" dirty="0" smtClean="0"/>
              <a:t>قيام الشعر بمهمة الدفاع عن الشاعر؛ حتى في حالة كونه مذنبا، كما حدث مع الشاعر كعب بن زهير عندما عفا عنه رسول الله (ص) وأعطاه بردته.</a:t>
            </a:r>
            <a:endParaRPr lang="en-US" dirty="0" smtClean="0"/>
          </a:p>
          <a:p>
            <a:pPr lvl="0"/>
            <a:r>
              <a:rPr lang="ar-IQ" dirty="0" smtClean="0"/>
              <a:t>ما يميّز الشعر إن إطراء الشاعر لنفسه ومدحه إياها جائز ومقبول وغير معيب عليه.</a:t>
            </a:r>
            <a:endParaRPr lang="en-US" dirty="0" smtClean="0"/>
          </a:p>
          <a:p>
            <a:pPr lvl="0"/>
            <a:r>
              <a:rPr lang="en-US" dirty="0" smtClean="0"/>
              <a:t> </a:t>
            </a:r>
            <a:r>
              <a:rPr lang="ar-IQ" dirty="0" smtClean="0"/>
              <a:t>الشعر معيار الأوزان.</a:t>
            </a:r>
            <a:endParaRPr lang="en-US" dirty="0" smtClean="0"/>
          </a:p>
          <a:p>
            <a:pPr lvl="0"/>
            <a:r>
              <a:rPr lang="ar-IQ" dirty="0" smtClean="0"/>
              <a:t>مكانة الشعر العظيمة في عصر صدر الإسلام ودوره الكبير في الدفاع عن الدعوة الإسلامية. فضلا عن تعاطي الصحابة وكبار الخلفاء الفقهاء والتابعين له.</a:t>
            </a:r>
            <a:endParaRPr lang="en-US" dirty="0" smtClean="0"/>
          </a:p>
          <a:p>
            <a:pPr lvl="0"/>
            <a:r>
              <a:rPr lang="ar-IQ" dirty="0" smtClean="0"/>
              <a:t>للشعر مكانة متميزة في المجتمع العربي، فقد كانت القبائل تفخر بولادة شاعر ونبوغه</a:t>
            </a:r>
            <a:endParaRPr lang="en-US" dirty="0" smtClean="0"/>
          </a:p>
          <a:p>
            <a:pPr lvl="0"/>
            <a:r>
              <a:rPr lang="ar-IQ" dirty="0" smtClean="0"/>
              <a:t>قبول الحكام ورؤساء القبائل الشفاعة بالشعر.</a:t>
            </a:r>
            <a:endParaRPr lang="en-US" dirty="0" smtClean="0"/>
          </a:p>
          <a:p>
            <a:r>
              <a:rPr lang="ar-IQ" dirty="0" smtClean="0"/>
              <a:t>للشعر منافع كثيرة في حياة العربي ؛ منها تفاؤل الناس </a:t>
            </a:r>
            <a:r>
              <a:rPr lang="ar-IQ" dirty="0" err="1" smtClean="0"/>
              <a:t>به</a:t>
            </a:r>
            <a:r>
              <a:rPr lang="ar-IQ" dirty="0" smtClean="0"/>
              <a:t>، وتحديده واجباتهم التي يجب أن يسيروا عليها، وغير ذلك من المنافع .</a:t>
            </a:r>
            <a:endParaRPr lang="ar-IQ"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b="1" dirty="0" smtClean="0"/>
              <a:t>القدماء والمحدثون :</a:t>
            </a:r>
            <a:endParaRPr lang="ar-IQ" dirty="0"/>
          </a:p>
        </p:txBody>
      </p:sp>
      <p:sp>
        <p:nvSpPr>
          <p:cNvPr id="3" name="Content Placeholder 2"/>
          <p:cNvSpPr>
            <a:spLocks noGrp="1"/>
          </p:cNvSpPr>
          <p:nvPr>
            <p:ph sz="quarter" idx="1"/>
          </p:nvPr>
        </p:nvSpPr>
        <p:spPr>
          <a:xfrm>
            <a:off x="301752" y="1285860"/>
            <a:ext cx="8503920" cy="5357850"/>
          </a:xfrm>
        </p:spPr>
        <p:txBody>
          <a:bodyPr>
            <a:normAutofit lnSpcReduction="10000"/>
          </a:bodyPr>
          <a:lstStyle/>
          <a:p>
            <a:pPr algn="just">
              <a:buNone/>
            </a:pPr>
            <a:r>
              <a:rPr lang="ar-IQ" dirty="0" smtClean="0"/>
              <a:t>ليس لابن رشيق في هذه المسألة موقف خاص قدر فهمه لمواقف من سبقه، وتبنيه لرأي يوافق فيه مَنْ ذهب إلى وجوب العدل بين القدماء والمحدثين، مفتتحا حديثه بمقولة ابن </a:t>
            </a:r>
            <a:r>
              <a:rPr lang="ar-IQ" dirty="0" err="1" smtClean="0"/>
              <a:t>قتيبة</a:t>
            </a:r>
            <a:r>
              <a:rPr lang="ar-IQ" dirty="0" smtClean="0"/>
              <a:t> : ( </a:t>
            </a:r>
            <a:r>
              <a:rPr lang="ar-IQ" b="1" dirty="0" smtClean="0">
                <a:solidFill>
                  <a:srgbClr val="FF0000"/>
                </a:solidFill>
              </a:rPr>
              <a:t>كل قديم من الشعراء فهو محدث في زمانه</a:t>
            </a:r>
            <a:r>
              <a:rPr lang="ar-IQ" dirty="0" smtClean="0"/>
              <a:t>). موردا الروايات التي تعصب فيها كبار الرواة للشعر القديم. ويرى أن أمثال هؤلاء موجودون في كل عصر. </a:t>
            </a:r>
            <a:endParaRPr lang="en-US" dirty="0" smtClean="0"/>
          </a:p>
          <a:p>
            <a:pPr algn="just">
              <a:buNone/>
            </a:pPr>
            <a:r>
              <a:rPr lang="ar-IQ" dirty="0" smtClean="0"/>
              <a:t>وعلى هذا يرى ابن رشيق أن ليس لأحد الحق بالكلام دون أحد، وإنما الإجادة هي التي تعلي شأن  الشاعر لا زمانه ولا مكانه.</a:t>
            </a:r>
            <a:endParaRPr lang="en-US" dirty="0" smtClean="0"/>
          </a:p>
          <a:p>
            <a:pPr algn="just">
              <a:buNone/>
            </a:pPr>
            <a:r>
              <a:rPr lang="ar-IQ" dirty="0" smtClean="0"/>
              <a:t>لكنه في موقف آخر يقول : ( </a:t>
            </a:r>
            <a:r>
              <a:rPr lang="ar-IQ" b="1" dirty="0" smtClean="0">
                <a:solidFill>
                  <a:srgbClr val="FF0000"/>
                </a:solidFill>
              </a:rPr>
              <a:t>فليعلم المتأخر مقدار ما بقي له من الشعر، فيتصفح مقدار من قبله لينظر كم بين المخضرم والجاهلي، وبين الإسلامي والمخضرم وان المحدث الأول _ فضلا عمن دونه _ دونهم في المنزلة على أنه أغمض مسلكا وأرق حاشية...</a:t>
            </a:r>
            <a:r>
              <a:rPr lang="ar-IQ" dirty="0" smtClean="0">
                <a:solidFill>
                  <a:srgbClr val="FF0000"/>
                </a:solidFill>
              </a:rPr>
              <a:t>.</a:t>
            </a:r>
            <a:r>
              <a:rPr lang="ar-IQ" dirty="0" smtClean="0"/>
              <a:t>).</a:t>
            </a:r>
            <a:endParaRPr lang="en-US" dirty="0" smtClean="0"/>
          </a:p>
          <a:p>
            <a:pPr algn="just">
              <a:buNone/>
            </a:pPr>
            <a:r>
              <a:rPr lang="ar-IQ" dirty="0" smtClean="0"/>
              <a:t>فهو يرى إن الشعر إذا قدم فالجودة والطبع والصحة مقرونة بالشعر القديم متناقصة بتقدم العهد.</a:t>
            </a:r>
            <a:endParaRPr lang="ar-IQ"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b="1" dirty="0" smtClean="0"/>
              <a:t>حدّ الشعر ودوافعه:</a:t>
            </a:r>
            <a:endParaRPr lang="ar-IQ" dirty="0"/>
          </a:p>
        </p:txBody>
      </p:sp>
      <p:sp>
        <p:nvSpPr>
          <p:cNvPr id="3" name="Content Placeholder 2"/>
          <p:cNvSpPr>
            <a:spLocks noGrp="1"/>
          </p:cNvSpPr>
          <p:nvPr>
            <p:ph sz="quarter" idx="1"/>
          </p:nvPr>
        </p:nvSpPr>
        <p:spPr/>
        <p:txBody>
          <a:bodyPr/>
          <a:lstStyle/>
          <a:p>
            <a:pPr algn="just">
              <a:buNone/>
            </a:pPr>
            <a:r>
              <a:rPr lang="ar-IQ" dirty="0" smtClean="0"/>
              <a:t>لم يخرج ابن رشيق القيرواني في تعريفه للشعر عن تعريف النقاد الذين سبقوه؛ من انه كلام موزون مقفى يدل على معنى، غير انه أضاف إليه ركنا جديدا هو (النية) التي تسبق الأركان السابقة؛ حيث يقول: (</a:t>
            </a:r>
            <a:r>
              <a:rPr lang="ar-IQ" b="1" dirty="0" smtClean="0">
                <a:solidFill>
                  <a:schemeClr val="accent4">
                    <a:lumMod val="75000"/>
                  </a:schemeClr>
                </a:solidFill>
              </a:rPr>
              <a:t>الشعر يقوم بعد النية من أربعة أشياء وهي اللفظ والوزن والمعنى والقافية</a:t>
            </a:r>
            <a:r>
              <a:rPr lang="ar-IQ" dirty="0" smtClean="0"/>
              <a:t>).</a:t>
            </a:r>
            <a:endParaRPr lang="en-US" dirty="0" smtClean="0"/>
          </a:p>
          <a:p>
            <a:pPr algn="just">
              <a:buNone/>
            </a:pPr>
            <a:r>
              <a:rPr lang="ar-IQ" dirty="0" smtClean="0"/>
              <a:t>وبذا يميز ابن رشيق بين الشعر المنظوم والشعر المتكلف والآخر الجيد المطبوع قائلا : (( </a:t>
            </a:r>
            <a:r>
              <a:rPr lang="ar-IQ" b="1" dirty="0" smtClean="0">
                <a:solidFill>
                  <a:schemeClr val="accent6">
                    <a:lumMod val="50000"/>
                  </a:schemeClr>
                </a:solidFill>
              </a:rPr>
              <a:t>وإنما سمي الشاعر شاعرا لأنه يشعر بما لا يشعر </a:t>
            </a:r>
            <a:r>
              <a:rPr lang="ar-IQ" b="1" dirty="0" err="1" smtClean="0">
                <a:solidFill>
                  <a:schemeClr val="accent6">
                    <a:lumMod val="50000"/>
                  </a:schemeClr>
                </a:solidFill>
              </a:rPr>
              <a:t>به</a:t>
            </a:r>
            <a:r>
              <a:rPr lang="ar-IQ" b="1" dirty="0" smtClean="0">
                <a:solidFill>
                  <a:schemeClr val="accent6">
                    <a:lumMod val="50000"/>
                  </a:schemeClr>
                </a:solidFill>
              </a:rPr>
              <a:t> غيره فإذا لم يكن عند الشاعر توليد معنى ولا اختراعه أو استظراف لفظ أو ابتداعه أو زيادة .....من المعاني أو نقص ....من الألفاظ أو صرف معنى إلى وجه عن وجه آخر. كان اسم الشاعر عليه مجازا لا حقيقة ، ولم يكن له إلاّ فضل الوزن وليس بفضل عندي مع التقصير</a:t>
            </a:r>
            <a:r>
              <a:rPr lang="ar-IQ" dirty="0" smtClean="0"/>
              <a:t>)).</a:t>
            </a:r>
            <a:endParaRPr lang="en-US" dirty="0" smtClean="0"/>
          </a:p>
          <a:p>
            <a:pPr algn="just">
              <a:buNone/>
            </a:pPr>
            <a:endParaRPr lang="ar-IQ"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a:xfrm>
            <a:off x="301752" y="1428736"/>
            <a:ext cx="8503920" cy="5214974"/>
          </a:xfrm>
        </p:spPr>
        <p:txBody>
          <a:bodyPr>
            <a:normAutofit/>
          </a:bodyPr>
          <a:lstStyle/>
          <a:p>
            <a:pPr algn="just">
              <a:buNone/>
            </a:pPr>
            <a:r>
              <a:rPr lang="ar-IQ" dirty="0" smtClean="0"/>
              <a:t>فالركن المهم أو العنصر الذي أضافه ابن رشيق هو </a:t>
            </a:r>
            <a:r>
              <a:rPr lang="ar-IQ" b="1" dirty="0" smtClean="0">
                <a:solidFill>
                  <a:srgbClr val="002060"/>
                </a:solidFill>
              </a:rPr>
              <a:t>الابتكار والابتداع في المعنى</a:t>
            </a:r>
            <a:r>
              <a:rPr lang="ar-IQ" dirty="0" smtClean="0"/>
              <a:t>؛ فإذا قصر الشاعر فيهما خرج قوله عن سمة الشاعرية، ولم يحتفظ إلا بالوزن الذي لا يعده فضلا بحد ذاته ما لم تتوفر فيه الشروط الأخرى، وقوله هذا لا يقلل من شأن الوزن. وإنما جعل عناصر الشعر مترابطة متلازمة، فالقصد في نظم الشعر مع توليد المعاني وابتكارها شرطان يجب أن يتوفرا للقصيدة الشعرية التي أساس بنيتها العناصر الأربعة : الوزن_ القافية _ اللفظ _ والمعنى.</a:t>
            </a:r>
            <a:endParaRPr lang="en-US" dirty="0" smtClean="0"/>
          </a:p>
          <a:p>
            <a:pPr algn="just">
              <a:buNone/>
            </a:pPr>
            <a:r>
              <a:rPr lang="ar-IQ" dirty="0" smtClean="0"/>
              <a:t>وقد حاول ابن رشيق أن يضرب مثلا يوضح من خلاله أهمية كل عنصر من عناصر بناء القصيدة ، فالبيت من الشعر كالبيت من الأبنية قراره الطبع، ودعائمه العلم ، وبابه الدربة، وساكنه المعنى؛ ولا خير في بيت غير مسكون</a:t>
            </a:r>
            <a:r>
              <a:rPr lang="ar-IQ" dirty="0" smtClean="0"/>
              <a:t>.</a:t>
            </a:r>
            <a:endParaRPr lang="en-US" dirty="0" smtClean="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normAutofit fontScale="92500"/>
          </a:bodyPr>
          <a:lstStyle/>
          <a:p>
            <a:pPr algn="just">
              <a:buNone/>
            </a:pPr>
            <a:r>
              <a:rPr lang="ar-IQ" dirty="0" smtClean="0"/>
              <a:t>أما فيما يتعلق </a:t>
            </a:r>
            <a:r>
              <a:rPr lang="ar-IQ" b="1" dirty="0" smtClean="0">
                <a:solidFill>
                  <a:srgbClr val="002060"/>
                </a:solidFill>
              </a:rPr>
              <a:t>بالطبع الشعري </a:t>
            </a:r>
            <a:r>
              <a:rPr lang="ar-IQ" dirty="0" smtClean="0"/>
              <a:t>فان ابن رشيق لم يخرج عن آراء النقاد الذين سبقوه من جعله أساس العملية الشعرية. أما الثقافة فهي تسند الشاعر وتقوي قابليته وتمنحه القدرة على الابتداع والابتكار وتأتي الدربة مطبقة للموهبة والثقافة الأصيلة . وهذا ما سبق أن أشار إليه ابن </a:t>
            </a:r>
            <a:r>
              <a:rPr lang="ar-IQ" dirty="0" err="1" smtClean="0"/>
              <a:t>طباطبا</a:t>
            </a:r>
            <a:r>
              <a:rPr lang="ar-IQ" dirty="0" smtClean="0"/>
              <a:t> العلوي الذي أفاد من موقف القاضي الجرجاني من الشعر وأركانه؛ حيث انه كان يرى أن الشعر يعتمد في تكوينه على أربعة أركان هي: ( </a:t>
            </a:r>
            <a:r>
              <a:rPr lang="ar-IQ" b="1" dirty="0" smtClean="0">
                <a:solidFill>
                  <a:srgbClr val="002060"/>
                </a:solidFill>
              </a:rPr>
              <a:t>الطبع، والرواية، والذكاء، ثم تكون الدربة مادة له وقوة لكل واحد من أسبابه؛ فمن اجتمعت له هذه الخصال فهو المحسن المبرز</a:t>
            </a:r>
            <a:r>
              <a:rPr lang="ar-IQ" dirty="0" smtClean="0"/>
              <a:t>).</a:t>
            </a:r>
            <a:endParaRPr lang="ar-IQ" dirty="0" smtClean="0"/>
          </a:p>
          <a:p>
            <a:pPr algn="just">
              <a:buNone/>
            </a:pPr>
            <a:r>
              <a:rPr lang="ar-IQ" dirty="0" smtClean="0"/>
              <a:t>فابن رشيق لا يختلف مع من سبقه في تقدير الموهبة الشعرية ووجوب مصاحبة الثقافة والدربة أو ما أسماه بصقل الموهبة لها. أما المعاني التي تقوم عليها الأشعار فهي بمثابة البيت الذي يملؤه حيوية وحركة ولولاه كان البيت مهجورا موحشا لا فائدة منه.</a:t>
            </a:r>
            <a:endParaRPr lang="en-US" dirty="0" smtClean="0"/>
          </a:p>
          <a:p>
            <a:pPr algn="just">
              <a:buNone/>
            </a:pPr>
            <a:endParaRPr lang="ar-IQ"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b="1" dirty="0" smtClean="0"/>
              <a:t>قضية اللفظ والمعنى</a:t>
            </a:r>
            <a:r>
              <a:rPr lang="ar-IQ" b="1" dirty="0" smtClean="0"/>
              <a:t>:</a:t>
            </a:r>
            <a:endParaRPr lang="ar-IQ" dirty="0"/>
          </a:p>
        </p:txBody>
      </p:sp>
      <p:sp>
        <p:nvSpPr>
          <p:cNvPr id="3" name="Content Placeholder 2"/>
          <p:cNvSpPr>
            <a:spLocks noGrp="1"/>
          </p:cNvSpPr>
          <p:nvPr>
            <p:ph sz="quarter" idx="1"/>
          </p:nvPr>
        </p:nvSpPr>
        <p:spPr/>
        <p:txBody>
          <a:bodyPr>
            <a:normAutofit lnSpcReduction="10000"/>
          </a:bodyPr>
          <a:lstStyle/>
          <a:p>
            <a:r>
              <a:rPr lang="ar-IQ" dirty="0" smtClean="0"/>
              <a:t>لقد تأثر ابن رشيق في حديثه عن اللفظ والمعنى بابن </a:t>
            </a:r>
            <a:r>
              <a:rPr lang="ar-IQ" dirty="0" err="1" smtClean="0"/>
              <a:t>قتيبة</a:t>
            </a:r>
            <a:r>
              <a:rPr lang="ar-IQ" dirty="0" smtClean="0"/>
              <a:t> الذي قسم الشعر تقسيمات شكلية على حسب تفضيل اللفظ أو المعنى؛ غير انه حاول أن يفصل فيها من خلال الشواهد الشعرية التي ضربها والتحليل النقدي الذي رافقها مما يكشف عن قدرته على تحسس الجمال الفني والموهبة في التحليل والنقد. وفيما يأتي تقسيماته للشعر في الألفاظ والمعاني الشعرية وآراء الناس ومذاهبهم فيه:</a:t>
            </a:r>
            <a:endParaRPr lang="en-US" dirty="0" smtClean="0"/>
          </a:p>
          <a:p>
            <a:pPr lvl="0"/>
            <a:r>
              <a:rPr lang="ar-IQ" dirty="0" smtClean="0"/>
              <a:t>منهم من يؤثر اللفظ على المعنى ويجعله غايته واهتمامه.</a:t>
            </a:r>
            <a:endParaRPr lang="en-US" dirty="0" smtClean="0"/>
          </a:p>
          <a:p>
            <a:pPr lvl="0"/>
            <a:r>
              <a:rPr lang="ar-IQ" dirty="0" smtClean="0"/>
              <a:t>منهم من يذهب إلى سهولة اللفظ إلى درجة الركاكة واللين ولاسيما في غرض الغزل.</a:t>
            </a:r>
            <a:endParaRPr lang="en-US" dirty="0" smtClean="0"/>
          </a:p>
          <a:p>
            <a:pPr lvl="0"/>
            <a:r>
              <a:rPr lang="ar-IQ" dirty="0" smtClean="0"/>
              <a:t>منهم من يؤثر المعنى على اللفظ فيطلب صحته ولا يبالي حيث وقع من </a:t>
            </a:r>
            <a:r>
              <a:rPr lang="ar-IQ" dirty="0" err="1" smtClean="0"/>
              <a:t>هجنة</a:t>
            </a:r>
            <a:r>
              <a:rPr lang="ar-IQ" dirty="0" smtClean="0"/>
              <a:t> اللفظ وقبحه وخشونته.</a:t>
            </a:r>
            <a:endParaRPr lang="en-US" dirty="0" smtClean="0"/>
          </a:p>
          <a:p>
            <a:pPr algn="just">
              <a:buNone/>
            </a:pPr>
            <a:endParaRPr lang="ar-IQ"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60</TotalTime>
  <Words>1408</Words>
  <Application>Microsoft Office PowerPoint</Application>
  <PresentationFormat>On-screen Show (4:3)</PresentationFormat>
  <Paragraphs>52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Civic</vt:lpstr>
      <vt:lpstr>كتاب العمدة في محاسن الشعر وآدابه ونقده  لابن رشيق القيرواني (ت 456هـ ) والنظرة المتكاملة إلى الشعر</vt:lpstr>
      <vt:lpstr>كتاب العمدة في محاسن الشعر وآدابه ونقده</vt:lpstr>
      <vt:lpstr>دفاعه عن الشعر:</vt:lpstr>
      <vt:lpstr>Slide 4</vt:lpstr>
      <vt:lpstr>القدماء والمحدثون :</vt:lpstr>
      <vt:lpstr>حدّ الشعر ودوافعه:</vt:lpstr>
      <vt:lpstr>Slide 7</vt:lpstr>
      <vt:lpstr>Slide 8</vt:lpstr>
      <vt:lpstr>قضية اللفظ والمعنى:</vt:lpstr>
      <vt:lpstr>دوافع القول الشعري :</vt:lpstr>
      <vt:lpstr>القريحة الشعرية وشحذها:</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كتاب العمدة في محاسن الشعر وآدابه ونقده  لابن رشيق القيرواني (ت 456هـ ) والنظرة المتكاملة إلى الشعر</dc:title>
  <dc:creator>Anwaar</dc:creator>
  <cp:lastModifiedBy>Anwaar</cp:lastModifiedBy>
  <cp:revision>7</cp:revision>
  <dcterms:created xsi:type="dcterms:W3CDTF">2021-06-08T20:12:12Z</dcterms:created>
  <dcterms:modified xsi:type="dcterms:W3CDTF">2021-06-08T21:12:38Z</dcterms:modified>
</cp:coreProperties>
</file>