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70" d="100"/>
          <a:sy n="70"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71B9C21-FCED-4E63-869D-1BD2986E275C}" type="datetimeFigureOut">
              <a:rPr lang="ar-IQ" smtClean="0"/>
              <a:t>21/09/1441</a:t>
            </a:fld>
            <a:endParaRPr lang="ar-IQ"/>
          </a:p>
        </p:txBody>
      </p:sp>
      <p:sp>
        <p:nvSpPr>
          <p:cNvPr id="19" name="Footer Placeholder 18"/>
          <p:cNvSpPr>
            <a:spLocks noGrp="1"/>
          </p:cNvSpPr>
          <p:nvPr>
            <p:ph type="ftr" sz="quarter" idx="11"/>
          </p:nvPr>
        </p:nvSpPr>
        <p:spPr/>
        <p:txBody>
          <a:bodyPr/>
          <a:lstStyle/>
          <a:p>
            <a:endParaRPr lang="ar-IQ"/>
          </a:p>
        </p:txBody>
      </p:sp>
      <p:sp>
        <p:nvSpPr>
          <p:cNvPr id="27" name="Slide Number Placeholder 26"/>
          <p:cNvSpPr>
            <a:spLocks noGrp="1"/>
          </p:cNvSpPr>
          <p:nvPr>
            <p:ph type="sldNum" sz="quarter" idx="12"/>
          </p:nvPr>
        </p:nvSpPr>
        <p:spPr/>
        <p:txBody>
          <a:bodyPr/>
          <a:lstStyle/>
          <a:p>
            <a:fld id="{8301A572-7E2C-4593-9A14-7B2DFB2F594C}"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71B9C21-FCED-4E63-869D-1BD2986E275C}" type="datetimeFigureOut">
              <a:rPr lang="ar-IQ" smtClean="0"/>
              <a:t>21/09/1441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8301A572-7E2C-4593-9A14-7B2DFB2F594C}"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71B9C21-FCED-4E63-869D-1BD2986E275C}" type="datetimeFigureOut">
              <a:rPr lang="ar-IQ" smtClean="0"/>
              <a:t>21/09/1441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8301A572-7E2C-4593-9A14-7B2DFB2F594C}"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71B9C21-FCED-4E63-869D-1BD2986E275C}" type="datetimeFigureOut">
              <a:rPr lang="ar-IQ" smtClean="0"/>
              <a:t>21/09/1441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8301A572-7E2C-4593-9A14-7B2DFB2F594C}"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71B9C21-FCED-4E63-869D-1BD2986E275C}" type="datetimeFigureOut">
              <a:rPr lang="ar-IQ" smtClean="0"/>
              <a:t>21/09/1441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8301A572-7E2C-4593-9A14-7B2DFB2F594C}"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71B9C21-FCED-4E63-869D-1BD2986E275C}" type="datetimeFigureOut">
              <a:rPr lang="ar-IQ" smtClean="0"/>
              <a:t>21/09/1441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8301A572-7E2C-4593-9A14-7B2DFB2F594C}"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71B9C21-FCED-4E63-869D-1BD2986E275C}" type="datetimeFigureOut">
              <a:rPr lang="ar-IQ" smtClean="0"/>
              <a:t>21/09/1441</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8301A572-7E2C-4593-9A14-7B2DFB2F594C}"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71B9C21-FCED-4E63-869D-1BD2986E275C}" type="datetimeFigureOut">
              <a:rPr lang="ar-IQ" smtClean="0"/>
              <a:t>21/09/1441</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8301A572-7E2C-4593-9A14-7B2DFB2F594C}"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1B9C21-FCED-4E63-869D-1BD2986E275C}" type="datetimeFigureOut">
              <a:rPr lang="ar-IQ" smtClean="0"/>
              <a:t>21/09/1441</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8301A572-7E2C-4593-9A14-7B2DFB2F594C}"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71B9C21-FCED-4E63-869D-1BD2986E275C}" type="datetimeFigureOut">
              <a:rPr lang="ar-IQ" smtClean="0"/>
              <a:t>21/09/1441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8301A572-7E2C-4593-9A14-7B2DFB2F594C}"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71B9C21-FCED-4E63-869D-1BD2986E275C}" type="datetimeFigureOut">
              <a:rPr lang="ar-IQ" smtClean="0"/>
              <a:t>21/09/1441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a:xfrm>
            <a:off x="8077200" y="6356350"/>
            <a:ext cx="609600" cy="365125"/>
          </a:xfrm>
        </p:spPr>
        <p:txBody>
          <a:bodyPr/>
          <a:lstStyle/>
          <a:p>
            <a:fld id="{8301A572-7E2C-4593-9A14-7B2DFB2F594C}" type="slidenum">
              <a:rPr lang="ar-IQ" smtClean="0"/>
              <a:t>‹#›</a:t>
            </a:fld>
            <a:endParaRPr lang="ar-IQ"/>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71B9C21-FCED-4E63-869D-1BD2986E275C}" type="datetimeFigureOut">
              <a:rPr lang="ar-IQ" smtClean="0"/>
              <a:t>21/09/1441</a:t>
            </a:fld>
            <a:endParaRPr lang="ar-IQ"/>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IQ"/>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301A572-7E2C-4593-9A14-7B2DFB2F594C}" type="slidenum">
              <a:rPr lang="ar-IQ" smtClean="0"/>
              <a:t>‹#›</a:t>
            </a:fld>
            <a:endParaRPr lang="ar-IQ"/>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ar-IQ" b="1" dirty="0" smtClean="0"/>
              <a:t>كتاب</a:t>
            </a:r>
            <a:br>
              <a:rPr lang="ar-IQ" b="1" dirty="0" smtClean="0"/>
            </a:br>
            <a:r>
              <a:rPr lang="ar-IQ" b="1" dirty="0" smtClean="0"/>
              <a:t>(الوساطة </a:t>
            </a:r>
            <a:r>
              <a:rPr lang="ar-IQ" b="1" dirty="0"/>
              <a:t>بين </a:t>
            </a:r>
            <a:r>
              <a:rPr lang="ar-IQ" b="1" dirty="0" smtClean="0"/>
              <a:t>المتنبي </a:t>
            </a:r>
            <a:r>
              <a:rPr lang="ar-IQ" b="1" dirty="0"/>
              <a:t>وخصومه)</a:t>
            </a:r>
            <a:endParaRPr lang="ar-IQ" dirty="0"/>
          </a:p>
        </p:txBody>
      </p:sp>
      <p:sp>
        <p:nvSpPr>
          <p:cNvPr id="3" name="Subtitle 2"/>
          <p:cNvSpPr>
            <a:spLocks noGrp="1"/>
          </p:cNvSpPr>
          <p:nvPr>
            <p:ph type="subTitle" idx="1"/>
          </p:nvPr>
        </p:nvSpPr>
        <p:spPr/>
        <p:txBody>
          <a:bodyPr/>
          <a:lstStyle/>
          <a:p>
            <a:pPr algn="ctr"/>
            <a:r>
              <a:rPr lang="ar-IQ" b="1" dirty="0"/>
              <a:t>القاضي علي بن عبد العزيز الجرجاني </a:t>
            </a:r>
            <a:endParaRPr lang="ar-IQ" b="1" dirty="0" smtClean="0"/>
          </a:p>
          <a:p>
            <a:pPr algn="ctr"/>
            <a:r>
              <a:rPr lang="ar-IQ" b="1" dirty="0" smtClean="0"/>
              <a:t>( </a:t>
            </a:r>
            <a:r>
              <a:rPr lang="ar-IQ" b="1" dirty="0" err="1"/>
              <a:t>ت</a:t>
            </a:r>
            <a:r>
              <a:rPr lang="ar-IQ" b="1" dirty="0"/>
              <a:t> 392هـ )</a:t>
            </a:r>
            <a:endParaRPr lang="ar-IQ" dirty="0"/>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a:xfrm>
            <a:off x="457200" y="714356"/>
            <a:ext cx="8229600" cy="5411807"/>
          </a:xfrm>
        </p:spPr>
        <p:txBody>
          <a:bodyPr>
            <a:normAutofit fontScale="92500"/>
          </a:bodyPr>
          <a:lstStyle/>
          <a:p>
            <a:pPr algn="just">
              <a:buNone/>
            </a:pPr>
            <a:r>
              <a:rPr lang="ar-IQ" dirty="0"/>
              <a:t>ما </a:t>
            </a:r>
            <a:r>
              <a:rPr lang="ar-IQ" dirty="0" err="1"/>
              <a:t>ان</a:t>
            </a:r>
            <a:r>
              <a:rPr lang="ar-IQ" dirty="0"/>
              <a:t> نصل إلى القرن الرابع الهجري حيث يبرز شاعر جديد شامخا بشعره وشخصيته المتفردة وكبريائه المعروف بشكل لم يسبقه إليه أحد من الشعراء ألا وهو المتنبي الذي ملأ الدنيا بفنه وشغل الناس بشعره. حيث أثارت أشعاره حركة نقدية أوسع مما </a:t>
            </a:r>
            <a:r>
              <a:rPr lang="ar-IQ" dirty="0" err="1"/>
              <a:t>شهدته</a:t>
            </a:r>
            <a:r>
              <a:rPr lang="ar-IQ" dirty="0"/>
              <a:t> الحركة النقدية بين شعر أبي تمام والبحتري، حيث انقسم الناس والأدباء والنقاد في شخصية المتنبي وشعره طائفتين: طائفة تتناول شعره بالتعظيم والإعجاب؛ وطائفة تنظر إلى شعره بالتحقير والاستهجان .</a:t>
            </a:r>
            <a:endParaRPr lang="en-US" dirty="0"/>
          </a:p>
          <a:p>
            <a:pPr algn="just">
              <a:buNone/>
            </a:pPr>
            <a:r>
              <a:rPr lang="ar-IQ" dirty="0"/>
              <a:t>وهنا يبرز كتاب الوساطة الذي يتضح من عنوانه انه سيكون حكما وسيطا بين المعجبين بالمتنبي والطاعنين عليه؛ ومن هنا كان دافع القاضي الجرجاني إلى تأليف هذا الكتاب لما رآه من تعصب الفريقين وابتعادهما عن الصواب والموضوعية في شعره، فالمعجبون </a:t>
            </a:r>
            <a:r>
              <a:rPr lang="ar-IQ" dirty="0" err="1"/>
              <a:t>به</a:t>
            </a:r>
            <a:r>
              <a:rPr lang="ar-IQ" dirty="0"/>
              <a:t> </a:t>
            </a:r>
            <a:r>
              <a:rPr lang="ar-IQ" dirty="0" err="1"/>
              <a:t>يلهجون</a:t>
            </a:r>
            <a:r>
              <a:rPr lang="ar-IQ" dirty="0"/>
              <a:t> بذكره ويشيعون محاسنه فان رأوا في شعره ما يعيب راحوا يبحثون عما ينتصرون له من تحسين للخطأ . وأما الطاعنون عليه فهم يحاولون إخفاء فضائله وإظهار </a:t>
            </a:r>
            <a:r>
              <a:rPr lang="ar-IQ" dirty="0" err="1"/>
              <a:t>معايبه</a:t>
            </a:r>
            <a:r>
              <a:rPr lang="ar-IQ" dirty="0"/>
              <a:t> لإبعاده عن مكانته التي يراها الناس له . وكِلا الفريقين كما يقول القاضي الجرجاني (</a:t>
            </a:r>
            <a:r>
              <a:rPr lang="ar-IQ" b="1" dirty="0"/>
              <a:t>إما ظالم له أو للأدب فيه</a:t>
            </a:r>
            <a:r>
              <a:rPr lang="ar-IQ" dirty="0"/>
              <a:t>).</a:t>
            </a:r>
            <a:endParaRPr lang="en-US" dirty="0"/>
          </a:p>
        </p:txBody>
      </p:sp>
    </p:spTree>
  </p:cSld>
  <p:clrMapOvr>
    <a:masterClrMapping/>
  </p:clrMapOvr>
  <p:transition>
    <p:spli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lstStyle/>
          <a:p>
            <a:pPr>
              <a:buNone/>
            </a:pPr>
            <a:r>
              <a:rPr lang="ar-IQ" dirty="0" smtClean="0"/>
              <a:t>ومن هنا فقد شرح الجرجاني الدافع خلف تأليفه لهذا الكتاب ؛ وفي رغبته في إيجاد مقاييس ثابتة للحكم الأدبي المنصف؛ وهو أهم سبب دفعه إلى هذا التأليف .</a:t>
            </a:r>
            <a:endParaRPr lang="en-US" dirty="0" smtClean="0"/>
          </a:p>
          <a:p>
            <a:pPr>
              <a:buNone/>
            </a:pPr>
            <a:r>
              <a:rPr lang="ar-IQ" dirty="0" smtClean="0"/>
              <a:t>فقد </a:t>
            </a:r>
            <a:r>
              <a:rPr lang="ar-IQ" dirty="0"/>
              <a:t>حاول في كتابه إيجاد قواعد ثابتة تطبق على الشعراء بغض النظر عن عصورهم وأزمانهم، وهو في ذلك أراد أن يجعل من الناقد شخصا يخضع للمقياس العلمي مع حاجته إلى الحس الفني المرهف، فكان أن اتخذ من أبي الطيب المتنبي </a:t>
            </a:r>
            <a:r>
              <a:rPr lang="ar-IQ" dirty="0" smtClean="0"/>
              <a:t>(ت </a:t>
            </a:r>
            <a:r>
              <a:rPr lang="ar-IQ" dirty="0"/>
              <a:t>354هـ ) والخلاف حوله وسيلة لتحقيق ذلك .</a:t>
            </a:r>
          </a:p>
        </p:txBody>
      </p:sp>
    </p:spTree>
  </p:cSld>
  <p:clrMapOvr>
    <a:masterClrMapping/>
  </p:clrMapOvr>
  <p:transition>
    <p:split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IQ" b="1" dirty="0"/>
              <a:t>موقف الجرجاني من السرقات الشعرية </a:t>
            </a:r>
            <a:r>
              <a:rPr lang="ar-IQ" b="1" dirty="0" smtClean="0"/>
              <a:t>:</a:t>
            </a:r>
            <a:endParaRPr lang="ar-IQ" dirty="0"/>
          </a:p>
        </p:txBody>
      </p:sp>
      <p:sp>
        <p:nvSpPr>
          <p:cNvPr id="3" name="Content Placeholder 2"/>
          <p:cNvSpPr>
            <a:spLocks noGrp="1"/>
          </p:cNvSpPr>
          <p:nvPr>
            <p:ph idx="1"/>
          </p:nvPr>
        </p:nvSpPr>
        <p:spPr/>
        <p:txBody>
          <a:bodyPr>
            <a:normAutofit fontScale="92500" lnSpcReduction="10000"/>
          </a:bodyPr>
          <a:lstStyle/>
          <a:p>
            <a:pPr algn="just">
              <a:buNone/>
            </a:pPr>
            <a:r>
              <a:rPr lang="ar-IQ" dirty="0"/>
              <a:t>تعد قضية السرقات الشعرية من القضايا النقدية القديمة التي وقف عندها تراثنا النقدي القديم، ووقف عندها بعض الشعراء في وصف أشعارهم بالابتكار وعدم سرقة معانيها من الآخرين. وإذا عدنا إلى تراثنا النقدي نجد </a:t>
            </a:r>
            <a:r>
              <a:rPr lang="ar-IQ" dirty="0" err="1"/>
              <a:t>ان</a:t>
            </a:r>
            <a:r>
              <a:rPr lang="ar-IQ" dirty="0"/>
              <a:t> الحديث عن السرقات يزداد عمقا وجدية حين يظهر شاعر مبدع أو شاعرين أو أكثر من جيل واحد فيحتاج النقاد إلى دراسة أشعارهم والوقوف على معانيهم للبحث عن أصالة الشاعر وإبداعه وتجديده أو اتهامه بالسرقة وعيبه عليها، وهذا ما نجده عند شعراء النقائض في المفاضلة بينهم على أساس الإبداع أو الأصالة أو ادعاء </a:t>
            </a:r>
            <a:r>
              <a:rPr lang="ar-IQ" dirty="0" err="1"/>
              <a:t>السرق</a:t>
            </a:r>
            <a:r>
              <a:rPr lang="ar-IQ" dirty="0"/>
              <a:t>.</a:t>
            </a:r>
            <a:endParaRPr lang="en-US" dirty="0"/>
          </a:p>
          <a:p>
            <a:pPr algn="just">
              <a:buNone/>
            </a:pPr>
            <a:r>
              <a:rPr lang="ar-IQ" dirty="0"/>
              <a:t>وفي العصر العباسي نجد </a:t>
            </a:r>
            <a:r>
              <a:rPr lang="ar-IQ" dirty="0" err="1"/>
              <a:t>ان</a:t>
            </a:r>
            <a:r>
              <a:rPr lang="ar-IQ" dirty="0"/>
              <a:t> هذه القضية تشغل بال بعض المؤلفين فنجدهم يضعون المؤلفات في الطعن في هؤلاء الشعراء ومنهم يموت بن </a:t>
            </a:r>
            <a:r>
              <a:rPr lang="ar-IQ" dirty="0" err="1"/>
              <a:t>المزرع</a:t>
            </a:r>
            <a:r>
              <a:rPr lang="ar-IQ" dirty="0"/>
              <a:t> الذي وضع كتابا عن سرقات أبي نواس، ويضع الحاتمي كتابا أسماه (الرسالة الحاتمية) للكشف عن مساوئ شعر أبي الطيب وسرقاته، وكذلك فعل الصاحب </a:t>
            </a:r>
            <a:r>
              <a:rPr lang="ar-IQ" dirty="0" smtClean="0"/>
              <a:t>ابن </a:t>
            </a:r>
            <a:r>
              <a:rPr lang="ar-IQ" dirty="0"/>
              <a:t>عباد عندما وضع كتاب ( الكشف عن مساوئ المتنبي).</a:t>
            </a:r>
            <a:endParaRPr lang="en-US" dirty="0"/>
          </a:p>
          <a:p>
            <a:endParaRPr lang="ar-IQ"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موقف </a:t>
            </a:r>
            <a:r>
              <a:rPr lang="ar-IQ" dirty="0" err="1" smtClean="0"/>
              <a:t>الآمدي</a:t>
            </a:r>
            <a:r>
              <a:rPr lang="ar-IQ" dirty="0" smtClean="0"/>
              <a:t> من السرقات الشعرية </a:t>
            </a:r>
            <a:r>
              <a:rPr lang="ar-IQ" dirty="0"/>
              <a:t>:</a:t>
            </a:r>
          </a:p>
        </p:txBody>
      </p:sp>
      <p:sp>
        <p:nvSpPr>
          <p:cNvPr id="3" name="Content Placeholder 2"/>
          <p:cNvSpPr>
            <a:spLocks noGrp="1"/>
          </p:cNvSpPr>
          <p:nvPr>
            <p:ph idx="1"/>
          </p:nvPr>
        </p:nvSpPr>
        <p:spPr/>
        <p:txBody>
          <a:bodyPr>
            <a:normAutofit fontScale="92500" lnSpcReduction="10000"/>
          </a:bodyPr>
          <a:lstStyle/>
          <a:p>
            <a:pPr algn="just">
              <a:buNone/>
            </a:pPr>
            <a:r>
              <a:rPr lang="ar-IQ" dirty="0"/>
              <a:t>وفي مقابل ذلك كان للنقاد وقفات عند هذه القضية ومنهم </a:t>
            </a:r>
            <a:r>
              <a:rPr lang="ar-IQ" dirty="0" err="1"/>
              <a:t>الآمدي</a:t>
            </a:r>
            <a:r>
              <a:rPr lang="ar-IQ" dirty="0"/>
              <a:t> في كتابه الموازنة الذي عقد فصلا للحديث عن سرقات أبي تمام وآخر عن سرقات البحتري ليخرج بنتيجة مفادها </a:t>
            </a:r>
            <a:r>
              <a:rPr lang="ar-IQ" dirty="0" err="1"/>
              <a:t>ان</a:t>
            </a:r>
            <a:r>
              <a:rPr lang="ar-IQ" dirty="0"/>
              <a:t> باب السرقات ما تعرى منه متقدم ولا متأخر وهي قضية لا تستحق الوقوف عندها ؛ فنراه لا يعد من السرقة في شيء:</a:t>
            </a:r>
            <a:endParaRPr lang="en-US" dirty="0"/>
          </a:p>
          <a:p>
            <a:pPr marL="514350" lvl="0" indent="-514350">
              <a:buFont typeface="+mj-lt"/>
              <a:buAutoNum type="arabicParenR"/>
            </a:pPr>
            <a:r>
              <a:rPr lang="ar-IQ" dirty="0"/>
              <a:t>إذا أخذ الشاعر معنى من غيره، وألطف فيه ، وأحسن اللفظ.</a:t>
            </a:r>
            <a:endParaRPr lang="en-US" dirty="0"/>
          </a:p>
          <a:p>
            <a:pPr marL="514350" lvl="0" indent="-514350" algn="just">
              <a:buFont typeface="+mj-lt"/>
              <a:buAutoNum type="arabicParenR"/>
            </a:pPr>
            <a:r>
              <a:rPr lang="en-US" dirty="0"/>
              <a:t> </a:t>
            </a:r>
            <a:r>
              <a:rPr lang="ar-IQ" dirty="0"/>
              <a:t>إذا أخذ الشاعر معنى من غيره، وزاده وضوحا وبيانا وأحسن وأجاد.</a:t>
            </a:r>
            <a:endParaRPr lang="en-US" dirty="0"/>
          </a:p>
          <a:p>
            <a:pPr marL="514350" lvl="0" indent="-514350" algn="just">
              <a:buFont typeface="+mj-lt"/>
              <a:buAutoNum type="arabicParenR"/>
            </a:pPr>
            <a:r>
              <a:rPr lang="ar-IQ" dirty="0"/>
              <a:t>إذا أخذ الشاعر معنى من غيره، وأضاف إليه زيادة جملته وتممته.</a:t>
            </a:r>
            <a:endParaRPr lang="en-US" dirty="0"/>
          </a:p>
          <a:p>
            <a:pPr marL="514350" lvl="0" indent="-514350" algn="just">
              <a:buFont typeface="+mj-lt"/>
              <a:buAutoNum type="arabicParenR"/>
            </a:pPr>
            <a:r>
              <a:rPr lang="ar-IQ" dirty="0"/>
              <a:t>إذا أخذ الشاعر معنى من غيره، وعكسه فبدا وكأنه معنى جديد فانه لا يعد سارقا بل هو مجيد؛ وكذلك إذا حوَّل المعنى وأجاد فيه.</a:t>
            </a:r>
            <a:endParaRPr lang="en-US" dirty="0"/>
          </a:p>
          <a:p>
            <a:pPr marL="514350" indent="-514350" algn="just">
              <a:buFont typeface="+mj-lt"/>
              <a:buAutoNum type="arabicParenR"/>
            </a:pPr>
            <a:r>
              <a:rPr lang="ar-IQ" dirty="0"/>
              <a:t>ولا يعد سرقة كل معنى مشترك بين الناس، وكذا الألفاظ المتداولة المشتركة التي لا يحق لأحد حق الادعاء بابتكارها</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القاضي الجرجاني وتأثره بآراء النقاد السابقين </a:t>
            </a:r>
            <a:endParaRPr lang="ar-IQ" dirty="0"/>
          </a:p>
        </p:txBody>
      </p:sp>
      <p:sp>
        <p:nvSpPr>
          <p:cNvPr id="3" name="Content Placeholder 2"/>
          <p:cNvSpPr>
            <a:spLocks noGrp="1"/>
          </p:cNvSpPr>
          <p:nvPr>
            <p:ph idx="1"/>
          </p:nvPr>
        </p:nvSpPr>
        <p:spPr/>
        <p:txBody>
          <a:bodyPr>
            <a:normAutofit/>
          </a:bodyPr>
          <a:lstStyle/>
          <a:p>
            <a:pPr algn="just">
              <a:buNone/>
            </a:pPr>
            <a:r>
              <a:rPr lang="ar-IQ" dirty="0"/>
              <a:t>وما أن نصل إلى القاضي الجرجاني الذي أفاد من آراء الذين سبقوه ولاسيما </a:t>
            </a:r>
            <a:r>
              <a:rPr lang="ar-IQ" dirty="0" err="1"/>
              <a:t>الآمدي</a:t>
            </a:r>
            <a:r>
              <a:rPr lang="ar-IQ" dirty="0"/>
              <a:t> في الوقوف عند هذه القضية التي أثارها خصوم المتنبي وعدوها عيبا عليه؛ فنلحظ انه يرى انه لا يحق لأي شخص الحديث عن السرقة الشعرية؛ لأنه باب لا ينهض </a:t>
            </a:r>
            <a:r>
              <a:rPr lang="ar-IQ" dirty="0" err="1"/>
              <a:t>به</a:t>
            </a:r>
            <a:r>
              <a:rPr lang="ar-IQ" dirty="0"/>
              <a:t> إلا الناقد البصير. لذا نجده لا يعد من السرقة :</a:t>
            </a:r>
            <a:endParaRPr lang="en-US" dirty="0"/>
          </a:p>
          <a:p>
            <a:pPr marL="514350" lvl="0" indent="-514350" algn="just">
              <a:buFont typeface="+mj-lt"/>
              <a:buAutoNum type="arabicPeriod"/>
            </a:pPr>
            <a:r>
              <a:rPr lang="ar-IQ" dirty="0"/>
              <a:t>المعاني المشتركة المستفيضة بين الناس التي لا يحق لأحد حق الادعاء بابتكارها كتشبيه الحسن بالشمس والبدر، والجواد بالغيث والبحر.</a:t>
            </a:r>
            <a:endParaRPr lang="en-US" dirty="0"/>
          </a:p>
          <a:p>
            <a:pPr marL="514350" lvl="0" indent="-514350" algn="just">
              <a:buFont typeface="+mj-lt"/>
              <a:buAutoNum type="arabicPeriod"/>
            </a:pPr>
            <a:r>
              <a:rPr lang="ar-IQ" dirty="0"/>
              <a:t>ما كان من المعاني في الأصل مبتدعا ومخترعا؛ ثم شاع بين الناس فصار كالمشترك كتشبيه الفتاة بالغزال في جيدها </a:t>
            </a:r>
            <a:r>
              <a:rPr lang="ar-IQ" dirty="0" err="1"/>
              <a:t>والمهاة</a:t>
            </a:r>
            <a:r>
              <a:rPr lang="ar-IQ" dirty="0"/>
              <a:t> في حسنها وجمال عينيها.</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أنواع السرقات </a:t>
            </a:r>
            <a:endParaRPr lang="ar-IQ" dirty="0"/>
          </a:p>
        </p:txBody>
      </p:sp>
      <p:sp>
        <p:nvSpPr>
          <p:cNvPr id="3" name="Content Placeholder 2"/>
          <p:cNvSpPr>
            <a:spLocks noGrp="1"/>
          </p:cNvSpPr>
          <p:nvPr>
            <p:ph idx="1"/>
          </p:nvPr>
        </p:nvSpPr>
        <p:spPr/>
        <p:txBody>
          <a:bodyPr>
            <a:normAutofit/>
          </a:bodyPr>
          <a:lstStyle/>
          <a:p>
            <a:pPr algn="just">
              <a:buNone/>
            </a:pPr>
            <a:r>
              <a:rPr lang="ar-IQ" dirty="0"/>
              <a:t>لذا نجد الجرجاني يقف على أنواع من الأخذ عدَّها من السرقات المحمودة الحسنة وهو في هذا يفيد من آراء </a:t>
            </a:r>
            <a:r>
              <a:rPr lang="ar-IQ" dirty="0" err="1"/>
              <a:t>الآمدي</a:t>
            </a:r>
            <a:r>
              <a:rPr lang="ar-IQ" dirty="0"/>
              <a:t> إلا انه يزيدها وضوحا من خلال إيراد الشواهد التطبيقية وتحليلها ومقارنتها بما سبق وما أخذ منها؛ ومما يدخل في السرقة المحمودة :</a:t>
            </a:r>
            <a:endParaRPr lang="en-US" dirty="0"/>
          </a:p>
          <a:p>
            <a:pPr lvl="0"/>
            <a:r>
              <a:rPr lang="ar-IQ" dirty="0"/>
              <a:t>أخذ المعنى وإيجازه إيجازا محمودا جميلا.</a:t>
            </a:r>
            <a:endParaRPr lang="en-US" dirty="0"/>
          </a:p>
          <a:p>
            <a:pPr lvl="0"/>
            <a:r>
              <a:rPr lang="ar-IQ" dirty="0"/>
              <a:t>إضافة زيادة إلى المعنى تجوده وتجمله.</a:t>
            </a:r>
            <a:endParaRPr lang="en-US" dirty="0"/>
          </a:p>
          <a:p>
            <a:pPr lvl="0"/>
            <a:r>
              <a:rPr lang="ar-IQ" dirty="0"/>
              <a:t>تحسن المعنى المأخوذ وتجميله وتوكيده.</a:t>
            </a:r>
            <a:endParaRPr lang="en-US" dirty="0"/>
          </a:p>
          <a:p>
            <a:pPr lvl="0"/>
            <a:r>
              <a:rPr lang="ar-IQ" dirty="0"/>
              <a:t>إيراد المعنى القديم إيرادا جديدا كاستعمال معنى خاص في الرثاء وتحويله إلى الفخر أو المدح أو بالعكس.</a:t>
            </a:r>
            <a:endParaRPr lang="en-US" dirty="0"/>
          </a:p>
        </p:txBody>
      </p:sp>
    </p:spTree>
  </p:cSld>
  <p:clrMapOvr>
    <a:masterClrMapping/>
  </p:clrMapOvr>
  <p:transition>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dirty="0" smtClean="0"/>
              <a:t>مصطلحات السرقة الشعرية</a:t>
            </a:r>
            <a:endParaRPr lang="ar-IQ" dirty="0"/>
          </a:p>
        </p:txBody>
      </p:sp>
      <p:sp>
        <p:nvSpPr>
          <p:cNvPr id="3" name="Content Placeholder 2"/>
          <p:cNvSpPr>
            <a:spLocks noGrp="1"/>
          </p:cNvSpPr>
          <p:nvPr>
            <p:ph idx="1"/>
          </p:nvPr>
        </p:nvSpPr>
        <p:spPr/>
        <p:txBody>
          <a:bodyPr>
            <a:normAutofit/>
          </a:bodyPr>
          <a:lstStyle/>
          <a:p>
            <a:pPr algn="just">
              <a:buNone/>
            </a:pPr>
            <a:r>
              <a:rPr lang="ar-IQ" dirty="0"/>
              <a:t>القاضي الجرجاني يورد أكثر من مصطلح ومسمى يخص السرقات الشعرية منها (</a:t>
            </a:r>
            <a:r>
              <a:rPr lang="ar-IQ" b="1" dirty="0"/>
              <a:t>توارد الخواطر _ الإغارة _ الغصب _ الاختلاس_ الإلمام _ التناسب _  الاحتذاء _ القلب _ تغير المنهاج </a:t>
            </a:r>
            <a:r>
              <a:rPr lang="ar-IQ" dirty="0"/>
              <a:t>).</a:t>
            </a:r>
            <a:endParaRPr lang="en-US" dirty="0"/>
          </a:p>
          <a:p>
            <a:pPr algn="just">
              <a:buNone/>
            </a:pPr>
            <a:r>
              <a:rPr lang="ar-IQ" dirty="0"/>
              <a:t>ثم ينفرد الجرجاني بذكر عيوب المتنبي وذكر حسناته ثم يذكر دفاعه عنه؛ ذلك </a:t>
            </a:r>
            <a:r>
              <a:rPr lang="ar-IQ" dirty="0" smtClean="0"/>
              <a:t>إن </a:t>
            </a:r>
            <a:r>
              <a:rPr lang="ar-IQ" dirty="0"/>
              <a:t>المتنبي كان شاعرا من شعراء عصره؛ فقد وقع فيما وقعوا فيه وأحسن مثلما أحسنوا؛ فالحكم الذي يقع على الآخر يقع عليه، وما يرد عليهم يرد عليه بمثلهم؛ وما يقبل منهم يُقبل منه مثله، وبذلك لن يخرج المتنبي صفرا من الإحسان وكذلك لن يبرأ من العيوب.</a:t>
            </a:r>
            <a:endParaRPr lang="en-US" dirty="0"/>
          </a:p>
          <a:p>
            <a:pPr algn="just">
              <a:buNone/>
            </a:pPr>
            <a:r>
              <a:rPr lang="ar-IQ" dirty="0"/>
              <a:t>وبذلك ينتهي الجرجاني من الوساطة وقد بسط من الآراء والأفكار واللمحات الذكية ما يجعله بحق رائدا من رواد النقد العربي في تاريخ الأدب.</a:t>
            </a:r>
            <a:endParaRPr lang="en-US" dirty="0"/>
          </a:p>
          <a:p>
            <a:endParaRPr lang="ar-IQ" dirty="0"/>
          </a:p>
        </p:txBody>
      </p:sp>
    </p:spTree>
  </p:cSld>
  <p:clrMapOvr>
    <a:masterClrMapping/>
  </p:clrMapOvr>
  <p:transition>
    <p:randomBa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27</TotalTime>
  <Words>880</Words>
  <Application>Microsoft Office PowerPoint</Application>
  <PresentationFormat>On-screen Show (4:3)</PresentationFormat>
  <Paragraphs>31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Flow</vt:lpstr>
      <vt:lpstr>كتاب (الوساطة بين المتنبي وخصومه)</vt:lpstr>
      <vt:lpstr>Slide 2</vt:lpstr>
      <vt:lpstr>Slide 3</vt:lpstr>
      <vt:lpstr>موقف الجرجاني من السرقات الشعرية :</vt:lpstr>
      <vt:lpstr>موقف الآمدي من السرقات الشعرية :</vt:lpstr>
      <vt:lpstr>القاضي الجرجاني وتأثره بآراء النقاد السابقين </vt:lpstr>
      <vt:lpstr>أنواع السرقات </vt:lpstr>
      <vt:lpstr>مصطلحات السرقة الشعرية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(الوساطة بين المتنبي وخصومه)</dc:title>
  <dc:creator>Anwaar</dc:creator>
  <cp:lastModifiedBy>Anwaar</cp:lastModifiedBy>
  <cp:revision>3</cp:revision>
  <dcterms:created xsi:type="dcterms:W3CDTF">2020-05-12T22:10:01Z</dcterms:created>
  <dcterms:modified xsi:type="dcterms:W3CDTF">2020-05-12T22:37:05Z</dcterms:modified>
</cp:coreProperties>
</file>