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75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3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05F9E96-B81C-4706-8648-F3B861D044B8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CA09F4C-3A48-49E0-874E-D05855A468B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كتاب(</a:t>
            </a:r>
            <a:r>
              <a:rPr lang="ar-IQ" dirty="0" err="1" smtClean="0"/>
              <a:t>نقدالشعر</a:t>
            </a:r>
            <a:r>
              <a:rPr lang="ar-IQ" dirty="0" smtClean="0"/>
              <a:t>)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7391400" cy="1828800"/>
          </a:xfrm>
        </p:spPr>
        <p:txBody>
          <a:bodyPr/>
          <a:lstStyle/>
          <a:p>
            <a:pPr algn="ctr"/>
            <a:r>
              <a:rPr lang="ar-IQ" dirty="0" smtClean="0"/>
              <a:t>ل</a:t>
            </a:r>
          </a:p>
          <a:p>
            <a:pPr algn="ctr"/>
            <a:r>
              <a:rPr lang="ar-IQ" sz="4800" b="1" dirty="0" smtClean="0"/>
              <a:t>قدامة بن جعفر (ت337هـ)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27955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بسائط الشعر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82296" indent="0" algn="r" rtl="1">
              <a:buNone/>
            </a:pPr>
            <a:r>
              <a:rPr lang="ar-IQ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ar-SA" b="1" dirty="0" smtClean="0">
                <a:solidFill>
                  <a:schemeClr val="accent4">
                    <a:lumMod val="75000"/>
                  </a:schemeClr>
                </a:solidFill>
              </a:rPr>
              <a:t>اللفظ</a:t>
            </a: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82296" indent="0" algn="r" rtl="1">
              <a:buNone/>
            </a:pP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 المعنى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marL="82296" indent="0" algn="r" rtl="1">
              <a:buNone/>
            </a:pP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 الوزن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marL="82296" indent="0" algn="r">
              <a:buNone/>
            </a:pP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القافيه</a:t>
            </a:r>
          </a:p>
        </p:txBody>
      </p:sp>
    </p:spTree>
    <p:extLst>
      <p:ext uri="{BB962C8B-B14F-4D97-AF65-F5344CB8AC3E}">
        <p14:creationId xmlns:p14="http://schemas.microsoft.com/office/powerpoint/2010/main" val="3129107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مركبات الشعر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 fontScale="70000" lnSpcReduction="20000"/>
          </a:bodyPr>
          <a:lstStyle/>
          <a:p>
            <a:pPr marL="82296" indent="0" algn="r" rtl="1">
              <a:buNone/>
            </a:pPr>
            <a:r>
              <a:rPr lang="ar-IQ" b="1" dirty="0" smtClean="0">
                <a:solidFill>
                  <a:srgbClr val="7030A0"/>
                </a:solidFill>
              </a:rPr>
              <a:t>1-</a:t>
            </a:r>
            <a:r>
              <a:rPr lang="ar-SA" b="1" dirty="0">
                <a:solidFill>
                  <a:srgbClr val="7030A0"/>
                </a:solidFill>
              </a:rPr>
              <a:t> ائتلاف اللفظ مع المعنى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 rtl="1">
              <a:buNone/>
            </a:pPr>
            <a:r>
              <a:rPr lang="ar-SA" b="1" dirty="0">
                <a:solidFill>
                  <a:srgbClr val="7030A0"/>
                </a:solidFill>
              </a:rPr>
              <a:t>ينتج عن هذا الائتلاف ( </a:t>
            </a:r>
            <a:r>
              <a:rPr lang="ar-SA" b="1" dirty="0" err="1">
                <a:solidFill>
                  <a:srgbClr val="7030A0"/>
                </a:solidFill>
              </a:rPr>
              <a:t>المساواه</a:t>
            </a:r>
            <a:r>
              <a:rPr lang="ar-SA" b="1" dirty="0">
                <a:solidFill>
                  <a:srgbClr val="7030A0"/>
                </a:solidFill>
              </a:rPr>
              <a:t> </a:t>
            </a:r>
            <a:r>
              <a:rPr lang="ar-SA" b="1" dirty="0" err="1">
                <a:solidFill>
                  <a:srgbClr val="7030A0"/>
                </a:solidFill>
              </a:rPr>
              <a:t>والاشاره</a:t>
            </a:r>
            <a:r>
              <a:rPr lang="ar-SA" b="1" dirty="0">
                <a:solidFill>
                  <a:srgbClr val="7030A0"/>
                </a:solidFill>
              </a:rPr>
              <a:t> والارداف والتمثيل والمطابق والمجانس)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 rtl="1">
              <a:buNone/>
            </a:pPr>
            <a:r>
              <a:rPr lang="ar-SA" b="1" dirty="0">
                <a:solidFill>
                  <a:srgbClr val="7030A0"/>
                </a:solidFill>
              </a:rPr>
              <a:t>يقصد قدامة </a:t>
            </a:r>
            <a:r>
              <a:rPr lang="ar-SA" b="1" dirty="0" err="1">
                <a:solidFill>
                  <a:srgbClr val="7030A0"/>
                </a:solidFill>
              </a:rPr>
              <a:t>بالاشاره</a:t>
            </a:r>
            <a:r>
              <a:rPr lang="ar-SA" b="1" dirty="0">
                <a:solidFill>
                  <a:srgbClr val="7030A0"/>
                </a:solidFill>
              </a:rPr>
              <a:t> يعني </a:t>
            </a:r>
            <a:r>
              <a:rPr lang="ar-SA" b="1" dirty="0" smtClean="0">
                <a:solidFill>
                  <a:srgbClr val="7030A0"/>
                </a:solidFill>
              </a:rPr>
              <a:t>الايجار</a:t>
            </a:r>
            <a:r>
              <a:rPr lang="ar-SA" b="1" dirty="0">
                <a:solidFill>
                  <a:srgbClr val="7030A0"/>
                </a:solidFill>
              </a:rPr>
              <a:t> 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 rtl="1">
              <a:buNone/>
            </a:pPr>
            <a:r>
              <a:rPr lang="ar-SA" b="1" dirty="0">
                <a:solidFill>
                  <a:srgbClr val="7030A0"/>
                </a:solidFill>
              </a:rPr>
              <a:t> و يقصد </a:t>
            </a:r>
            <a:r>
              <a:rPr lang="ar-SA" b="1" dirty="0" err="1">
                <a:solidFill>
                  <a:srgbClr val="7030A0"/>
                </a:solidFill>
              </a:rPr>
              <a:t>بالارداف</a:t>
            </a:r>
            <a:r>
              <a:rPr lang="ar-SA" b="1" dirty="0">
                <a:solidFill>
                  <a:srgbClr val="7030A0"/>
                </a:solidFill>
              </a:rPr>
              <a:t> هو </a:t>
            </a:r>
            <a:r>
              <a:rPr lang="ar-SA" b="1" dirty="0" err="1">
                <a:solidFill>
                  <a:srgbClr val="7030A0"/>
                </a:solidFill>
              </a:rPr>
              <a:t>الكتابه</a:t>
            </a:r>
            <a:r>
              <a:rPr lang="ar-SA" b="1" dirty="0">
                <a:solidFill>
                  <a:srgbClr val="7030A0"/>
                </a:solidFill>
              </a:rPr>
              <a:t> عند الاخرين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 rtl="1">
              <a:buNone/>
            </a:pPr>
            <a:r>
              <a:rPr lang="ar-SA" b="1" dirty="0">
                <a:solidFill>
                  <a:srgbClr val="7030A0"/>
                </a:solidFill>
              </a:rPr>
              <a:t>ويقصد بالتوشيح رد العجز على الصدر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 rtl="1">
              <a:buNone/>
            </a:pPr>
            <a:r>
              <a:rPr lang="ar-SA" b="1" dirty="0" smtClean="0">
                <a:solidFill>
                  <a:srgbClr val="7030A0"/>
                </a:solidFill>
              </a:rPr>
              <a:t>اما </a:t>
            </a:r>
            <a:r>
              <a:rPr lang="ar-SA" b="1" dirty="0" err="1">
                <a:solidFill>
                  <a:srgbClr val="7030A0"/>
                </a:solidFill>
              </a:rPr>
              <a:t>المطابقه</a:t>
            </a:r>
            <a:r>
              <a:rPr lang="ar-SA" b="1" dirty="0">
                <a:solidFill>
                  <a:srgbClr val="7030A0"/>
                </a:solidFill>
              </a:rPr>
              <a:t> فيعني بها التكافؤ 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 rtl="1">
              <a:buNone/>
            </a:pPr>
            <a:r>
              <a:rPr lang="ar-IQ" b="1" dirty="0" smtClean="0">
                <a:solidFill>
                  <a:srgbClr val="7030A0"/>
                </a:solidFill>
              </a:rPr>
              <a:t>2-</a:t>
            </a:r>
            <a:r>
              <a:rPr lang="ar-SA" b="1" dirty="0" smtClean="0">
                <a:solidFill>
                  <a:srgbClr val="7030A0"/>
                </a:solidFill>
              </a:rPr>
              <a:t>ائتلاف </a:t>
            </a:r>
            <a:r>
              <a:rPr lang="ar-SA" b="1" dirty="0">
                <a:solidFill>
                  <a:srgbClr val="7030A0"/>
                </a:solidFill>
              </a:rPr>
              <a:t>اللفظ مع الوزن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 rtl="1">
              <a:buNone/>
            </a:pPr>
            <a:r>
              <a:rPr lang="ar-IQ" b="1" dirty="0" smtClean="0">
                <a:solidFill>
                  <a:srgbClr val="7030A0"/>
                </a:solidFill>
              </a:rPr>
              <a:t>3-</a:t>
            </a:r>
            <a:r>
              <a:rPr lang="ar-SA" b="1" dirty="0">
                <a:solidFill>
                  <a:srgbClr val="7030A0"/>
                </a:solidFill>
              </a:rPr>
              <a:t> ائتلاف المعنى مع الوزن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 rtl="1">
              <a:buNone/>
            </a:pPr>
            <a:r>
              <a:rPr lang="ar-SA" b="1" dirty="0" smtClean="0">
                <a:solidFill>
                  <a:srgbClr val="7030A0"/>
                </a:solidFill>
              </a:rPr>
              <a:t>ذكر </a:t>
            </a:r>
            <a:r>
              <a:rPr lang="ar-SA" b="1" dirty="0">
                <a:solidFill>
                  <a:srgbClr val="7030A0"/>
                </a:solidFill>
              </a:rPr>
              <a:t>قدامه يجب ان تكون المعاني تامه مستوفة  لم تضطر </a:t>
            </a:r>
            <a:r>
              <a:rPr lang="ar-SA" b="1" dirty="0" err="1">
                <a:solidFill>
                  <a:srgbClr val="7030A0"/>
                </a:solidFill>
              </a:rPr>
              <a:t>باقامه</a:t>
            </a:r>
            <a:r>
              <a:rPr lang="ar-SA" b="1" dirty="0">
                <a:solidFill>
                  <a:srgbClr val="7030A0"/>
                </a:solidFill>
              </a:rPr>
              <a:t> الوزن الى نقضها عن الواجب و على </a:t>
            </a:r>
            <a:r>
              <a:rPr lang="ar-SA" b="1" dirty="0" err="1">
                <a:solidFill>
                  <a:srgbClr val="7030A0"/>
                </a:solidFill>
              </a:rPr>
              <a:t>الزياده</a:t>
            </a:r>
            <a:r>
              <a:rPr lang="ar-SA" b="1" dirty="0">
                <a:solidFill>
                  <a:srgbClr val="7030A0"/>
                </a:solidFill>
              </a:rPr>
              <a:t> فيها 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 rtl="1">
              <a:buNone/>
            </a:pPr>
            <a:r>
              <a:rPr lang="ar-IQ" b="1" dirty="0" smtClean="0">
                <a:solidFill>
                  <a:srgbClr val="7030A0"/>
                </a:solidFill>
              </a:rPr>
              <a:t>4-</a:t>
            </a:r>
            <a:r>
              <a:rPr lang="ar-SA" b="1" dirty="0" smtClean="0">
                <a:solidFill>
                  <a:srgbClr val="7030A0"/>
                </a:solidFill>
              </a:rPr>
              <a:t>ائتلاف </a:t>
            </a:r>
            <a:r>
              <a:rPr lang="ar-SA" b="1" dirty="0" err="1">
                <a:solidFill>
                  <a:srgbClr val="7030A0"/>
                </a:solidFill>
              </a:rPr>
              <a:t>القافيه</a:t>
            </a:r>
            <a:r>
              <a:rPr lang="ar-SA" b="1" dirty="0">
                <a:solidFill>
                  <a:srgbClr val="7030A0"/>
                </a:solidFill>
              </a:rPr>
              <a:t> مع المعنى 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 rtl="1">
              <a:buNone/>
            </a:pPr>
            <a:r>
              <a:rPr lang="ar-SA" b="1" dirty="0">
                <a:solidFill>
                  <a:srgbClr val="7030A0"/>
                </a:solidFill>
              </a:rPr>
              <a:t>ينتج من ائتلاف </a:t>
            </a:r>
            <a:r>
              <a:rPr lang="ar-SA" b="1" dirty="0" err="1">
                <a:solidFill>
                  <a:srgbClr val="7030A0"/>
                </a:solidFill>
              </a:rPr>
              <a:t>القافيه</a:t>
            </a:r>
            <a:r>
              <a:rPr lang="ar-SA" b="1" dirty="0">
                <a:solidFill>
                  <a:srgbClr val="7030A0"/>
                </a:solidFill>
              </a:rPr>
              <a:t> مع المعنى التوشيح والايغال  وبذلك صارت اجناس الشعر </a:t>
            </a:r>
            <a:r>
              <a:rPr lang="ar-SA" b="1" dirty="0" err="1">
                <a:solidFill>
                  <a:srgbClr val="7030A0"/>
                </a:solidFill>
              </a:rPr>
              <a:t>ثمانيه</a:t>
            </a:r>
            <a:r>
              <a:rPr lang="ar-SA" b="1" dirty="0">
                <a:solidFill>
                  <a:srgbClr val="7030A0"/>
                </a:solidFill>
              </a:rPr>
              <a:t> </a:t>
            </a:r>
            <a:endParaRPr lang="en-US" dirty="0">
              <a:solidFill>
                <a:srgbClr val="7030A0"/>
              </a:solidFill>
            </a:endParaRPr>
          </a:p>
          <a:p>
            <a:pPr algn="r" rtl="1"/>
            <a:r>
              <a:rPr lang="ar-SA" b="1" dirty="0">
                <a:solidFill>
                  <a:srgbClr val="FF0000"/>
                </a:solidFill>
              </a:rPr>
              <a:t>وهي </a:t>
            </a:r>
            <a:r>
              <a:rPr lang="ar-SA" b="1" dirty="0" err="1">
                <a:solidFill>
                  <a:srgbClr val="FF0000"/>
                </a:solidFill>
              </a:rPr>
              <a:t>الاربعه</a:t>
            </a:r>
            <a:r>
              <a:rPr lang="ar-SA" b="1" dirty="0">
                <a:solidFill>
                  <a:srgbClr val="FF0000"/>
                </a:solidFill>
              </a:rPr>
              <a:t> المفردات تسمى البسائط والاربع المؤتلفات التي تسمى المركبات</a:t>
            </a:r>
            <a:endParaRPr lang="en-US" dirty="0">
              <a:solidFill>
                <a:srgbClr val="FF0000"/>
              </a:solidFill>
            </a:endParaRPr>
          </a:p>
          <a:p>
            <a:pPr algn="r"/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187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اولا: اللفظ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r" rtl="1">
              <a:buNone/>
            </a:pPr>
            <a:r>
              <a:rPr lang="ar-SA" b="1" dirty="0">
                <a:solidFill>
                  <a:srgbClr val="7030A0"/>
                </a:solidFill>
              </a:rPr>
              <a:t>ولكل واحده من تلك </a:t>
            </a:r>
            <a:r>
              <a:rPr lang="ar-SA" b="1" dirty="0" smtClean="0">
                <a:solidFill>
                  <a:srgbClr val="7030A0"/>
                </a:solidFill>
              </a:rPr>
              <a:t>البسا</a:t>
            </a:r>
            <a:r>
              <a:rPr lang="ar-IQ" b="1" dirty="0">
                <a:solidFill>
                  <a:srgbClr val="7030A0"/>
                </a:solidFill>
              </a:rPr>
              <a:t>ئ</a:t>
            </a:r>
            <a:r>
              <a:rPr lang="ar-SA" b="1" dirty="0" smtClean="0">
                <a:solidFill>
                  <a:srgbClr val="7030A0"/>
                </a:solidFill>
              </a:rPr>
              <a:t>ط  </a:t>
            </a:r>
            <a:r>
              <a:rPr lang="ar-SA" b="1" dirty="0">
                <a:solidFill>
                  <a:srgbClr val="7030A0"/>
                </a:solidFill>
              </a:rPr>
              <a:t>نعوت وعيوب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 rtl="1">
              <a:buNone/>
            </a:pPr>
            <a:r>
              <a:rPr lang="ar-SA" b="1" dirty="0">
                <a:solidFill>
                  <a:srgbClr val="7030A0"/>
                </a:solidFill>
              </a:rPr>
              <a:t> 1-نعت اللفظ بان يكون(سمحا- سهل المخارج - عليه رونق </a:t>
            </a:r>
            <a:r>
              <a:rPr lang="ar-SA" b="1" dirty="0" err="1">
                <a:solidFill>
                  <a:srgbClr val="7030A0"/>
                </a:solidFill>
              </a:rPr>
              <a:t>الفصاحه</a:t>
            </a:r>
            <a:r>
              <a:rPr lang="ar-SA" b="1" dirty="0">
                <a:solidFill>
                  <a:srgbClr val="7030A0"/>
                </a:solidFill>
              </a:rPr>
              <a:t> - خال من </a:t>
            </a:r>
            <a:r>
              <a:rPr lang="ar-SA" b="1" dirty="0" err="1">
                <a:solidFill>
                  <a:srgbClr val="7030A0"/>
                </a:solidFill>
              </a:rPr>
              <a:t>البشاعه</a:t>
            </a:r>
            <a:r>
              <a:rPr lang="ar-SA" b="1" dirty="0">
                <a:solidFill>
                  <a:srgbClr val="7030A0"/>
                </a:solidFill>
              </a:rPr>
              <a:t>)</a:t>
            </a:r>
            <a:endParaRPr lang="en-US" dirty="0">
              <a:solidFill>
                <a:srgbClr val="7030A0"/>
              </a:solidFill>
            </a:endParaRPr>
          </a:p>
          <a:p>
            <a:pPr algn="r" rtl="1"/>
            <a:r>
              <a:rPr lang="ar-SA" b="1" dirty="0">
                <a:solidFill>
                  <a:srgbClr val="7030A0"/>
                </a:solidFill>
              </a:rPr>
              <a:t>اما عيوب اللفظ </a:t>
            </a:r>
            <a:endParaRPr lang="en-US" dirty="0">
              <a:solidFill>
                <a:srgbClr val="7030A0"/>
              </a:solidFill>
            </a:endParaRPr>
          </a:p>
          <a:p>
            <a:pPr marL="82296" indent="0" algn="r">
              <a:buNone/>
            </a:pPr>
            <a:r>
              <a:rPr lang="ar-SA" b="1" dirty="0">
                <a:solidFill>
                  <a:srgbClr val="7030A0"/>
                </a:solidFill>
              </a:rPr>
              <a:t> بان يكون (جاريا على غير سبيل الاعراب </a:t>
            </a:r>
            <a:r>
              <a:rPr lang="ar-SA" b="1" dirty="0" err="1">
                <a:solidFill>
                  <a:srgbClr val="7030A0"/>
                </a:solidFill>
              </a:rPr>
              <a:t>واللغه</a:t>
            </a:r>
            <a:r>
              <a:rPr lang="ar-SA" b="1" dirty="0">
                <a:solidFill>
                  <a:srgbClr val="7030A0"/>
                </a:solidFill>
              </a:rPr>
              <a:t> </a:t>
            </a:r>
            <a:r>
              <a:rPr lang="ar-SA" b="1" dirty="0" smtClean="0">
                <a:solidFill>
                  <a:srgbClr val="7030A0"/>
                </a:solidFill>
              </a:rPr>
              <a:t>– </a:t>
            </a:r>
            <a:r>
              <a:rPr lang="ar-SA" b="1" dirty="0" err="1" smtClean="0">
                <a:solidFill>
                  <a:srgbClr val="7030A0"/>
                </a:solidFill>
              </a:rPr>
              <a:t>معاظلا</a:t>
            </a:r>
            <a:r>
              <a:rPr lang="ar-IQ" b="1" dirty="0" smtClean="0">
                <a:solidFill>
                  <a:srgbClr val="7030A0"/>
                </a:solidFill>
              </a:rPr>
              <a:t>)</a:t>
            </a:r>
            <a:r>
              <a:rPr lang="ar-IQ" b="1" dirty="0" err="1" smtClean="0">
                <a:solidFill>
                  <a:srgbClr val="7030A0"/>
                </a:solidFill>
              </a:rPr>
              <a:t>والمعاظلة</a:t>
            </a:r>
            <a:r>
              <a:rPr lang="ar-IQ" b="1" dirty="0" smtClean="0">
                <a:solidFill>
                  <a:srgbClr val="7030A0"/>
                </a:solidFill>
              </a:rPr>
              <a:t> :هي مداخلة الشيء بالشيء.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34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err="1" smtClean="0">
                <a:solidFill>
                  <a:srgbClr val="FF0000"/>
                </a:solidFill>
              </a:rPr>
              <a:t>ثانيا:الوزن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SA" b="1" dirty="0">
                <a:solidFill>
                  <a:srgbClr val="00B050"/>
                </a:solidFill>
              </a:rPr>
              <a:t>- نعت الوزن بان يكون(سهل العروض - مرصعا وقد ذكر ان الترصيع لا يحسن في كل موضع فقد يدل على تكلف ويعني بالترصيع ان يتوخى الشاعر تصيير مقاطع الاجزاء في البيت الشعري من جنس واحد في التصريف </a:t>
            </a:r>
            <a:r>
              <a:rPr lang="ar-IQ" b="1" dirty="0" smtClean="0">
                <a:solidFill>
                  <a:srgbClr val="00B050"/>
                </a:solidFill>
              </a:rPr>
              <a:t>)</a:t>
            </a:r>
            <a:endParaRPr lang="en-US" dirty="0">
              <a:solidFill>
                <a:srgbClr val="00B050"/>
              </a:solidFill>
            </a:endParaRPr>
          </a:p>
          <a:p>
            <a:pPr marL="82296" indent="0" algn="r" rtl="1">
              <a:buNone/>
            </a:pPr>
            <a:r>
              <a:rPr lang="ar-SA" b="1" dirty="0" err="1" smtClean="0">
                <a:solidFill>
                  <a:srgbClr val="00B050"/>
                </a:solidFill>
              </a:rPr>
              <a:t>الامثله</a:t>
            </a:r>
            <a:r>
              <a:rPr lang="ar-SA" b="1" dirty="0" smtClean="0">
                <a:solidFill>
                  <a:srgbClr val="00B050"/>
                </a:solidFill>
              </a:rPr>
              <a:t> </a:t>
            </a:r>
            <a:r>
              <a:rPr lang="ar-SA" b="1" dirty="0">
                <a:solidFill>
                  <a:srgbClr val="00B050"/>
                </a:solidFill>
              </a:rPr>
              <a:t>التي يقدمها قدامه على انها من نماذج الترصيع اقرب ما تكون الى التقسيم بمعناه العام اي تقطيع البيت الى اجزاء او وحدات  صوتيه يحسن الوقوف عند كل وحده </a:t>
            </a:r>
            <a:r>
              <a:rPr lang="ar-SA" b="1" dirty="0" smtClean="0">
                <a:solidFill>
                  <a:srgbClr val="00B050"/>
                </a:solidFill>
              </a:rPr>
              <a:t>)</a:t>
            </a:r>
            <a:endParaRPr lang="en-US" dirty="0">
              <a:solidFill>
                <a:srgbClr val="00B050"/>
              </a:solidFill>
            </a:endParaRPr>
          </a:p>
          <a:p>
            <a:pPr algn="r" rtl="1"/>
            <a:r>
              <a:rPr lang="ar-SA" b="1" dirty="0">
                <a:solidFill>
                  <a:srgbClr val="00B050"/>
                </a:solidFill>
              </a:rPr>
              <a:t> عيوب الوزن</a:t>
            </a:r>
            <a:endParaRPr lang="en-US" dirty="0">
              <a:solidFill>
                <a:srgbClr val="00B050"/>
              </a:solidFill>
            </a:endParaRPr>
          </a:p>
          <a:p>
            <a:pPr marL="82296" indent="0" algn="r" rtl="1">
              <a:buNone/>
            </a:pPr>
            <a:r>
              <a:rPr lang="ar-SA" b="1" dirty="0">
                <a:solidFill>
                  <a:srgbClr val="00B050"/>
                </a:solidFill>
              </a:rPr>
              <a:t> بان يكون (خارجا على العروض- مخلعا ويعني به ان يكون قبيح الوزن وقد افرط في </a:t>
            </a:r>
            <a:r>
              <a:rPr lang="ar-SA" b="1" dirty="0" err="1">
                <a:solidFill>
                  <a:srgbClr val="00B050"/>
                </a:solidFill>
              </a:rPr>
              <a:t>تزحيفه</a:t>
            </a:r>
            <a:r>
              <a:rPr lang="ar-SA" b="1" dirty="0"/>
              <a:t>)</a:t>
            </a:r>
            <a:endParaRPr lang="en-US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300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err="1" smtClean="0">
                <a:solidFill>
                  <a:srgbClr val="FF0000"/>
                </a:solidFill>
              </a:rPr>
              <a:t>ثالثا:القوافي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r" rtl="1">
              <a:buNone/>
            </a:pPr>
            <a:r>
              <a:rPr lang="ar-SA" b="1" dirty="0">
                <a:solidFill>
                  <a:srgbClr val="0070C0"/>
                </a:solidFill>
              </a:rPr>
              <a:t>- نعت القوافي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بان تكون (عذبة الحرف -  سلسة المخرج - فيها تصريع و التصريع نوع من السجع داخل البيت)</a:t>
            </a:r>
            <a:endParaRPr lang="en-US" dirty="0">
              <a:solidFill>
                <a:srgbClr val="0070C0"/>
              </a:solidFill>
            </a:endParaRPr>
          </a:p>
          <a:p>
            <a:pPr algn="r"/>
            <a:r>
              <a:rPr lang="ar-SA" b="1" dirty="0" smtClean="0">
                <a:solidFill>
                  <a:srgbClr val="0070C0"/>
                </a:solidFill>
              </a:rPr>
              <a:t>-</a:t>
            </a:r>
            <a:r>
              <a:rPr lang="ar-SA" b="1" dirty="0">
                <a:solidFill>
                  <a:srgbClr val="0070C0"/>
                </a:solidFill>
              </a:rPr>
              <a:t>  عيوب القوافي( التجميع –الاقواء –الايطاء-السناد</a:t>
            </a:r>
            <a:r>
              <a:rPr lang="ar-SA" b="1" dirty="0"/>
              <a:t> 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80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err="1" smtClean="0">
                <a:solidFill>
                  <a:srgbClr val="FF0000"/>
                </a:solidFill>
              </a:rPr>
              <a:t>رابعا:المعاني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/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نعوت المعان</a:t>
            </a:r>
            <a:r>
              <a:rPr lang="ar-SA" b="1" dirty="0"/>
              <a:t>ي</a:t>
            </a:r>
            <a:r>
              <a:rPr lang="ar-SA" b="1" dirty="0">
                <a:solidFill>
                  <a:srgbClr val="FF0000"/>
                </a:solidFill>
              </a:rPr>
              <a:t>(الغلو</a:t>
            </a:r>
            <a:r>
              <a:rPr lang="ar-SA" b="1" dirty="0"/>
              <a:t>)</a:t>
            </a:r>
            <a:endParaRPr lang="en-US" dirty="0"/>
          </a:p>
          <a:p>
            <a:pPr algn="r" rtl="1"/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من </a:t>
            </a:r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عيوب المعاني( </a:t>
            </a:r>
            <a:r>
              <a:rPr lang="ar-SA" b="1" dirty="0" err="1">
                <a:solidFill>
                  <a:schemeClr val="accent1">
                    <a:lumMod val="75000"/>
                  </a:schemeClr>
                </a:solidFill>
              </a:rPr>
              <a:t>الاستحاله</a:t>
            </a:r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 والتناقض)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 ويكون التناقض في ان يذكر في الشعر شيء ويجمع معه ما يقابله او يناقضه </a:t>
            </a:r>
            <a:r>
              <a:rPr lang="ar-SA" b="1" dirty="0" err="1">
                <a:solidFill>
                  <a:schemeClr val="accent1">
                    <a:lumMod val="75000"/>
                  </a:schemeClr>
                </a:solidFill>
              </a:rPr>
              <a:t>وينشأالتناقض</a:t>
            </a:r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 1-عن طريق </a:t>
            </a:r>
            <a:r>
              <a:rPr lang="ar-SA" b="1" dirty="0" err="1">
                <a:solidFill>
                  <a:schemeClr val="accent1">
                    <a:lumMod val="75000"/>
                  </a:schemeClr>
                </a:solidFill>
              </a:rPr>
              <a:t>الاضافه</a:t>
            </a:r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 مثل الاب والابن و العبد والمولى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2- عن طريق التضاد مثل الشر والخير والاسود والابيض والحار والبارد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 3-عن طريق الوجود والعدم مثل العمى والبصر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 4-عن طريق النفي والاثبات مثل قولنا زيد جالس وزيد ليس بجالس فقد استشهد قدامه بن جعفر بقول بن هرمه: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82296" indent="0" algn="r" rtl="1">
              <a:buNone/>
            </a:pPr>
            <a:r>
              <a:rPr lang="ar-SA" b="1" dirty="0" smtClean="0">
                <a:solidFill>
                  <a:srgbClr val="FF0000"/>
                </a:solidFill>
              </a:rPr>
              <a:t>تراه </a:t>
            </a:r>
            <a:r>
              <a:rPr lang="ar-SA" b="1" dirty="0">
                <a:solidFill>
                  <a:srgbClr val="FF0000"/>
                </a:solidFill>
              </a:rPr>
              <a:t>اذا ما ابصر الضيف مقبلا               يكلمه من حبه وهو اعجم</a:t>
            </a:r>
            <a:endParaRPr lang="en-US" dirty="0">
              <a:solidFill>
                <a:srgbClr val="FF0000"/>
              </a:solidFill>
            </a:endParaRPr>
          </a:p>
          <a:p>
            <a:pPr marL="82296" indent="0" algn="r" rtl="1">
              <a:buNone/>
            </a:pP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الشاعر </a:t>
            </a:r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منح الكلب ملكه الكلام في قوله يكلمه ثم اعدمه اياها في قوله وهو اعجم 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r-SA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642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295400" y="-1464647"/>
            <a:ext cx="746760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algn="r" rtl="1"/>
            <a:endParaRPr lang="ar-IQ" b="1" dirty="0" smtClean="0"/>
          </a:p>
          <a:p>
            <a:pPr algn="r" rtl="1"/>
            <a:endParaRPr lang="ar-IQ" b="1" dirty="0"/>
          </a:p>
          <a:p>
            <a:pPr algn="r" rtl="1"/>
            <a:endParaRPr lang="ar-IQ" b="1" dirty="0" smtClean="0"/>
          </a:p>
          <a:p>
            <a:pPr algn="r" rtl="1"/>
            <a:endParaRPr lang="ar-IQ" b="1" dirty="0"/>
          </a:p>
          <a:p>
            <a:pPr algn="r" rtl="1"/>
            <a:r>
              <a:rPr lang="ar-IQ" b="1" dirty="0" smtClean="0">
                <a:solidFill>
                  <a:srgbClr val="FF0000"/>
                </a:solidFill>
              </a:rPr>
              <a:t>اغراض الشعر:</a:t>
            </a:r>
          </a:p>
          <a:p>
            <a:pPr algn="r" rtl="1"/>
            <a:r>
              <a:rPr lang="ar-SA" b="1" dirty="0" smtClean="0"/>
              <a:t>لقد </a:t>
            </a:r>
            <a:r>
              <a:rPr lang="ar-SA" b="1" dirty="0"/>
              <a:t>وجد قدامة الاغراض </a:t>
            </a:r>
            <a:r>
              <a:rPr lang="ar-SA" b="1" dirty="0" err="1"/>
              <a:t>الشعريه</a:t>
            </a:r>
            <a:r>
              <a:rPr lang="ar-SA" b="1" dirty="0"/>
              <a:t> 6 ثم اختزل هذه الاغراض في غرضين رئيسيين</a:t>
            </a:r>
            <a:endParaRPr lang="en-US" dirty="0"/>
          </a:p>
          <a:p>
            <a:pPr algn="r" rtl="1"/>
            <a:r>
              <a:rPr lang="ar-SA" b="1" dirty="0"/>
              <a:t> 1-المدح</a:t>
            </a:r>
            <a:endParaRPr lang="en-US" dirty="0"/>
          </a:p>
          <a:p>
            <a:pPr algn="r" rtl="1"/>
            <a:r>
              <a:rPr lang="ar-SA" b="1" dirty="0"/>
              <a:t> 2-الهجاء</a:t>
            </a:r>
            <a:endParaRPr lang="en-US" dirty="0"/>
          </a:p>
          <a:p>
            <a:pPr algn="r" rtl="1"/>
            <a:r>
              <a:rPr lang="ar-SA" b="1" dirty="0"/>
              <a:t> اما الاغراض الاخرى فكلها تدور في فلك المدح</a:t>
            </a:r>
            <a:endParaRPr lang="en-US" dirty="0"/>
          </a:p>
          <a:p>
            <a:pPr algn="r" rtl="1"/>
            <a:r>
              <a:rPr lang="ar-SA" b="1" dirty="0"/>
              <a:t> فالغزل صوره من صور مديح </a:t>
            </a:r>
            <a:r>
              <a:rPr lang="ar-SA" b="1" dirty="0" err="1"/>
              <a:t>المراه</a:t>
            </a:r>
            <a:endParaRPr lang="en-US" dirty="0"/>
          </a:p>
          <a:p>
            <a:pPr algn="r" rtl="1"/>
            <a:r>
              <a:rPr lang="ar-SA" b="1" dirty="0"/>
              <a:t> والرثاء صوره من صور مديح الميت</a:t>
            </a:r>
            <a:endParaRPr lang="en-US" dirty="0"/>
          </a:p>
          <a:p>
            <a:pPr algn="r" rtl="1"/>
            <a:r>
              <a:rPr lang="ar-SA" b="1" dirty="0"/>
              <a:t> والوصف صوره من صور مديح </a:t>
            </a:r>
            <a:r>
              <a:rPr lang="ar-SA" b="1" dirty="0" err="1"/>
              <a:t>الطبيعه</a:t>
            </a:r>
            <a:endParaRPr lang="en-US" dirty="0"/>
          </a:p>
          <a:p>
            <a:pPr algn="r" rtl="1"/>
            <a:r>
              <a:rPr lang="ar-SA" b="1" dirty="0"/>
              <a:t> اما الهجاء فهو نقيض المدح وهو يقوم علي سلب الصفات </a:t>
            </a:r>
            <a:r>
              <a:rPr lang="ar-SA" b="1" dirty="0" err="1"/>
              <a:t>الايجابيه</a:t>
            </a:r>
            <a:r>
              <a:rPr lang="ar-SA" b="1" dirty="0"/>
              <a:t> من الممدوح </a:t>
            </a:r>
            <a:endParaRPr lang="en-US" dirty="0"/>
          </a:p>
          <a:p>
            <a:pPr algn="r" rtl="1"/>
            <a:r>
              <a:rPr lang="ar-SA" b="1" dirty="0"/>
              <a:t> اما المدح فيقوم على اضفاء الصفات </a:t>
            </a:r>
            <a:r>
              <a:rPr lang="ar-SA" b="1" dirty="0" err="1"/>
              <a:t>الايجابيه</a:t>
            </a:r>
            <a:r>
              <a:rPr lang="ar-SA" b="1" dirty="0"/>
              <a:t> على الممدوح </a:t>
            </a:r>
            <a:r>
              <a:rPr lang="ar-SA" b="1" dirty="0" smtClean="0"/>
              <a:t>وعليه</a:t>
            </a:r>
            <a:r>
              <a:rPr lang="ar-IQ" dirty="0" smtClean="0"/>
              <a:t> </a:t>
            </a:r>
            <a:r>
              <a:rPr lang="ar-SA" b="1" dirty="0" smtClean="0"/>
              <a:t>ان </a:t>
            </a:r>
            <a:r>
              <a:rPr lang="ar-SA" b="1" dirty="0"/>
              <a:t>ساس الشعر وجوهره هو غرض ( المدح)</a:t>
            </a:r>
            <a:endParaRPr lang="en-US" dirty="0"/>
          </a:p>
          <a:p>
            <a:pPr algn="r" rtl="1"/>
            <a:r>
              <a:rPr lang="ar-SA" b="1" dirty="0"/>
              <a:t> والمدح يقوم على الفضائل </a:t>
            </a:r>
            <a:r>
              <a:rPr lang="ar-SA" b="1" dirty="0" err="1"/>
              <a:t>النفسيه</a:t>
            </a:r>
            <a:r>
              <a:rPr lang="ar-SA" b="1" dirty="0"/>
              <a:t> </a:t>
            </a:r>
            <a:r>
              <a:rPr lang="ar-SA" b="1" dirty="0" err="1"/>
              <a:t>الاربعه</a:t>
            </a:r>
            <a:r>
              <a:rPr lang="ar-SA" b="1" dirty="0"/>
              <a:t>( العقل </a:t>
            </a:r>
            <a:r>
              <a:rPr lang="ar-SA" b="1" dirty="0" err="1"/>
              <a:t>والشجاعه</a:t>
            </a:r>
            <a:r>
              <a:rPr lang="ar-SA" b="1" dirty="0"/>
              <a:t> والعدل </a:t>
            </a:r>
            <a:r>
              <a:rPr lang="ar-SA" b="1" dirty="0" err="1"/>
              <a:t>والعفه</a:t>
            </a:r>
            <a:r>
              <a:rPr lang="ar-SA" b="1" dirty="0"/>
              <a:t>)</a:t>
            </a:r>
            <a:endParaRPr lang="en-US" dirty="0"/>
          </a:p>
          <a:p>
            <a:pPr algn="r" rtl="1"/>
            <a:r>
              <a:rPr lang="ar-SA" b="1" dirty="0"/>
              <a:t> لقد </a:t>
            </a:r>
            <a:r>
              <a:rPr lang="ar-SA" b="1" dirty="0" err="1"/>
              <a:t>تاثرقدامة</a:t>
            </a:r>
            <a:r>
              <a:rPr lang="ar-SA" b="1" dirty="0"/>
              <a:t> </a:t>
            </a:r>
            <a:r>
              <a:rPr lang="ar-SA" b="1" dirty="0" err="1"/>
              <a:t>تاثرا</a:t>
            </a:r>
            <a:r>
              <a:rPr lang="ar-SA" b="1" dirty="0"/>
              <a:t> كبيرا بكتاب فن الشعر </a:t>
            </a:r>
            <a:r>
              <a:rPr lang="ar-SA" b="1" dirty="0" err="1"/>
              <a:t>لارسطو</a:t>
            </a:r>
            <a:r>
              <a:rPr lang="ar-SA" b="1" dirty="0"/>
              <a:t> المتوفى سنه 322 قبل الميلاد و ارسطو في كتابه تناول موضوعين  يقوم عليهما المسرح اليوناني</a:t>
            </a:r>
            <a:endParaRPr lang="en-US" dirty="0"/>
          </a:p>
          <a:p>
            <a:pPr algn="r" rtl="1"/>
            <a:r>
              <a:rPr lang="ar-SA" b="1" dirty="0"/>
              <a:t> موضوع </a:t>
            </a:r>
            <a:r>
              <a:rPr lang="ar-SA" b="1" dirty="0" err="1"/>
              <a:t>الماساة</a:t>
            </a:r>
            <a:r>
              <a:rPr lang="ar-SA" b="1" dirty="0"/>
              <a:t> او التراجيديا</a:t>
            </a:r>
            <a:endParaRPr lang="en-US" dirty="0"/>
          </a:p>
          <a:p>
            <a:pPr algn="r" rtl="1"/>
            <a:r>
              <a:rPr lang="ar-SA" b="1" dirty="0"/>
              <a:t> و موضوع عن الملهاة او الكوميديا </a:t>
            </a:r>
            <a:endParaRPr lang="en-US" dirty="0"/>
          </a:p>
          <a:p>
            <a:pPr algn="r" rtl="1"/>
            <a:r>
              <a:rPr lang="ar-SA" b="1" dirty="0"/>
              <a:t> </a:t>
            </a:r>
            <a:r>
              <a:rPr lang="ar-SA" b="1" dirty="0" err="1"/>
              <a:t>الماساة</a:t>
            </a:r>
            <a:r>
              <a:rPr lang="ar-SA" b="1" dirty="0"/>
              <a:t> تقابل غرض المديح عند العرب</a:t>
            </a:r>
            <a:endParaRPr lang="en-US" dirty="0"/>
          </a:p>
          <a:p>
            <a:pPr algn="r" rtl="1"/>
            <a:r>
              <a:rPr lang="ar-SA" b="1" dirty="0"/>
              <a:t> والملهاة تقابل غرض الهجاء عند العرب لان</a:t>
            </a:r>
            <a:endParaRPr lang="en-US" dirty="0"/>
          </a:p>
          <a:p>
            <a:pPr algn="r" rtl="1"/>
            <a:r>
              <a:rPr lang="ar-SA" b="1" dirty="0"/>
              <a:t> خصائص الممدوح هي اقرب الى خصائص بطل </a:t>
            </a:r>
            <a:r>
              <a:rPr lang="ar-SA" b="1" dirty="0" err="1"/>
              <a:t>الماساة</a:t>
            </a:r>
            <a:r>
              <a:rPr lang="ar-SA" b="1" dirty="0"/>
              <a:t> في التراجيديا </a:t>
            </a:r>
            <a:endParaRPr lang="en-US" dirty="0"/>
          </a:p>
          <a:p>
            <a:pPr algn="r" rtl="1"/>
            <a:r>
              <a:rPr lang="ar-SA" b="1" dirty="0"/>
              <a:t> كما ان خصائص </a:t>
            </a:r>
            <a:r>
              <a:rPr lang="ar-SA" b="1" dirty="0" err="1"/>
              <a:t>المهجو</a:t>
            </a:r>
            <a:r>
              <a:rPr lang="ar-SA" b="1" dirty="0"/>
              <a:t> تطابق بطل </a:t>
            </a:r>
            <a:r>
              <a:rPr lang="ar-SA" b="1" dirty="0" err="1"/>
              <a:t>الملهياة</a:t>
            </a:r>
            <a:r>
              <a:rPr lang="ar-SA" b="1" dirty="0"/>
              <a:t> في الكوميديا شخصيه </a:t>
            </a:r>
            <a:r>
              <a:rPr lang="ar-SA" b="1" dirty="0" err="1"/>
              <a:t>مهزوزه</a:t>
            </a:r>
            <a:r>
              <a:rPr lang="ar-SA" b="1" dirty="0"/>
              <a:t> مضحكه تثير سخريه الجمهور واستهزائهم</a:t>
            </a:r>
            <a:endParaRPr lang="en-US" dirty="0"/>
          </a:p>
          <a:p>
            <a:pPr algn="r" rtl="1"/>
            <a:r>
              <a:rPr lang="ar-SA" b="1" dirty="0"/>
              <a:t> قال ارسطو في كتابه فن الشعر( لقد انقسم الشعر وفقا لطباع الشعراء ذوو النفوس </a:t>
            </a:r>
            <a:r>
              <a:rPr lang="ar-SA" b="1" dirty="0" err="1"/>
              <a:t>النبيله</a:t>
            </a:r>
            <a:r>
              <a:rPr lang="ar-SA" b="1" dirty="0"/>
              <a:t> حاكوا افعال </a:t>
            </a:r>
            <a:r>
              <a:rPr lang="ar-SA" b="1" dirty="0" err="1"/>
              <a:t>النبلاءواعمال</a:t>
            </a:r>
            <a:r>
              <a:rPr lang="ar-SA" b="1" dirty="0"/>
              <a:t> الفضلاء وذوو النفوس </a:t>
            </a:r>
            <a:r>
              <a:rPr lang="ar-SA" b="1" dirty="0" err="1"/>
              <a:t>الخسيسه</a:t>
            </a:r>
            <a:r>
              <a:rPr lang="ar-SA" b="1" dirty="0"/>
              <a:t> حاكوا افعال الادنياء </a:t>
            </a:r>
            <a:r>
              <a:rPr lang="ar-SA" b="1" dirty="0" err="1"/>
              <a:t>فانشأوا</a:t>
            </a:r>
            <a:r>
              <a:rPr lang="ar-SA" b="1" dirty="0"/>
              <a:t> الا هاجي بينما انشأ الاخرون الاناشيد و المدائح)</a:t>
            </a:r>
            <a:endParaRPr lang="en-US" dirty="0"/>
          </a:p>
          <a:p>
            <a:pPr rtl="1"/>
            <a:r>
              <a:rPr lang="ar-SA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958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المعاني في الشعر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SA" b="1" dirty="0">
                <a:solidFill>
                  <a:srgbClr val="00B050"/>
                </a:solidFill>
              </a:rPr>
              <a:t> لقد ادرك قدامه </a:t>
            </a:r>
            <a:r>
              <a:rPr lang="ar-SA" b="1" dirty="0" err="1">
                <a:solidFill>
                  <a:srgbClr val="00B050"/>
                </a:solidFill>
              </a:rPr>
              <a:t>صعوبه</a:t>
            </a:r>
            <a:r>
              <a:rPr lang="ar-SA" b="1" dirty="0">
                <a:solidFill>
                  <a:srgbClr val="00B050"/>
                </a:solidFill>
              </a:rPr>
              <a:t> حصر المعاني </a:t>
            </a:r>
            <a:r>
              <a:rPr lang="ar-SA" b="1" dirty="0" err="1">
                <a:solidFill>
                  <a:srgbClr val="00B050"/>
                </a:solidFill>
              </a:rPr>
              <a:t>الشعريه</a:t>
            </a:r>
            <a:r>
              <a:rPr lang="ar-SA" b="1" dirty="0">
                <a:solidFill>
                  <a:srgbClr val="00B050"/>
                </a:solidFill>
              </a:rPr>
              <a:t> لكنه حصرها في امرين :</a:t>
            </a:r>
            <a:endParaRPr lang="en-US" dirty="0">
              <a:solidFill>
                <a:srgbClr val="00B050"/>
              </a:solidFill>
            </a:endParaRPr>
          </a:p>
          <a:p>
            <a:pPr marL="82296" indent="0" algn="r" rtl="1">
              <a:buNone/>
            </a:pPr>
            <a:r>
              <a:rPr lang="ar-IQ" b="1" dirty="0">
                <a:solidFill>
                  <a:srgbClr val="00B050"/>
                </a:solidFill>
              </a:rPr>
              <a:t>1</a:t>
            </a:r>
            <a:r>
              <a:rPr lang="ar-SA" b="1" dirty="0" smtClean="0">
                <a:solidFill>
                  <a:srgbClr val="00B050"/>
                </a:solidFill>
              </a:rPr>
              <a:t>- </a:t>
            </a:r>
            <a:r>
              <a:rPr lang="ar-SA" b="1" dirty="0">
                <a:solidFill>
                  <a:srgbClr val="00B050"/>
                </a:solidFill>
              </a:rPr>
              <a:t>الانسان- في المديح والهجاء والرثاء والنسيب </a:t>
            </a:r>
            <a:endParaRPr lang="en-US" dirty="0">
              <a:solidFill>
                <a:srgbClr val="00B050"/>
              </a:solidFill>
            </a:endParaRPr>
          </a:p>
          <a:p>
            <a:pPr marL="82296" indent="0" algn="r" rtl="1">
              <a:buNone/>
            </a:pPr>
            <a:r>
              <a:rPr lang="ar-IQ" b="1" dirty="0">
                <a:solidFill>
                  <a:srgbClr val="00B050"/>
                </a:solidFill>
              </a:rPr>
              <a:t>2</a:t>
            </a:r>
            <a:r>
              <a:rPr lang="ar-SA" b="1" dirty="0" smtClean="0">
                <a:solidFill>
                  <a:srgbClr val="00B050"/>
                </a:solidFill>
              </a:rPr>
              <a:t>- </a:t>
            </a:r>
            <a:r>
              <a:rPr lang="ar-SA" b="1" dirty="0" err="1">
                <a:solidFill>
                  <a:srgbClr val="00B050"/>
                </a:solidFill>
              </a:rPr>
              <a:t>الطبيعه</a:t>
            </a:r>
            <a:r>
              <a:rPr lang="ar-SA" b="1" dirty="0">
                <a:solidFill>
                  <a:srgbClr val="00B050"/>
                </a:solidFill>
              </a:rPr>
              <a:t>- التشبيه والوصف</a:t>
            </a:r>
            <a:endParaRPr lang="en-US" dirty="0">
              <a:solidFill>
                <a:srgbClr val="00B050"/>
              </a:solidFill>
            </a:endParaRPr>
          </a:p>
          <a:p>
            <a:pPr algn="r" rtl="1"/>
            <a:r>
              <a:rPr lang="ar-SA" b="1" dirty="0">
                <a:solidFill>
                  <a:srgbClr val="00B050"/>
                </a:solidFill>
              </a:rPr>
              <a:t> كل الاغراض تدور في اطار هذين المعنيين</a:t>
            </a:r>
            <a:endParaRPr lang="en-US" dirty="0">
              <a:solidFill>
                <a:srgbClr val="00B050"/>
              </a:solidFill>
            </a:endParaRPr>
          </a:p>
          <a:p>
            <a:pPr algn="r" rtl="1"/>
            <a:r>
              <a:rPr lang="ar-SA" b="1" dirty="0">
                <a:solidFill>
                  <a:srgbClr val="00B050"/>
                </a:solidFill>
              </a:rPr>
              <a:t> مما ينبغي التنويه عليه ان التشبيه والوصف ليسا غرضين شعريين بل هما اسلوبان أو طريقتان في الوصف ورسم الاشياء وهما موجودان في اغراض الشعر كلها من </a:t>
            </a:r>
            <a:r>
              <a:rPr lang="ar-SA" b="1" dirty="0" err="1">
                <a:solidFill>
                  <a:srgbClr val="00B050"/>
                </a:solidFill>
              </a:rPr>
              <a:t>ولاتوجد</a:t>
            </a:r>
            <a:r>
              <a:rPr lang="ar-SA" b="1" dirty="0">
                <a:solidFill>
                  <a:srgbClr val="00B050"/>
                </a:solidFill>
              </a:rPr>
              <a:t> قصيده تخلو من وصف </a:t>
            </a:r>
            <a:r>
              <a:rPr lang="ar-SA" b="1" dirty="0" err="1">
                <a:solidFill>
                  <a:srgbClr val="00B050"/>
                </a:solidFill>
              </a:rPr>
              <a:t>اوتشبيه</a:t>
            </a:r>
            <a:r>
              <a:rPr lang="ar-SA" b="1" dirty="0">
                <a:solidFill>
                  <a:srgbClr val="00B050"/>
                </a:solidFill>
              </a:rPr>
              <a:t> وعليه ف( الانسان )هو اساس المعاني </a:t>
            </a:r>
            <a:r>
              <a:rPr lang="ar-SA" b="1" dirty="0" err="1">
                <a:solidFill>
                  <a:srgbClr val="00B050"/>
                </a:solidFill>
              </a:rPr>
              <a:t>الشعريه</a:t>
            </a:r>
            <a:endParaRPr lang="en-US" dirty="0">
              <a:solidFill>
                <a:srgbClr val="00B050"/>
              </a:solidFill>
            </a:endParaRPr>
          </a:p>
          <a:p>
            <a:pPr marL="82296" indent="0" algn="r" rtl="1">
              <a:buNone/>
            </a:pPr>
            <a:endParaRPr lang="en-US" dirty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288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600200" y="-356651"/>
            <a:ext cx="6781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endParaRPr lang="en-US" dirty="0"/>
          </a:p>
          <a:p>
            <a:r>
              <a:rPr lang="ar-SA" b="1" dirty="0"/>
              <a:t> </a:t>
            </a:r>
            <a:endParaRPr lang="en-US" dirty="0">
              <a:solidFill>
                <a:srgbClr val="FF0000"/>
              </a:solidFill>
            </a:endParaRPr>
          </a:p>
          <a:p>
            <a:pPr algn="r" rtl="1"/>
            <a:r>
              <a:rPr lang="ar-IQ" b="1" dirty="0" smtClean="0">
                <a:solidFill>
                  <a:srgbClr val="FF0000"/>
                </a:solidFill>
              </a:rPr>
              <a:t>المدائح والفضائل النفسية</a:t>
            </a:r>
          </a:p>
          <a:p>
            <a:pPr algn="r" rtl="1"/>
            <a:r>
              <a:rPr lang="ar-IQ" b="1" dirty="0">
                <a:solidFill>
                  <a:srgbClr val="0070C0"/>
                </a:solidFill>
              </a:rPr>
              <a:t>ت</a:t>
            </a:r>
            <a:r>
              <a:rPr lang="ar-SA" b="1" dirty="0" err="1" smtClean="0">
                <a:solidFill>
                  <a:srgbClr val="0070C0"/>
                </a:solidFill>
              </a:rPr>
              <a:t>نتظم</a:t>
            </a:r>
            <a:r>
              <a:rPr lang="ar-SA" b="1" dirty="0" smtClean="0">
                <a:solidFill>
                  <a:srgbClr val="0070C0"/>
                </a:solidFill>
              </a:rPr>
              <a:t> </a:t>
            </a:r>
            <a:r>
              <a:rPr lang="ar-SA" b="1" dirty="0">
                <a:solidFill>
                  <a:srgbClr val="0070C0"/>
                </a:solidFill>
              </a:rPr>
              <a:t>معاني المدح بوجه عام فكرتان اساسيتان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الاولى :ان المدح لا يكون الا بالفضائل </a:t>
            </a:r>
            <a:r>
              <a:rPr lang="ar-SA" b="1" dirty="0" err="1">
                <a:solidFill>
                  <a:srgbClr val="0070C0"/>
                </a:solidFill>
              </a:rPr>
              <a:t>النفسيه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ar-SA" b="1" dirty="0" err="1">
                <a:solidFill>
                  <a:srgbClr val="0070C0"/>
                </a:solidFill>
              </a:rPr>
              <a:t>الاربعه</a:t>
            </a:r>
            <a:r>
              <a:rPr lang="ar-SA" b="1" dirty="0">
                <a:solidFill>
                  <a:srgbClr val="0070C0"/>
                </a:solidFill>
              </a:rPr>
              <a:t> :(العقل </a:t>
            </a:r>
            <a:r>
              <a:rPr lang="ar-SA" b="1" dirty="0" err="1">
                <a:solidFill>
                  <a:srgbClr val="0070C0"/>
                </a:solidFill>
              </a:rPr>
              <a:t>والشجاعه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ar-SA" b="1" dirty="0" err="1">
                <a:solidFill>
                  <a:srgbClr val="0070C0"/>
                </a:solidFill>
              </a:rPr>
              <a:t>والعفه</a:t>
            </a:r>
            <a:r>
              <a:rPr lang="ar-SA" b="1" dirty="0">
                <a:solidFill>
                  <a:srgbClr val="0070C0"/>
                </a:solidFill>
              </a:rPr>
              <a:t> والعدل </a:t>
            </a:r>
            <a:r>
              <a:rPr lang="ar-SA" b="1" dirty="0" smtClean="0">
                <a:solidFill>
                  <a:srgbClr val="0070C0"/>
                </a:solidFill>
              </a:rPr>
              <a:t>)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</a:t>
            </a:r>
            <a:r>
              <a:rPr lang="ar-SA" b="1" dirty="0" err="1">
                <a:solidFill>
                  <a:srgbClr val="0070C0"/>
                </a:solidFill>
              </a:rPr>
              <a:t>الثانيه</a:t>
            </a:r>
            <a:r>
              <a:rPr lang="ar-SA" b="1" dirty="0">
                <a:solidFill>
                  <a:srgbClr val="0070C0"/>
                </a:solidFill>
              </a:rPr>
              <a:t>: ان معيار هذه الفضائل </a:t>
            </a:r>
            <a:r>
              <a:rPr lang="ar-SA" b="1" dirty="0" err="1">
                <a:solidFill>
                  <a:srgbClr val="0070C0"/>
                </a:solidFill>
              </a:rPr>
              <a:t>النفسيه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ar-SA" b="1" dirty="0" err="1">
                <a:solidFill>
                  <a:srgbClr val="0070C0"/>
                </a:solidFill>
              </a:rPr>
              <a:t>المبدا</a:t>
            </a:r>
            <a:r>
              <a:rPr lang="ar-SA" b="1" dirty="0">
                <a:solidFill>
                  <a:srgbClr val="0070C0"/>
                </a:solidFill>
              </a:rPr>
              <a:t> القائل ان </a:t>
            </a:r>
            <a:r>
              <a:rPr lang="ar-SA" b="1" dirty="0" err="1">
                <a:solidFill>
                  <a:srgbClr val="0070C0"/>
                </a:solidFill>
              </a:rPr>
              <a:t>الفضيله</a:t>
            </a:r>
            <a:r>
              <a:rPr lang="ar-SA" b="1" dirty="0">
                <a:solidFill>
                  <a:srgbClr val="0070C0"/>
                </a:solidFill>
              </a:rPr>
              <a:t> وسط بين رذيلتين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وقد عمد قدامه بن جعفر الى توسيع نطاق هذه الفضائل عن طريق الاشتقاق والتركيب: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1-اشتق من فضيله </a:t>
            </a:r>
            <a:r>
              <a:rPr lang="ar-SA" b="1" dirty="0" err="1">
                <a:solidFill>
                  <a:srgbClr val="0070C0"/>
                </a:solidFill>
              </a:rPr>
              <a:t>العفه</a:t>
            </a:r>
            <a:r>
              <a:rPr lang="ar-SA" b="1" dirty="0">
                <a:solidFill>
                  <a:srgbClr val="0070C0"/>
                </a:solidFill>
              </a:rPr>
              <a:t> ( </a:t>
            </a:r>
            <a:r>
              <a:rPr lang="ar-SA" b="1" dirty="0" err="1">
                <a:solidFill>
                  <a:srgbClr val="0070C0"/>
                </a:solidFill>
              </a:rPr>
              <a:t>القناعه</a:t>
            </a:r>
            <a:r>
              <a:rPr lang="ar-SA" b="1" dirty="0">
                <a:solidFill>
                  <a:srgbClr val="0070C0"/>
                </a:solidFill>
              </a:rPr>
              <a:t> وقلة الشره </a:t>
            </a:r>
            <a:r>
              <a:rPr lang="ar-SA" b="1" dirty="0" err="1">
                <a:solidFill>
                  <a:srgbClr val="0070C0"/>
                </a:solidFill>
              </a:rPr>
              <a:t>وطهارةالايزار</a:t>
            </a:r>
            <a:r>
              <a:rPr lang="ar-SA" b="1" dirty="0">
                <a:solidFill>
                  <a:srgbClr val="0070C0"/>
                </a:solidFill>
              </a:rPr>
              <a:t>)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2-اشتق من </a:t>
            </a:r>
            <a:r>
              <a:rPr lang="ar-SA" b="1" dirty="0" err="1">
                <a:solidFill>
                  <a:srgbClr val="0070C0"/>
                </a:solidFill>
              </a:rPr>
              <a:t>الشجاعه</a:t>
            </a:r>
            <a:r>
              <a:rPr lang="ar-SA" b="1" dirty="0">
                <a:solidFill>
                  <a:srgbClr val="0070C0"/>
                </a:solidFill>
              </a:rPr>
              <a:t>( حمايه </a:t>
            </a:r>
            <a:r>
              <a:rPr lang="ar-SA" b="1" dirty="0" smtClean="0">
                <a:solidFill>
                  <a:srgbClr val="0070C0"/>
                </a:solidFill>
              </a:rPr>
              <a:t>الجار </a:t>
            </a:r>
            <a:r>
              <a:rPr lang="ar-SA" b="1" dirty="0" err="1">
                <a:solidFill>
                  <a:srgbClr val="0070C0"/>
                </a:solidFill>
              </a:rPr>
              <a:t>بالاعداء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ar-SA" b="1" dirty="0" err="1">
                <a:solidFill>
                  <a:srgbClr val="0070C0"/>
                </a:solidFill>
              </a:rPr>
              <a:t>والمهابه</a:t>
            </a:r>
            <a:r>
              <a:rPr lang="ar-SA" b="1" dirty="0">
                <a:solidFill>
                  <a:srgbClr val="0070C0"/>
                </a:solidFill>
              </a:rPr>
              <a:t> والسير في المهمات)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3-اشتق من العدل( </a:t>
            </a:r>
            <a:r>
              <a:rPr lang="ar-SA" b="1" dirty="0" err="1">
                <a:solidFill>
                  <a:srgbClr val="0070C0"/>
                </a:solidFill>
              </a:rPr>
              <a:t>السماحه</a:t>
            </a:r>
            <a:r>
              <a:rPr lang="ar-SA" b="1" dirty="0">
                <a:solidFill>
                  <a:srgbClr val="0070C0"/>
                </a:solidFill>
              </a:rPr>
              <a:t> والتبرع واجابه السائل وقرى الضيف)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4-اشتق من </a:t>
            </a:r>
            <a:r>
              <a:rPr lang="ar-SA" b="1" dirty="0" smtClean="0">
                <a:solidFill>
                  <a:srgbClr val="0070C0"/>
                </a:solidFill>
              </a:rPr>
              <a:t>الع</a:t>
            </a:r>
            <a:r>
              <a:rPr lang="ar-IQ" b="1" smtClean="0">
                <a:solidFill>
                  <a:srgbClr val="0070C0"/>
                </a:solidFill>
              </a:rPr>
              <a:t>قل</a:t>
            </a:r>
            <a:r>
              <a:rPr lang="ar-SA" b="1" smtClean="0">
                <a:solidFill>
                  <a:srgbClr val="0070C0"/>
                </a:solidFill>
              </a:rPr>
              <a:t>( </a:t>
            </a:r>
            <a:r>
              <a:rPr lang="ar-SA" b="1" dirty="0">
                <a:solidFill>
                  <a:srgbClr val="0070C0"/>
                </a:solidFill>
              </a:rPr>
              <a:t>ثقابة المعرفة </a:t>
            </a:r>
            <a:r>
              <a:rPr lang="ar-SA" b="1" dirty="0" err="1">
                <a:solidFill>
                  <a:srgbClr val="0070C0"/>
                </a:solidFill>
              </a:rPr>
              <a:t>والحياءوالبيان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ar-SA" b="1" dirty="0" err="1">
                <a:solidFill>
                  <a:srgbClr val="0070C0"/>
                </a:solidFill>
              </a:rPr>
              <a:t>والسياسةوالكفاية</a:t>
            </a:r>
            <a:r>
              <a:rPr lang="ar-SA" b="1" dirty="0">
                <a:solidFill>
                  <a:srgbClr val="0070C0"/>
                </a:solidFill>
              </a:rPr>
              <a:t> والصدع </a:t>
            </a:r>
            <a:r>
              <a:rPr lang="ar-SA" b="1" dirty="0" err="1">
                <a:solidFill>
                  <a:srgbClr val="0070C0"/>
                </a:solidFill>
              </a:rPr>
              <a:t>بالحجه</a:t>
            </a:r>
            <a:r>
              <a:rPr lang="ar-SA" b="1" dirty="0">
                <a:solidFill>
                  <a:srgbClr val="0070C0"/>
                </a:solidFill>
              </a:rPr>
              <a:t> و العلم والحلم عن </a:t>
            </a:r>
            <a:r>
              <a:rPr lang="ar-SA" b="1" dirty="0" err="1">
                <a:solidFill>
                  <a:srgbClr val="0070C0"/>
                </a:solidFill>
              </a:rPr>
              <a:t>سفاهه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ar-SA" b="1" dirty="0" err="1">
                <a:solidFill>
                  <a:srgbClr val="0070C0"/>
                </a:solidFill>
              </a:rPr>
              <a:t>الجهله</a:t>
            </a:r>
            <a:r>
              <a:rPr lang="ar-SA" b="1" dirty="0">
                <a:solidFill>
                  <a:srgbClr val="0070C0"/>
                </a:solidFill>
              </a:rPr>
              <a:t>)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ثم مزج بين تلك الفضائل فتولدت فضائل اخرى: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1-مزج بين العقل </a:t>
            </a:r>
            <a:r>
              <a:rPr lang="ar-SA" b="1" dirty="0" err="1">
                <a:solidFill>
                  <a:srgbClr val="0070C0"/>
                </a:solidFill>
              </a:rPr>
              <a:t>والشجاعه</a:t>
            </a:r>
            <a:r>
              <a:rPr lang="ar-SA" b="1" dirty="0">
                <a:solidFill>
                  <a:srgbClr val="0070C0"/>
                </a:solidFill>
              </a:rPr>
              <a:t> لتنتج فضيله الصبر على الملمات والوفاء </a:t>
            </a:r>
            <a:r>
              <a:rPr lang="ar-SA" b="1" dirty="0" err="1">
                <a:solidFill>
                  <a:srgbClr val="0070C0"/>
                </a:solidFill>
              </a:rPr>
              <a:t>بالابعاد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2-مزج بين العقل والسخاء لتنتج فضيله انجاز الوعد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3-مزج بين العقل </a:t>
            </a:r>
            <a:r>
              <a:rPr lang="ar-SA" b="1" dirty="0" err="1">
                <a:solidFill>
                  <a:srgbClr val="0070C0"/>
                </a:solidFill>
              </a:rPr>
              <a:t>والعفه</a:t>
            </a:r>
            <a:r>
              <a:rPr lang="ar-SA" b="1" dirty="0">
                <a:solidFill>
                  <a:srgbClr val="0070C0"/>
                </a:solidFill>
              </a:rPr>
              <a:t> لتنتج فضيله </a:t>
            </a:r>
            <a:r>
              <a:rPr lang="ar-SA" b="1" dirty="0" err="1">
                <a:solidFill>
                  <a:srgbClr val="0070C0"/>
                </a:solidFill>
              </a:rPr>
              <a:t>الرغبه</a:t>
            </a:r>
            <a:r>
              <a:rPr lang="ar-SA" b="1" dirty="0">
                <a:solidFill>
                  <a:srgbClr val="0070C0"/>
                </a:solidFill>
              </a:rPr>
              <a:t> عن مساله الاقتصاد على ادنى معيشة  معيشه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4-مزج بين </a:t>
            </a:r>
            <a:r>
              <a:rPr lang="ar-SA" b="1" dirty="0" err="1">
                <a:solidFill>
                  <a:srgbClr val="0070C0"/>
                </a:solidFill>
              </a:rPr>
              <a:t>الشجاعه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ar-SA" b="1" dirty="0" err="1">
                <a:solidFill>
                  <a:srgbClr val="0070C0"/>
                </a:solidFill>
              </a:rPr>
              <a:t>والعفه</a:t>
            </a:r>
            <a:r>
              <a:rPr lang="ar-SA" b="1" dirty="0">
                <a:solidFill>
                  <a:srgbClr val="0070C0"/>
                </a:solidFill>
              </a:rPr>
              <a:t> </a:t>
            </a:r>
            <a:r>
              <a:rPr lang="ar-SA" b="1" dirty="0" err="1">
                <a:solidFill>
                  <a:srgbClr val="0070C0"/>
                </a:solidFill>
              </a:rPr>
              <a:t>لتنتجانكار</a:t>
            </a:r>
            <a:r>
              <a:rPr lang="ar-SA" b="1" dirty="0">
                <a:solidFill>
                  <a:srgbClr val="0070C0"/>
                </a:solidFill>
              </a:rPr>
              <a:t> الفواحش</a:t>
            </a:r>
            <a:endParaRPr lang="en-US" dirty="0">
              <a:solidFill>
                <a:srgbClr val="0070C0"/>
              </a:solidFill>
            </a:endParaRPr>
          </a:p>
          <a:p>
            <a:pPr algn="r" rtl="1"/>
            <a:r>
              <a:rPr lang="ar-SA" b="1" dirty="0">
                <a:solidFill>
                  <a:srgbClr val="0070C0"/>
                </a:solidFill>
              </a:rPr>
              <a:t> 5-مزج بين السخاء والعفة لتنتج الايثار على النفس 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909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1" y="228600"/>
            <a:ext cx="6477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215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893" y="0"/>
            <a:ext cx="45702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685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920" y="0"/>
            <a:ext cx="47041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797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كتاب نقد الشعر</a:t>
            </a:r>
            <a:endParaRPr lang="en-US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838200"/>
            <a:ext cx="3810000" cy="126726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ويعد هذا الكتاب من اهم الكتب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النقديه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في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المكتبه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العربيه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وذلك بسبب :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1- ان كتاب نقد الشعر يعد اول محاوله منهجيه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لدراسه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الشعر على اساس نظري واضح  ومتكامل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2- </a:t>
            </a:r>
            <a:r>
              <a:rPr lang="ar-IQ" b="1" dirty="0">
                <a:solidFill>
                  <a:schemeClr val="accent4">
                    <a:lumMod val="75000"/>
                  </a:schemeClr>
                </a:solidFill>
              </a:rPr>
              <a:t>ان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قدامه بن جعفر من اوائل النقاد الذين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تاثروا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بشكل او باخر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بالافكار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الارسطيه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في الشعر 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3-نظرته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الشامله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الى الشعر بصفته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علماوصناعه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فابتعد عن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النظره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التجريئيه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الذوقيه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التي ميزت بعض الاتجاهات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النقديه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السابقه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/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515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612022"/>
          </a:xfrm>
        </p:spPr>
        <p:txBody>
          <a:bodyPr/>
          <a:lstStyle/>
          <a:p>
            <a:pPr algn="ctr"/>
            <a:r>
              <a:rPr lang="ar-SA" dirty="0">
                <a:effectLst/>
              </a:rPr>
              <a:t>سبب </a:t>
            </a:r>
            <a:r>
              <a:rPr lang="ar-SA" dirty="0" err="1">
                <a:effectLst/>
              </a:rPr>
              <a:t>تاليف</a:t>
            </a:r>
            <a:r>
              <a:rPr lang="ar-SA" dirty="0">
                <a:effectLst/>
              </a:rPr>
              <a:t> كتاب نقد الشعر </a:t>
            </a:r>
            <a:endParaRPr lang="en-US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لاحظ قدامه بن جعفر ان العلم بالشعر له اقسام خمسه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1- علم ينسب الى وزنه وعروضه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2- علم ينسب الى قوافيه ومقاطعه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3- علم ينسب الى غريبه ولغته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4- علم ينسب الى معانيه والمقصد منه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5- علم ينسب الى جيده و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رديئه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واغلب النقاد وردت لديهم التقسيمات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الاربعه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اما القسم </a:t>
            </a:r>
            <a:r>
              <a:rPr lang="ar-SA" b="1" dirty="0"/>
              <a:t>الخامس فلم </a:t>
            </a:r>
            <a:r>
              <a:rPr lang="ar-SA" b="1" dirty="0" err="1"/>
              <a:t>يردعندهم</a:t>
            </a:r>
            <a:r>
              <a:rPr lang="ar-SA" b="1" dirty="0"/>
              <a:t> ويقصد قدامه بالقسم الخامس 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نقد الشعر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501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>
                <a:effectLst/>
              </a:rPr>
              <a:t>تعريف (الشعر)عند قدامه بن جعفر</a:t>
            </a:r>
            <a:endParaRPr lang="en-US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8153400" cy="4373563"/>
          </a:xfrm>
        </p:spPr>
        <p:txBody>
          <a:bodyPr>
            <a:normAutofit fontScale="62500" lnSpcReduction="20000"/>
          </a:bodyPr>
          <a:lstStyle/>
          <a:p>
            <a:pPr marL="82296" indent="0" algn="r" rtl="1">
              <a:buNone/>
            </a:pPr>
            <a:r>
              <a:rPr lang="ar-SA" b="1" dirty="0" smtClean="0">
                <a:solidFill>
                  <a:schemeClr val="accent4">
                    <a:lumMod val="75000"/>
                  </a:schemeClr>
                </a:solidFill>
              </a:rPr>
              <a:t>عرف الشعر قدامه بن </a:t>
            </a:r>
            <a:r>
              <a:rPr lang="ar-SA" b="1" dirty="0" err="1" smtClean="0">
                <a:solidFill>
                  <a:schemeClr val="accent4">
                    <a:lumMod val="75000"/>
                  </a:schemeClr>
                </a:solidFill>
              </a:rPr>
              <a:t>جعفرالشعر</a:t>
            </a:r>
            <a:r>
              <a:rPr lang="ar-SA" b="1" dirty="0" smtClean="0">
                <a:solidFill>
                  <a:schemeClr val="accent4">
                    <a:lumMod val="75000"/>
                  </a:schemeClr>
                </a:solidFill>
              </a:rPr>
              <a:t> بانه:(( قول موزون مقفى يدل على معنى)) </a:t>
            </a: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 smtClean="0">
                <a:solidFill>
                  <a:schemeClr val="accent4">
                    <a:lumMod val="75000"/>
                  </a:schemeClr>
                </a:solidFill>
              </a:rPr>
              <a:t>الشعر 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بصفته قولا يميزه  من الذي ليس بقول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 الشعر بصفته وزنا يميز من الذي ليس بموزون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 الشعر بصفته مقفى يميز  من الذي ليس بمقفى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 الشعر بصفته يدل على معنى يميز من الاقوال التي ليس لها معنى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بدءبالجنس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 (العام) وهو(القول) ثم خصه بالوزن و اخرج من الكلام الموزون ما ليس موزونا 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 smtClean="0">
                <a:solidFill>
                  <a:schemeClr val="accent4">
                    <a:lumMod val="75000"/>
                  </a:schemeClr>
                </a:solidFill>
              </a:rPr>
              <a:t>وخصه بالقافية فاحرج من الكلام </a:t>
            </a:r>
            <a:r>
              <a:rPr lang="ar-SA" b="1" dirty="0" err="1" smtClean="0">
                <a:solidFill>
                  <a:schemeClr val="accent4">
                    <a:lumMod val="75000"/>
                  </a:schemeClr>
                </a:solidFill>
              </a:rPr>
              <a:t>ماليس</a:t>
            </a:r>
            <a:r>
              <a:rPr lang="ar-SA" b="1" dirty="0" smtClean="0">
                <a:solidFill>
                  <a:schemeClr val="accent4">
                    <a:lumMod val="75000"/>
                  </a:schemeClr>
                </a:solidFill>
              </a:rPr>
              <a:t> مقفى </a:t>
            </a:r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 smtClean="0">
                <a:solidFill>
                  <a:schemeClr val="accent4">
                    <a:lumMod val="75000"/>
                  </a:schemeClr>
                </a:solidFill>
              </a:rPr>
              <a:t>ثم 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خصه  بدلاله المعنى فاخرج من الكلام الموزون المقفى من مثيله الذي لا معنى </a:t>
            </a:r>
            <a:r>
              <a:rPr lang="ar-SA" b="1" dirty="0" smtClean="0">
                <a:solidFill>
                  <a:schemeClr val="accent4">
                    <a:lumMod val="75000"/>
                  </a:schemeClr>
                </a:solidFill>
              </a:rPr>
              <a:t>له</a:t>
            </a:r>
            <a:r>
              <a:rPr lang="ar-SA" sz="3200" b="1" dirty="0" smtClean="0">
                <a:solidFill>
                  <a:schemeClr val="accent4">
                    <a:lumMod val="75000"/>
                  </a:schemeClr>
                </a:solidFill>
              </a:rPr>
              <a:t> لكن هذا التعريف يخلو من اي اشاره الى الخيال او </a:t>
            </a:r>
            <a:r>
              <a:rPr lang="ar-SA" sz="3200" b="1" dirty="0" err="1" smtClean="0">
                <a:solidFill>
                  <a:schemeClr val="accent4">
                    <a:lumMod val="75000"/>
                  </a:schemeClr>
                </a:solidFill>
              </a:rPr>
              <a:t>الصوره</a:t>
            </a:r>
            <a:r>
              <a:rPr lang="ar-SA" sz="32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en-US" sz="32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b="1" dirty="0" smtClean="0">
                <a:solidFill>
                  <a:schemeClr val="accent4">
                    <a:lumMod val="75000"/>
                  </a:schemeClr>
                </a:solidFill>
              </a:rPr>
              <a:t>فالتعريف 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الذي ذكره قدامه ينطبق على النظم اكثر مما ينطبق على الشعر وفرق كبير بين النظم الذي هو صفه للكلمات على وزن واحد وروي واحد كما هو الحال في المنظومات </a:t>
            </a:r>
            <a:r>
              <a:rPr lang="ar-SA" b="1" dirty="0" err="1">
                <a:solidFill>
                  <a:schemeClr val="accent4">
                    <a:lumMod val="75000"/>
                  </a:schemeClr>
                </a:solidFill>
              </a:rPr>
              <a:t>العلميه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algn="r"/>
            <a:r>
              <a:rPr lang="ar-SA" b="1" dirty="0"/>
              <a:t> 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وبين الشعر الذي هو تعبير عن الوجدان وتصوير للمشاعر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221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71600" y="197346"/>
            <a:ext cx="75438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ان ما يثير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الدهشه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فعلا ان يكون قدمة وهو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المتاثر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بارسطو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لكنه اهمل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الاستعاره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او ما يسمى بالتخيل الذين كان موضع اهتمام ارسطو ويبدو ان  قدامة جعل الشعر قسم من اقسام المنطق كما جعله ارسطو وهذه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الملاحظه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تترتب عليها مسالتان لابد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الاشاره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اليهما:</a:t>
            </a:r>
            <a:endParaRPr lang="en-US" sz="20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US" sz="20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ar-SA" sz="2000" b="1" dirty="0">
                <a:solidFill>
                  <a:srgbClr val="FF0000"/>
                </a:solidFill>
              </a:rPr>
              <a:t>اولهما 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:الفصل بين الشعر من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جهه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والاخلاق والاعتقاد من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جهه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اخرى</a:t>
            </a:r>
            <a:endParaRPr lang="en-US" sz="20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US" sz="20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000" b="1" dirty="0">
                <a:solidFill>
                  <a:srgbClr val="FF0000"/>
                </a:solidFill>
              </a:rPr>
              <a:t>ثانيهما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:جواز التناقض في معاني الشعر الواحد فاذا وصف الشاعر شيئا بالحسن ثم ذمه في نفس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القصيده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كان ذلك دليلا على الاقتدار على المعنى </a:t>
            </a:r>
            <a:endParaRPr lang="en-US" sz="20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US" sz="20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800" b="1" u="sng" dirty="0">
                <a:solidFill>
                  <a:srgbClr val="FF0000"/>
                </a:solidFill>
              </a:rPr>
              <a:t>نستنتج 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من ذلك ان ما يجعل الشعر شعرا في راي قدامه هو الشكل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والصياغه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وليس المعنى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الصياغه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والشكل تحتل الموقع الاول في معايير الحكم على الشعر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بالجوده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او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الرداءه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فليس السبق في المعاني هو ما يعطي الشاعر فضلا على غيره لان اسبقيه المعاني مساله ذات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الصله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بالشاعر وليس الشعر قدامه فصل بين الشعر والشاعر وقد وجه جل عنايته الى الشعر لذلك  لم يتحدث عن </a:t>
            </a:r>
            <a:r>
              <a:rPr lang="ar-SA" sz="2000" b="1" dirty="0" err="1">
                <a:solidFill>
                  <a:schemeClr val="accent4">
                    <a:lumMod val="75000"/>
                  </a:schemeClr>
                </a:solidFill>
              </a:rPr>
              <a:t>السرقه</a:t>
            </a:r>
            <a:r>
              <a:rPr lang="ar-SA" sz="2000" b="1" dirty="0">
                <a:solidFill>
                  <a:schemeClr val="accent4">
                    <a:lumMod val="75000"/>
                  </a:schemeClr>
                </a:solidFill>
              </a:rPr>
              <a:t> على الرغم من ان موضوع السرقات شغل بال النقاد والبلاغيين امدا طويلا وقد علل قدامة سر اهتمام النقاد قبله بقضية السب</a:t>
            </a: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ق الى المعاني بانه اهتمام بالشاعر لا الشعر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274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71600" y="728905"/>
            <a:ext cx="6858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لو عدنا الى تعريف قدامه بن جعفر </a:t>
            </a:r>
            <a:r>
              <a:rPr lang="ar-SA" sz="2400" b="1" dirty="0" err="1">
                <a:solidFill>
                  <a:schemeClr val="accent4">
                    <a:lumMod val="75000"/>
                  </a:schemeClr>
                </a:solidFill>
              </a:rPr>
              <a:t>للشعرنراه</a:t>
            </a:r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 حدد له اركانا اربعه 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اللفظ 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المعنى 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الوزن 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400" b="1" dirty="0" err="1">
                <a:solidFill>
                  <a:schemeClr val="accent4">
                    <a:lumMod val="75000"/>
                  </a:schemeClr>
                </a:solidFill>
              </a:rPr>
              <a:t>القافيه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 ومع انه جعل </a:t>
            </a:r>
            <a:r>
              <a:rPr lang="ar-SA" sz="2400" b="1" dirty="0" err="1">
                <a:solidFill>
                  <a:schemeClr val="accent4">
                    <a:lumMod val="75000"/>
                  </a:schemeClr>
                </a:solidFill>
              </a:rPr>
              <a:t>القافيه</a:t>
            </a:r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 الركن الرابع الا انه عاد فحط من قيمتها قياسا الى الاركان </a:t>
            </a:r>
            <a:r>
              <a:rPr lang="ar-SA" sz="2400" b="1" dirty="0" err="1">
                <a:solidFill>
                  <a:schemeClr val="accent4">
                    <a:lumMod val="75000"/>
                  </a:schemeClr>
                </a:solidFill>
              </a:rPr>
              <a:t>الثلاثه</a:t>
            </a:r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ar-SA" sz="2400" b="1" dirty="0" err="1">
                <a:solidFill>
                  <a:schemeClr val="accent4">
                    <a:lumMod val="75000"/>
                  </a:schemeClr>
                </a:solidFill>
              </a:rPr>
              <a:t>السابقه</a:t>
            </a:r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 اذ قال عنها( انما هي لفظه مثل لفظ سائر البيت من الشعر و لها دلاله على معنى م لذلك اللفظ ايضا والوزن شيء واقع على جميع لفظ الشعر الدال على المعنى)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 لذلك كان يحلو للبعض ان يعد اركان الشعر عند قدامه </a:t>
            </a:r>
            <a:r>
              <a:rPr lang="ar-SA" sz="2400" b="1" dirty="0" err="1">
                <a:solidFill>
                  <a:schemeClr val="accent4">
                    <a:lumMod val="75000"/>
                  </a:schemeClr>
                </a:solidFill>
              </a:rPr>
              <a:t>ثلاثه</a:t>
            </a:r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 اركان وليست اربعه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algn="r" rtl="1"/>
            <a:r>
              <a:rPr lang="ar-SA" sz="2400" b="1" dirty="0">
                <a:solidFill>
                  <a:schemeClr val="accent4">
                    <a:lumMod val="75000"/>
                  </a:schemeClr>
                </a:solidFill>
              </a:rPr>
              <a:t> و لكل عنصر بسائط </a:t>
            </a:r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ومركبات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4673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147</TotalTime>
  <Words>238</Words>
  <Application>Microsoft Office PowerPoint</Application>
  <PresentationFormat>عرض على الشاشة (3:4)‏</PresentationFormat>
  <Paragraphs>134</Paragraphs>
  <Slides>18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انقلاب</vt:lpstr>
      <vt:lpstr>كتاب(نقدالشعر)</vt:lpstr>
      <vt:lpstr>عرض تقديمي في PowerPoint</vt:lpstr>
      <vt:lpstr>عرض تقديمي في PowerPoint</vt:lpstr>
      <vt:lpstr>عرض تقديمي في PowerPoint</vt:lpstr>
      <vt:lpstr>كتاب نقد الشعر</vt:lpstr>
      <vt:lpstr>سبب تاليف كتاب نقد الشعر </vt:lpstr>
      <vt:lpstr>تعريف (الشعر)عند قدامه بن جعفر</vt:lpstr>
      <vt:lpstr>عرض تقديمي في PowerPoint</vt:lpstr>
      <vt:lpstr>عرض تقديمي في PowerPoint</vt:lpstr>
      <vt:lpstr>بسائط الشعر</vt:lpstr>
      <vt:lpstr>مركبات الشعر</vt:lpstr>
      <vt:lpstr>اولا: اللفظ</vt:lpstr>
      <vt:lpstr>ثانيا:الوزن</vt:lpstr>
      <vt:lpstr>ثالثا:القوافي</vt:lpstr>
      <vt:lpstr>رابعا:المعاني</vt:lpstr>
      <vt:lpstr>عرض تقديمي في PowerPoint</vt:lpstr>
      <vt:lpstr>المعاني في الشعر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كتاب(نقدالشعر)</dc:title>
  <dc:creator>Al-Diyar</dc:creator>
  <cp:lastModifiedBy>Al-Diyar</cp:lastModifiedBy>
  <cp:revision>11</cp:revision>
  <dcterms:created xsi:type="dcterms:W3CDTF">2021-05-29T21:16:19Z</dcterms:created>
  <dcterms:modified xsi:type="dcterms:W3CDTF">2021-05-30T06:29:49Z</dcterms:modified>
</cp:coreProperties>
</file>