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ar-AE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75" d="100"/>
          <a:sy n="75" d="100"/>
        </p:scale>
        <p:origin x="-123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D8BF9-C6B3-4DEB-A727-C5E0499085DD}" type="datetimeFigureOut">
              <a:rPr lang="ar-AE" smtClean="0"/>
              <a:t>04/09/1446</a:t>
            </a:fld>
            <a:endParaRPr lang="ar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84DC-FFA3-4723-B12B-F10B3CD4C75E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D8BF9-C6B3-4DEB-A727-C5E0499085DD}" type="datetimeFigureOut">
              <a:rPr lang="ar-AE" smtClean="0"/>
              <a:t>04/09/1446</a:t>
            </a:fld>
            <a:endParaRPr lang="ar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84DC-FFA3-4723-B12B-F10B3CD4C75E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D8BF9-C6B3-4DEB-A727-C5E0499085DD}" type="datetimeFigureOut">
              <a:rPr lang="ar-AE" smtClean="0"/>
              <a:t>04/09/1446</a:t>
            </a:fld>
            <a:endParaRPr lang="ar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84DC-FFA3-4723-B12B-F10B3CD4C75E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D8BF9-C6B3-4DEB-A727-C5E0499085DD}" type="datetimeFigureOut">
              <a:rPr lang="ar-AE" smtClean="0"/>
              <a:t>04/09/1446</a:t>
            </a:fld>
            <a:endParaRPr lang="ar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84DC-FFA3-4723-B12B-F10B3CD4C75E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D8BF9-C6B3-4DEB-A727-C5E0499085DD}" type="datetimeFigureOut">
              <a:rPr lang="ar-AE" smtClean="0"/>
              <a:t>04/09/1446</a:t>
            </a:fld>
            <a:endParaRPr lang="ar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84DC-FFA3-4723-B12B-F10B3CD4C75E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D8BF9-C6B3-4DEB-A727-C5E0499085DD}" type="datetimeFigureOut">
              <a:rPr lang="ar-AE" smtClean="0"/>
              <a:t>04/09/1446</a:t>
            </a:fld>
            <a:endParaRPr lang="ar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84DC-FFA3-4723-B12B-F10B3CD4C75E}" type="slidenum">
              <a:rPr lang="ar-AE" smtClean="0"/>
              <a:t>‹#›</a:t>
            </a:fld>
            <a:endParaRPr lang="ar-A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D8BF9-C6B3-4DEB-A727-C5E0499085DD}" type="datetimeFigureOut">
              <a:rPr lang="ar-AE" smtClean="0"/>
              <a:t>04/09/1446</a:t>
            </a:fld>
            <a:endParaRPr lang="ar-A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84DC-FFA3-4723-B12B-F10B3CD4C75E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D8BF9-C6B3-4DEB-A727-C5E0499085DD}" type="datetimeFigureOut">
              <a:rPr lang="ar-AE" smtClean="0"/>
              <a:t>04/09/1446</a:t>
            </a:fld>
            <a:endParaRPr lang="ar-A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84DC-FFA3-4723-B12B-F10B3CD4C75E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D8BF9-C6B3-4DEB-A727-C5E0499085DD}" type="datetimeFigureOut">
              <a:rPr lang="ar-AE" smtClean="0"/>
              <a:t>04/09/1446</a:t>
            </a:fld>
            <a:endParaRPr lang="ar-A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84DC-FFA3-4723-B12B-F10B3CD4C75E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D8BF9-C6B3-4DEB-A727-C5E0499085DD}" type="datetimeFigureOut">
              <a:rPr lang="ar-AE" smtClean="0"/>
              <a:t>04/09/1446</a:t>
            </a:fld>
            <a:endParaRPr lang="ar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ar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41A84DC-FFA3-4723-B12B-F10B3CD4C75E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0D8BF9-C6B3-4DEB-A727-C5E0499085DD}" type="datetimeFigureOut">
              <a:rPr lang="ar-AE" smtClean="0"/>
              <a:t>04/09/1446</a:t>
            </a:fld>
            <a:endParaRPr lang="ar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84DC-FFA3-4723-B12B-F10B3CD4C75E}" type="slidenum">
              <a:rPr lang="ar-AE" smtClean="0"/>
              <a:t>‹#›</a:t>
            </a:fld>
            <a:endParaRPr lang="ar-A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D80D8BF9-C6B3-4DEB-A727-C5E0499085DD}" type="datetimeFigureOut">
              <a:rPr lang="ar-AE" smtClean="0"/>
              <a:t>04/09/1446</a:t>
            </a:fld>
            <a:endParaRPr lang="ar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ar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A41A84DC-FFA3-4723-B12B-F10B3CD4C75E}" type="slidenum">
              <a:rPr lang="ar-AE" smtClean="0"/>
              <a:t>‹#›</a:t>
            </a:fld>
            <a:endParaRPr lang="ar-A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r" defTabSz="914400" rtl="1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971600" y="332656"/>
            <a:ext cx="7416824" cy="1656184"/>
          </a:xfrm>
        </p:spPr>
        <p:txBody>
          <a:bodyPr/>
          <a:lstStyle/>
          <a:p>
            <a:pPr algn="ctr"/>
            <a:endParaRPr lang="ar-AE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0" y="1988840"/>
            <a:ext cx="8892480" cy="4176464"/>
          </a:xfrm>
        </p:spPr>
        <p:txBody>
          <a:bodyPr>
            <a:noAutofit/>
          </a:bodyPr>
          <a:lstStyle/>
          <a:p>
            <a:pPr algn="r"/>
            <a:r>
              <a:rPr lang="ar-AE" sz="4000" b="1" dirty="0">
                <a:solidFill>
                  <a:srgbClr val="FF0000"/>
                </a:solidFill>
              </a:rPr>
              <a:t>السلام عليكم </a:t>
            </a:r>
            <a:br>
              <a:rPr lang="ar-AE" sz="4000" b="1" dirty="0">
                <a:solidFill>
                  <a:srgbClr val="FF0000"/>
                </a:solidFill>
              </a:rPr>
            </a:br>
            <a:r>
              <a:rPr lang="ar-AE" sz="4000" b="1" dirty="0">
                <a:solidFill>
                  <a:srgbClr val="FF0000"/>
                </a:solidFill>
              </a:rPr>
              <a:t/>
            </a:r>
            <a:br>
              <a:rPr lang="ar-AE" sz="4000" b="1" dirty="0">
                <a:solidFill>
                  <a:srgbClr val="FF0000"/>
                </a:solidFill>
              </a:rPr>
            </a:br>
            <a:r>
              <a:rPr lang="ar-AE" sz="4000" b="1" dirty="0" err="1">
                <a:solidFill>
                  <a:srgbClr val="FF0000"/>
                </a:solidFill>
              </a:rPr>
              <a:t>اعزائي</a:t>
            </a:r>
            <a:r>
              <a:rPr lang="ar-AE" sz="4000" b="1" dirty="0">
                <a:solidFill>
                  <a:srgbClr val="FF0000"/>
                </a:solidFill>
              </a:rPr>
              <a:t> واحبائي الطلبة </a:t>
            </a:r>
            <a:r>
              <a:rPr lang="ar-AE" sz="4000" b="1" dirty="0" smtClean="0">
                <a:solidFill>
                  <a:srgbClr val="FF0000"/>
                </a:solidFill>
              </a:rPr>
              <a:t>المحاضرة الثالثة</a:t>
            </a:r>
            <a:r>
              <a:rPr lang="ar-AE" sz="4000" b="1" dirty="0">
                <a:solidFill>
                  <a:srgbClr val="FF0000"/>
                </a:solidFill>
              </a:rPr>
              <a:t/>
            </a:r>
            <a:br>
              <a:rPr lang="ar-AE" sz="4000" b="1" dirty="0">
                <a:solidFill>
                  <a:srgbClr val="FF0000"/>
                </a:solidFill>
              </a:rPr>
            </a:br>
            <a:r>
              <a:rPr lang="ar-AE" sz="4000" b="1" dirty="0" smtClean="0">
                <a:solidFill>
                  <a:srgbClr val="FF0000"/>
                </a:solidFill>
              </a:rPr>
              <a:t>موضوع المنطق</a:t>
            </a:r>
            <a:r>
              <a:rPr lang="ar-AE" sz="4000" b="1" dirty="0">
                <a:solidFill>
                  <a:srgbClr val="FF0000"/>
                </a:solidFill>
              </a:rPr>
              <a:t/>
            </a:r>
            <a:br>
              <a:rPr lang="ar-AE" sz="4000" b="1" dirty="0">
                <a:solidFill>
                  <a:srgbClr val="FF0000"/>
                </a:solidFill>
              </a:rPr>
            </a:br>
            <a:r>
              <a:rPr lang="ar-AE" sz="4000" b="1" dirty="0">
                <a:solidFill>
                  <a:srgbClr val="FF0000"/>
                </a:solidFill>
              </a:rPr>
              <a:t>     </a:t>
            </a:r>
            <a:br>
              <a:rPr lang="ar-AE" sz="4000" b="1" dirty="0">
                <a:solidFill>
                  <a:srgbClr val="FF0000"/>
                </a:solidFill>
              </a:rPr>
            </a:br>
            <a:r>
              <a:rPr lang="ar-AE" sz="4000" b="1" dirty="0">
                <a:solidFill>
                  <a:srgbClr val="FF0000"/>
                </a:solidFill>
              </a:rPr>
              <a:t>قسم </a:t>
            </a:r>
            <a:r>
              <a:rPr lang="ar-AE" sz="4000" b="1" dirty="0" smtClean="0">
                <a:solidFill>
                  <a:srgbClr val="FF0000"/>
                </a:solidFill>
              </a:rPr>
              <a:t>العقيدة والفكر الاسلامي</a:t>
            </a:r>
            <a:endParaRPr lang="ar-AE" sz="4000" b="1" dirty="0">
              <a:solidFill>
                <a:srgbClr val="FF0000"/>
              </a:solidFill>
            </a:endParaRPr>
          </a:p>
        </p:txBody>
      </p:sp>
      <p:sp>
        <p:nvSpPr>
          <p:cNvPr id="4" name="انفجار 2 3"/>
          <p:cNvSpPr/>
          <p:nvPr/>
        </p:nvSpPr>
        <p:spPr>
          <a:xfrm>
            <a:off x="107504" y="332655"/>
            <a:ext cx="8846549" cy="2068309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AE" sz="3600" dirty="0" smtClean="0">
                <a:solidFill>
                  <a:schemeClr val="tx1"/>
                </a:solidFill>
              </a:rPr>
              <a:t>بسم الله الرحمن الرجيم </a:t>
            </a:r>
          </a:p>
          <a:p>
            <a:pPr algn="ctr"/>
            <a:endParaRPr lang="ar-AE" dirty="0"/>
          </a:p>
        </p:txBody>
      </p:sp>
    </p:spTree>
    <p:extLst>
      <p:ext uri="{BB962C8B-B14F-4D97-AF65-F5344CB8AC3E}">
        <p14:creationId xmlns:p14="http://schemas.microsoft.com/office/powerpoint/2010/main" val="1261151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AE" b="1" dirty="0" smtClean="0">
                <a:solidFill>
                  <a:srgbClr val="FF0000"/>
                </a:solidFill>
              </a:rPr>
              <a:t>موضوع علم المنطق </a:t>
            </a:r>
            <a:endParaRPr lang="ar-AE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AE" sz="2400" dirty="0" smtClean="0">
                <a:solidFill>
                  <a:srgbClr val="7030A0"/>
                </a:solidFill>
              </a:rPr>
              <a:t>ان موضوع علم المنطق هو </a:t>
            </a:r>
            <a:br>
              <a:rPr lang="ar-AE" sz="2400" dirty="0" smtClean="0">
                <a:solidFill>
                  <a:srgbClr val="7030A0"/>
                </a:solidFill>
              </a:rPr>
            </a:br>
            <a:r>
              <a:rPr lang="ar-AE" sz="2400" dirty="0" smtClean="0">
                <a:solidFill>
                  <a:srgbClr val="7030A0"/>
                </a:solidFill>
              </a:rPr>
              <a:t>(الاستدلال)</a:t>
            </a:r>
          </a:p>
          <a:p>
            <a:r>
              <a:rPr lang="ar-AE" sz="2400" dirty="0" smtClean="0">
                <a:solidFill>
                  <a:srgbClr val="7030A0"/>
                </a:solidFill>
              </a:rPr>
              <a:t>ما هو الاستدلال ؟</a:t>
            </a:r>
          </a:p>
          <a:p>
            <a:pPr>
              <a:buFont typeface="Wingdings" pitchFamily="2" charset="2"/>
              <a:buChar char="v"/>
            </a:pPr>
            <a:r>
              <a:rPr lang="ar-AE" sz="4000" dirty="0" smtClean="0">
                <a:solidFill>
                  <a:srgbClr val="7030A0"/>
                </a:solidFill>
              </a:rPr>
              <a:t>هو استنتاج او استكشاف للأسباب عن طريق الربط بين العلة والمعلول او بعبارة اخرى هو استكشاف للعلاقات القائمة بين الاشياء .</a:t>
            </a:r>
            <a:endParaRPr lang="ar-AE" sz="4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2391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AE" b="1" dirty="0" smtClean="0">
                <a:solidFill>
                  <a:srgbClr val="FF0000"/>
                </a:solidFill>
              </a:rPr>
              <a:t>ما هي انواعه </a:t>
            </a:r>
            <a:endParaRPr lang="ar-AE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AE" sz="4000" dirty="0" smtClean="0"/>
              <a:t>ان موضوع علم المنطق (الاستدلال )</a:t>
            </a:r>
          </a:p>
          <a:p>
            <a:r>
              <a:rPr lang="ar-AE" sz="4000" dirty="0" smtClean="0"/>
              <a:t> نوعان </a:t>
            </a:r>
          </a:p>
          <a:p>
            <a:r>
              <a:rPr lang="ar-AE" sz="4000" dirty="0" smtClean="0">
                <a:solidFill>
                  <a:srgbClr val="7030A0"/>
                </a:solidFill>
              </a:rPr>
              <a:t>ما هما ؟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ar-AE" sz="4000" dirty="0" smtClean="0">
                <a:solidFill>
                  <a:srgbClr val="FF0000"/>
                </a:solidFill>
              </a:rPr>
              <a:t>الاستدلال المباشر </a:t>
            </a:r>
          </a:p>
          <a:p>
            <a:pPr marL="571500" indent="-571500">
              <a:buFont typeface="Wingdings" pitchFamily="2" charset="2"/>
              <a:buChar char="v"/>
            </a:pPr>
            <a:r>
              <a:rPr lang="ar-AE" sz="4000" dirty="0" smtClean="0">
                <a:solidFill>
                  <a:srgbClr val="FF0000"/>
                </a:solidFill>
              </a:rPr>
              <a:t>الاستدلال غير المباشر </a:t>
            </a:r>
            <a:endParaRPr lang="ar-AE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430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AE" b="1" dirty="0" smtClean="0">
                <a:solidFill>
                  <a:srgbClr val="FF0000"/>
                </a:solidFill>
              </a:rPr>
              <a:t>النوع الاول :الاستدلال المباشر </a:t>
            </a:r>
            <a:endParaRPr lang="ar-AE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AE" sz="2800" dirty="0" smtClean="0"/>
              <a:t>وهو عملية عقلية ينتقل بها الفكر من قضية الى قضية دون توسط قضية اخرى.</a:t>
            </a:r>
          </a:p>
          <a:p>
            <a:r>
              <a:rPr lang="ar-AE" sz="3600" dirty="0" smtClean="0">
                <a:solidFill>
                  <a:srgbClr val="FF0000"/>
                </a:solidFill>
              </a:rPr>
              <a:t>مثال</a:t>
            </a:r>
          </a:p>
          <a:p>
            <a:r>
              <a:rPr lang="ar-AE" sz="3600" dirty="0" smtClean="0">
                <a:solidFill>
                  <a:srgbClr val="FF0000"/>
                </a:solidFill>
              </a:rPr>
              <a:t>كل تاجر ذكي </a:t>
            </a:r>
          </a:p>
          <a:p>
            <a:r>
              <a:rPr lang="ar-AE" sz="3600" dirty="0" smtClean="0">
                <a:solidFill>
                  <a:srgbClr val="FF0000"/>
                </a:solidFill>
              </a:rPr>
              <a:t>بعض التجار اذكياء ( نتيجة )</a:t>
            </a:r>
            <a:endParaRPr lang="ar-AE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6785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AE" b="1" dirty="0" smtClean="0">
                <a:solidFill>
                  <a:srgbClr val="FF0000"/>
                </a:solidFill>
              </a:rPr>
              <a:t>النوع الثاني : الاستدلال غير المباشر</a:t>
            </a:r>
            <a:endParaRPr lang="ar-AE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22960" y="908720"/>
            <a:ext cx="7781488" cy="5544616"/>
          </a:xfrm>
        </p:spPr>
        <p:txBody>
          <a:bodyPr>
            <a:normAutofit fontScale="92500" lnSpcReduction="10000"/>
          </a:bodyPr>
          <a:lstStyle/>
          <a:p>
            <a:r>
              <a:rPr lang="ar-AE" sz="2800" dirty="0" smtClean="0">
                <a:solidFill>
                  <a:srgbClr val="7030A0"/>
                </a:solidFill>
              </a:rPr>
              <a:t>وهو استخلاص قضية من قضيتين او اكثر وهو نوعان : اولا : قياس  ثانيا : استقراء </a:t>
            </a:r>
          </a:p>
          <a:p>
            <a:r>
              <a:rPr lang="ar-AE" sz="2800" dirty="0" smtClean="0">
                <a:solidFill>
                  <a:srgbClr val="7030A0"/>
                </a:solidFill>
              </a:rPr>
              <a:t>ما القياس وما الاستقراء؟</a:t>
            </a:r>
            <a:endParaRPr lang="ar-AE" sz="2400" dirty="0" smtClean="0">
              <a:solidFill>
                <a:srgbClr val="7030A0"/>
              </a:solidFill>
            </a:endParaRPr>
          </a:p>
          <a:p>
            <a:r>
              <a:rPr lang="ar-AE" sz="2400" dirty="0" smtClean="0">
                <a:solidFill>
                  <a:srgbClr val="FF0000"/>
                </a:solidFill>
              </a:rPr>
              <a:t>القياس</a:t>
            </a:r>
            <a:r>
              <a:rPr lang="ar-AE" sz="2400" dirty="0" smtClean="0"/>
              <a:t> نوع اول من الاستدلال الغير مباشر وهو استنتاج قضية (قول) من قضيتين (قولين) او اكثر </a:t>
            </a:r>
          </a:p>
          <a:p>
            <a:r>
              <a:rPr lang="ar-AE" sz="2000" dirty="0" smtClean="0"/>
              <a:t>مثال على ذلك : كل انسان فان  (مقدمة كبرى)</a:t>
            </a:r>
          </a:p>
          <a:p>
            <a:r>
              <a:rPr lang="ar-AE" sz="2000" dirty="0"/>
              <a:t> </a:t>
            </a:r>
            <a:r>
              <a:rPr lang="ar-AE" sz="2000" dirty="0" smtClean="0"/>
              <a:t>                 هادي انسان    (مقدمة صغرى )</a:t>
            </a:r>
          </a:p>
          <a:p>
            <a:r>
              <a:rPr lang="ar-AE" sz="2000" dirty="0"/>
              <a:t> </a:t>
            </a:r>
            <a:r>
              <a:rPr lang="ar-AE" sz="2000" dirty="0" smtClean="0"/>
              <a:t>                 هادي فان       (نتيجة)</a:t>
            </a:r>
          </a:p>
          <a:p>
            <a:r>
              <a:rPr lang="ar-AE" sz="2400" dirty="0" smtClean="0"/>
              <a:t>اما </a:t>
            </a:r>
            <a:r>
              <a:rPr lang="ar-AE" sz="2400" dirty="0" smtClean="0">
                <a:solidFill>
                  <a:srgbClr val="FF0000"/>
                </a:solidFill>
              </a:rPr>
              <a:t>الاستقراء </a:t>
            </a:r>
            <a:r>
              <a:rPr lang="ar-AE" sz="2400" dirty="0" smtClean="0"/>
              <a:t>نوع ثاني من الاستدلال الغير مباشر وهو استنتاج قضية عامة من اكثر من قضيتين وكلما كثر عدد المقدمات في الاستقراء زاد احتمال صدق النتيجة .</a:t>
            </a:r>
          </a:p>
          <a:p>
            <a:r>
              <a:rPr lang="ar-AE" sz="2000" dirty="0" smtClean="0"/>
              <a:t>مثال على ذلك : </a:t>
            </a:r>
          </a:p>
          <a:p>
            <a:r>
              <a:rPr lang="ar-AE" sz="2000" dirty="0" smtClean="0"/>
              <a:t>الذهب ، الفضة ، الحديد ، النحاس ،....الخ كلها تتمدد </a:t>
            </a:r>
            <a:r>
              <a:rPr lang="ar-AE" sz="2000" dirty="0"/>
              <a:t>بالحرارة </a:t>
            </a:r>
            <a:r>
              <a:rPr lang="ar-AE" sz="2000" dirty="0" smtClean="0"/>
              <a:t>   ( مقدمة)</a:t>
            </a:r>
          </a:p>
          <a:p>
            <a:r>
              <a:rPr lang="ar-AE" sz="2000" dirty="0" smtClean="0"/>
              <a:t>الذهب </a:t>
            </a:r>
            <a:r>
              <a:rPr lang="ar-AE" sz="2000" dirty="0"/>
              <a:t>، الفضة ، الحديد ، النحاس </a:t>
            </a:r>
            <a:r>
              <a:rPr lang="ar-AE" sz="2000" dirty="0" smtClean="0"/>
              <a:t>،....هي كل انواع المعادن      ( مقدمة )</a:t>
            </a:r>
          </a:p>
          <a:p>
            <a:r>
              <a:rPr lang="ar-AE" sz="2000" dirty="0" smtClean="0"/>
              <a:t>كل انواع المعادن تتمدد تحت </a:t>
            </a:r>
            <a:r>
              <a:rPr lang="ar-AE" sz="2000" dirty="0" err="1" smtClean="0"/>
              <a:t>تاثير</a:t>
            </a:r>
            <a:r>
              <a:rPr lang="ar-AE" sz="2000" dirty="0" smtClean="0"/>
              <a:t> الحرارة                            (نتيجة)</a:t>
            </a:r>
            <a:endParaRPr lang="ar-AE" sz="2000" dirty="0"/>
          </a:p>
          <a:p>
            <a:endParaRPr lang="ar-AE" dirty="0" smtClean="0"/>
          </a:p>
          <a:p>
            <a:endParaRPr lang="ar-AE" dirty="0"/>
          </a:p>
        </p:txBody>
      </p:sp>
    </p:spTree>
    <p:extLst>
      <p:ext uri="{BB962C8B-B14F-4D97-AF65-F5344CB8AC3E}">
        <p14:creationId xmlns:p14="http://schemas.microsoft.com/office/powerpoint/2010/main" val="912029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AE" b="1" dirty="0" smtClean="0">
                <a:solidFill>
                  <a:srgbClr val="FF0000"/>
                </a:solidFill>
              </a:rPr>
              <a:t>سؤال يطرح نفسه </a:t>
            </a:r>
            <a:endParaRPr lang="ar-AE" b="1" dirty="0">
              <a:solidFill>
                <a:srgbClr val="FF0000"/>
              </a:solidFill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ar-AE" sz="2800" dirty="0" smtClean="0">
                <a:solidFill>
                  <a:srgbClr val="FF0000"/>
                </a:solidFill>
              </a:rPr>
              <a:t>ما هو موضوع علم المنطق </a:t>
            </a:r>
          </a:p>
          <a:p>
            <a:r>
              <a:rPr lang="ar-AE" sz="2400" dirty="0" smtClean="0"/>
              <a:t>الجواب \\\\</a:t>
            </a:r>
          </a:p>
          <a:p>
            <a:r>
              <a:rPr lang="ar-AE" sz="2800" dirty="0" smtClean="0">
                <a:solidFill>
                  <a:srgbClr val="7030A0"/>
                </a:solidFill>
              </a:rPr>
              <a:t>هو الاستدلال ؟</a:t>
            </a:r>
          </a:p>
          <a:p>
            <a:r>
              <a:rPr lang="ar-AE" sz="2800" dirty="0" smtClean="0">
                <a:solidFill>
                  <a:srgbClr val="7030A0"/>
                </a:solidFill>
              </a:rPr>
              <a:t>وهو نوعان :</a:t>
            </a:r>
          </a:p>
          <a:p>
            <a:r>
              <a:rPr lang="ar-AE" sz="2800" dirty="0" smtClean="0">
                <a:solidFill>
                  <a:srgbClr val="7030A0"/>
                </a:solidFill>
              </a:rPr>
              <a:t>الاول :الاستدلال المباشر </a:t>
            </a:r>
          </a:p>
          <a:p>
            <a:r>
              <a:rPr lang="ar-AE" sz="2800" dirty="0" smtClean="0">
                <a:solidFill>
                  <a:srgbClr val="7030A0"/>
                </a:solidFill>
              </a:rPr>
              <a:t>الثاني :الاستدلال غير المباشر </a:t>
            </a:r>
          </a:p>
          <a:p>
            <a:r>
              <a:rPr lang="ar-AE" sz="2800" dirty="0" smtClean="0">
                <a:solidFill>
                  <a:srgbClr val="FF0000"/>
                </a:solidFill>
              </a:rPr>
              <a:t>والاستدلال غير المباشر يتكون من نوعان : </a:t>
            </a:r>
          </a:p>
          <a:p>
            <a:r>
              <a:rPr lang="ar-AE" sz="2800" dirty="0" smtClean="0"/>
              <a:t> الاول :قياس</a:t>
            </a:r>
            <a:r>
              <a:rPr lang="ar-AE" sz="2800" dirty="0" smtClean="0">
                <a:solidFill>
                  <a:srgbClr val="7030A0"/>
                </a:solidFill>
              </a:rPr>
              <a:t> </a:t>
            </a:r>
          </a:p>
          <a:p>
            <a:r>
              <a:rPr lang="ar-AE" sz="2800" dirty="0" smtClean="0"/>
              <a:t>الثاني :استقراء</a:t>
            </a:r>
            <a:r>
              <a:rPr lang="ar-AE" sz="2800" dirty="0" smtClean="0">
                <a:solidFill>
                  <a:srgbClr val="7030A0"/>
                </a:solidFill>
              </a:rPr>
              <a:t> </a:t>
            </a:r>
            <a:endParaRPr lang="ar-AE" sz="28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77176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زوايا">
  <a:themeElements>
    <a:clrScheme name="زوايا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زوايا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زوايا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58</TotalTime>
  <Words>245</Words>
  <Application>Microsoft Office PowerPoint</Application>
  <PresentationFormat>عرض على الشاشة (3:4)‏</PresentationFormat>
  <Paragraphs>39</Paragraphs>
  <Slides>6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7" baseType="lpstr">
      <vt:lpstr>زوايا</vt:lpstr>
      <vt:lpstr>عرض تقديمي في PowerPoint</vt:lpstr>
      <vt:lpstr>موضوع علم المنطق </vt:lpstr>
      <vt:lpstr>ما هي انواعه </vt:lpstr>
      <vt:lpstr>النوع الاول :الاستدلال المباشر </vt:lpstr>
      <vt:lpstr>النوع الثاني : الاستدلال غير المباشر</vt:lpstr>
      <vt:lpstr>سؤال يطرح نفسه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Ragad</dc:creator>
  <cp:lastModifiedBy>Ragad</cp:lastModifiedBy>
  <cp:revision>14</cp:revision>
  <dcterms:created xsi:type="dcterms:W3CDTF">2020-05-17T00:39:15Z</dcterms:created>
  <dcterms:modified xsi:type="dcterms:W3CDTF">2025-03-03T05:10:27Z</dcterms:modified>
</cp:coreProperties>
</file>