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4" r:id="rId1"/>
  </p:sldMasterIdLst>
  <p:sldIdLst>
    <p:sldId id="256" r:id="rId2"/>
    <p:sldId id="264" r:id="rId3"/>
    <p:sldId id="260" r:id="rId4"/>
    <p:sldId id="265" r:id="rId5"/>
    <p:sldId id="266" r:id="rId6"/>
    <p:sldId id="267" r:id="rId7"/>
    <p:sldId id="268" r:id="rId8"/>
    <p:sldId id="269" r:id="rId9"/>
    <p:sldId id="270" r:id="rId10"/>
    <p:sldId id="271" r:id="rId11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>
        <p:scale>
          <a:sx n="80" d="100"/>
          <a:sy n="80" d="100"/>
        </p:scale>
        <p:origin x="-86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5D77-C525-4D0C-8316-CA3011848B11}" type="datetimeFigureOut">
              <a:rPr lang="ar-IQ" smtClean="0"/>
              <a:pPr/>
              <a:t>02/11/1442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3732-E641-41D2-8D2B-40F243BE9A8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5D77-C525-4D0C-8316-CA3011848B11}" type="datetimeFigureOut">
              <a:rPr lang="ar-IQ" smtClean="0"/>
              <a:pPr/>
              <a:t>02/11/1442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3732-E641-41D2-8D2B-40F243BE9A8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5D77-C525-4D0C-8316-CA3011848B11}" type="datetimeFigureOut">
              <a:rPr lang="ar-IQ" smtClean="0"/>
              <a:pPr/>
              <a:t>02/11/1442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3732-E641-41D2-8D2B-40F243BE9A8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5D77-C525-4D0C-8316-CA3011848B11}" type="datetimeFigureOut">
              <a:rPr lang="ar-IQ" smtClean="0"/>
              <a:pPr/>
              <a:t>02/11/1442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3732-E641-41D2-8D2B-40F243BE9A8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5D77-C525-4D0C-8316-CA3011848B11}" type="datetimeFigureOut">
              <a:rPr lang="ar-IQ" smtClean="0"/>
              <a:pPr/>
              <a:t>02/11/1442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3732-E641-41D2-8D2B-40F243BE9A8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5D77-C525-4D0C-8316-CA3011848B11}" type="datetimeFigureOut">
              <a:rPr lang="ar-IQ" smtClean="0"/>
              <a:pPr/>
              <a:t>02/11/1442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3732-E641-41D2-8D2B-40F243BE9A8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5D77-C525-4D0C-8316-CA3011848B11}" type="datetimeFigureOut">
              <a:rPr lang="ar-IQ" smtClean="0"/>
              <a:pPr/>
              <a:t>02/11/1442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3732-E641-41D2-8D2B-40F243BE9A8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5D77-C525-4D0C-8316-CA3011848B11}" type="datetimeFigureOut">
              <a:rPr lang="ar-IQ" smtClean="0"/>
              <a:pPr/>
              <a:t>02/11/1442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3732-E641-41D2-8D2B-40F243BE9A8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5D77-C525-4D0C-8316-CA3011848B11}" type="datetimeFigureOut">
              <a:rPr lang="ar-IQ" smtClean="0"/>
              <a:pPr/>
              <a:t>02/11/1442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3732-E641-41D2-8D2B-40F243BE9A8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5D77-C525-4D0C-8316-CA3011848B11}" type="datetimeFigureOut">
              <a:rPr lang="ar-IQ" smtClean="0"/>
              <a:pPr/>
              <a:t>02/11/1442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3732-E641-41D2-8D2B-40F243BE9A8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45D77-C525-4D0C-8316-CA3011848B11}" type="datetimeFigureOut">
              <a:rPr lang="ar-IQ" smtClean="0"/>
              <a:pPr/>
              <a:t>02/11/1442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23E3732-E641-41D2-8D2B-40F243BE9A8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745D77-C525-4D0C-8316-CA3011848B11}" type="datetimeFigureOut">
              <a:rPr lang="ar-IQ" smtClean="0"/>
              <a:pPr/>
              <a:t>02/11/1442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23E3732-E641-41D2-8D2B-40F243BE9A88}" type="slidenum">
              <a:rPr lang="ar-IQ" smtClean="0"/>
              <a:pPr/>
              <a:t>‹#›</a:t>
            </a:fld>
            <a:endParaRPr lang="ar-IQ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3" cy="3297238"/>
          </a:xfrm>
        </p:spPr>
        <p:txBody>
          <a:bodyPr>
            <a:normAutofit/>
          </a:bodyPr>
          <a:lstStyle/>
          <a:p>
            <a:r>
              <a:rPr lang="ar-IQ" sz="9600" dirty="0" smtClean="0">
                <a:solidFill>
                  <a:schemeClr val="tx1"/>
                </a:solidFill>
                <a:latin typeface="Aldhabi" pitchFamily="2" charset="-78"/>
                <a:cs typeface="Aldhabi" pitchFamily="2" charset="-78"/>
              </a:rPr>
              <a:t>المرزوقي</a:t>
            </a:r>
            <a:r>
              <a:rPr lang="ar-IQ" sz="9600" b="1" dirty="0" smtClean="0">
                <a:solidFill>
                  <a:schemeClr val="tx1"/>
                </a:solidFill>
                <a:latin typeface="Aldhabi" pitchFamily="2" charset="-78"/>
                <a:cs typeface="Aldhabi" pitchFamily="2" charset="-78"/>
              </a:rPr>
              <a:t> (ت421هـ) وعمود الشعر </a:t>
            </a:r>
            <a:endParaRPr lang="ar-IQ" sz="9600" b="1" dirty="0">
              <a:solidFill>
                <a:schemeClr val="tx1"/>
              </a:solidFill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833264"/>
          </a:xfrm>
        </p:spPr>
        <p:txBody>
          <a:bodyPr>
            <a:normAutofit fontScale="90000"/>
          </a:bodyPr>
          <a:lstStyle/>
          <a:p>
            <a:pPr algn="ctr"/>
            <a:r>
              <a:rPr lang="ar-IQ" dirty="0" smtClean="0">
                <a:solidFill>
                  <a:srgbClr val="FFFF00"/>
                </a:solidFill>
              </a:rPr>
              <a:t>تقويم عام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95536" y="2564904"/>
            <a:ext cx="8496944" cy="4032448"/>
          </a:xfrm>
        </p:spPr>
        <p:txBody>
          <a:bodyPr>
            <a:normAutofit fontScale="47500" lnSpcReduction="20000"/>
          </a:bodyPr>
          <a:lstStyle/>
          <a:p>
            <a:pPr algn="just" rtl="1"/>
            <a:r>
              <a:rPr lang="ar-SA" dirty="0"/>
              <a:t> </a:t>
            </a:r>
            <a:r>
              <a:rPr lang="ar-SA" sz="5000" dirty="0"/>
              <a:t>ان نظريه عمود الشعر عند المرزوقي تستغرق الشعر العربي كله </a:t>
            </a:r>
            <a:r>
              <a:rPr lang="ar-IQ" sz="5000" dirty="0" smtClean="0"/>
              <a:t>ف</a:t>
            </a:r>
            <a:r>
              <a:rPr lang="ar-SA" sz="5000" dirty="0" smtClean="0"/>
              <a:t>لا </a:t>
            </a:r>
            <a:r>
              <a:rPr lang="ar-SA" sz="5000" dirty="0"/>
              <a:t>يخرج </a:t>
            </a:r>
            <a:r>
              <a:rPr lang="ar-IQ" sz="5000" dirty="0" smtClean="0"/>
              <a:t>م</a:t>
            </a:r>
            <a:r>
              <a:rPr lang="ar-SA" sz="5000" dirty="0" err="1" smtClean="0"/>
              <a:t>نها</a:t>
            </a:r>
            <a:r>
              <a:rPr lang="ar-SA" sz="5000" dirty="0" smtClean="0"/>
              <a:t> </a:t>
            </a:r>
            <a:r>
              <a:rPr lang="ar-SA" sz="5000" dirty="0"/>
              <a:t>شاعر واذا كان هناك تفاوت او اختلاف </a:t>
            </a:r>
            <a:r>
              <a:rPr lang="ar-SA" sz="5000" dirty="0" err="1"/>
              <a:t>او</a:t>
            </a:r>
            <a:r>
              <a:rPr lang="ar-SA" sz="5000" dirty="0"/>
              <a:t> </a:t>
            </a:r>
            <a:r>
              <a:rPr lang="ar-SA" sz="5000" dirty="0" smtClean="0"/>
              <a:t>رفع</a:t>
            </a:r>
            <a:r>
              <a:rPr lang="ar-IQ" sz="5000" dirty="0" smtClean="0"/>
              <a:t>ة</a:t>
            </a:r>
            <a:r>
              <a:rPr lang="ar-SA" sz="5000" dirty="0" smtClean="0"/>
              <a:t> </a:t>
            </a:r>
            <a:r>
              <a:rPr lang="ar-SA" sz="5000" dirty="0"/>
              <a:t>او انحدار فان هذا </a:t>
            </a:r>
            <a:r>
              <a:rPr lang="ar-SA" sz="5000" dirty="0" smtClean="0"/>
              <a:t>لا</a:t>
            </a:r>
            <a:r>
              <a:rPr lang="ar-IQ" sz="5000" dirty="0" smtClean="0"/>
              <a:t> </a:t>
            </a:r>
            <a:r>
              <a:rPr lang="ar-SA" sz="5000" dirty="0" smtClean="0"/>
              <a:t>يخرج </a:t>
            </a:r>
            <a:r>
              <a:rPr lang="ar-SA" sz="5000" dirty="0"/>
              <a:t>عن نطاق العمود باي حال من الاحوال لان لكل شيء وسائط واطراف فمن التزم بالخصال التي حددها العمود وبنى شعره عليها فهو الشاعر </a:t>
            </a:r>
            <a:r>
              <a:rPr lang="ar-SA" sz="5000" dirty="0" err="1"/>
              <a:t>المفلق</a:t>
            </a:r>
            <a:r>
              <a:rPr lang="ar-SA" sz="5000" dirty="0"/>
              <a:t> والا فبمقدار التزامه ببعض هذه الخصال </a:t>
            </a:r>
            <a:r>
              <a:rPr lang="ar-SA" sz="5000" dirty="0" smtClean="0"/>
              <a:t>يحوز</a:t>
            </a:r>
            <a:r>
              <a:rPr lang="ar-IQ" sz="5000" dirty="0" smtClean="0"/>
              <a:t> </a:t>
            </a:r>
            <a:r>
              <a:rPr lang="ar-SA" sz="5000" dirty="0" smtClean="0"/>
              <a:t>شيئا </a:t>
            </a:r>
            <a:r>
              <a:rPr lang="ar-SA" sz="5000" dirty="0"/>
              <a:t>من التقدم والا فاختلاف اساليب الشعراء فيما بينهم </a:t>
            </a:r>
            <a:r>
              <a:rPr lang="ar-SA" sz="5000" dirty="0" smtClean="0"/>
              <a:t>لا</a:t>
            </a:r>
            <a:r>
              <a:rPr lang="ar-IQ" sz="5000" dirty="0" smtClean="0"/>
              <a:t> </a:t>
            </a:r>
            <a:r>
              <a:rPr lang="ar-SA" sz="5000" dirty="0" smtClean="0"/>
              <a:t>يعني </a:t>
            </a:r>
            <a:r>
              <a:rPr lang="ar-SA" sz="5000" dirty="0"/>
              <a:t>عدم انتسابهم لعمود الشعر ومرد هذا الاختلاف امران</a:t>
            </a:r>
            <a:endParaRPr lang="en-US" sz="5000" dirty="0"/>
          </a:p>
          <a:p>
            <a:pPr rtl="1"/>
            <a:r>
              <a:rPr lang="ar-SA" sz="5000" dirty="0">
                <a:solidFill>
                  <a:srgbClr val="FFFF00"/>
                </a:solidFill>
              </a:rPr>
              <a:t>1- الالتزام الكامل بخصائص العمود او ببعضها </a:t>
            </a:r>
            <a:endParaRPr lang="en-US" sz="5000" dirty="0">
              <a:solidFill>
                <a:srgbClr val="FFFF00"/>
              </a:solidFill>
            </a:endParaRPr>
          </a:p>
          <a:p>
            <a:pPr rtl="1"/>
            <a:r>
              <a:rPr lang="ar-SA" sz="5000" dirty="0">
                <a:solidFill>
                  <a:srgbClr val="FFFF00"/>
                </a:solidFill>
              </a:rPr>
              <a:t>2- بلوغ </a:t>
            </a:r>
            <a:r>
              <a:rPr lang="ar-SA" sz="5000" dirty="0" smtClean="0">
                <a:solidFill>
                  <a:srgbClr val="FFFF00"/>
                </a:solidFill>
              </a:rPr>
              <a:t>الغاية </a:t>
            </a:r>
            <a:r>
              <a:rPr lang="ar-SA" sz="5000" dirty="0" err="1" smtClean="0">
                <a:solidFill>
                  <a:srgbClr val="FFFF00"/>
                </a:solidFill>
              </a:rPr>
              <a:t>او</a:t>
            </a:r>
            <a:r>
              <a:rPr lang="ar-IQ" sz="5000" dirty="0" smtClean="0">
                <a:solidFill>
                  <a:srgbClr val="FFFF00"/>
                </a:solidFill>
              </a:rPr>
              <a:t> </a:t>
            </a:r>
            <a:r>
              <a:rPr lang="ar-SA" sz="5000" dirty="0" smtClean="0">
                <a:solidFill>
                  <a:srgbClr val="FFFF00"/>
                </a:solidFill>
              </a:rPr>
              <a:t>دونها </a:t>
            </a:r>
            <a:r>
              <a:rPr lang="ar-SA" sz="5000" dirty="0">
                <a:solidFill>
                  <a:srgbClr val="FFFF00"/>
                </a:solidFill>
              </a:rPr>
              <a:t>في </a:t>
            </a:r>
            <a:r>
              <a:rPr lang="ar-SA" sz="5000" dirty="0" smtClean="0">
                <a:solidFill>
                  <a:srgbClr val="FFFF00"/>
                </a:solidFill>
              </a:rPr>
              <a:t>واحد</a:t>
            </a:r>
            <a:r>
              <a:rPr lang="ar-IQ" sz="5000" dirty="0" smtClean="0">
                <a:solidFill>
                  <a:srgbClr val="FFFF00"/>
                </a:solidFill>
              </a:rPr>
              <a:t>ة</a:t>
            </a:r>
            <a:r>
              <a:rPr lang="ar-SA" sz="5000" dirty="0" smtClean="0">
                <a:solidFill>
                  <a:srgbClr val="FFFF00"/>
                </a:solidFill>
              </a:rPr>
              <a:t> </a:t>
            </a:r>
            <a:r>
              <a:rPr lang="ar-SA" sz="5000" dirty="0">
                <a:solidFill>
                  <a:srgbClr val="FFFF00"/>
                </a:solidFill>
              </a:rPr>
              <a:t>من هذه الخصائص او اكثر</a:t>
            </a:r>
            <a:endParaRPr lang="en-US" sz="5000" dirty="0">
              <a:solidFill>
                <a:srgbClr val="FFFF00"/>
              </a:solidFill>
            </a:endParaRPr>
          </a:p>
          <a:p>
            <a:pPr algn="just" rtl="1"/>
            <a:r>
              <a:rPr lang="ar-SA" sz="5000" dirty="0"/>
              <a:t> فالالتزام  بهذه الخصائص ثم الوقوف على الوسائط او الاطراف عاملان اساسيان في تحديد ملامح </a:t>
            </a:r>
            <a:r>
              <a:rPr lang="ar-SA" sz="5000" dirty="0" smtClean="0"/>
              <a:t>الشاعر</a:t>
            </a:r>
            <a:r>
              <a:rPr lang="ar-IQ" sz="5000" dirty="0" smtClean="0"/>
              <a:t> </a:t>
            </a:r>
            <a:r>
              <a:rPr lang="ar-SA" sz="5000" dirty="0" smtClean="0"/>
              <a:t>وفي  </a:t>
            </a:r>
            <a:r>
              <a:rPr lang="ar-SA" sz="5000" dirty="0"/>
              <a:t>التطبيق العملي لهذا </a:t>
            </a:r>
            <a:r>
              <a:rPr lang="ar-SA" sz="5000" dirty="0" smtClean="0"/>
              <a:t>المبدأ </a:t>
            </a:r>
            <a:endParaRPr lang="ar-IQ" sz="5000" dirty="0" smtClean="0"/>
          </a:p>
          <a:p>
            <a:r>
              <a:rPr lang="ar-SA" sz="5100" dirty="0" smtClean="0"/>
              <a:t>فمن </a:t>
            </a:r>
            <a:r>
              <a:rPr lang="ar-SA" sz="5100" dirty="0"/>
              <a:t>يلتزم بشرف المعنى وصحته تلقائيا سيلتزم بالصدق الواقعي وهكذا</a:t>
            </a:r>
            <a:endParaRPr lang="en-US" sz="5100" dirty="0"/>
          </a:p>
        </p:txBody>
      </p:sp>
    </p:spTree>
    <p:extLst>
      <p:ext uri="{BB962C8B-B14F-4D97-AF65-F5344CB8AC3E}">
        <p14:creationId xmlns:p14="http://schemas.microsoft.com/office/powerpoint/2010/main" xmlns="" val="223073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938368"/>
          </a:xfrm>
        </p:spPr>
        <p:txBody>
          <a:bodyPr>
            <a:normAutofit fontScale="90000"/>
          </a:bodyPr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/>
            </a:r>
            <a:br>
              <a:rPr lang="ar-IQ" dirty="0" smtClean="0">
                <a:solidFill>
                  <a:srgbClr val="FF0000"/>
                </a:solidFill>
              </a:rPr>
            </a:br>
            <a:r>
              <a:rPr lang="ar-SA" dirty="0" smtClean="0">
                <a:solidFill>
                  <a:srgbClr val="FF0000"/>
                </a:solidFill>
              </a:rPr>
              <a:t>عمود </a:t>
            </a:r>
            <a:r>
              <a:rPr lang="ar-SA" dirty="0" err="1">
                <a:solidFill>
                  <a:srgbClr val="FF0000"/>
                </a:solidFill>
              </a:rPr>
              <a:t>الشعراصطلاحا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3039616"/>
          </a:xfrm>
        </p:spPr>
        <p:txBody>
          <a:bodyPr/>
          <a:lstStyle/>
          <a:p>
            <a:pPr algn="just" rtl="1">
              <a:buNone/>
            </a:pPr>
            <a:r>
              <a:rPr lang="ar-SA" sz="4800" dirty="0" smtClean="0"/>
              <a:t>هو </a:t>
            </a:r>
            <a:r>
              <a:rPr lang="ar-SA" sz="4800" dirty="0"/>
              <a:t>مجموعه من الخصائص التي تميز </a:t>
            </a:r>
            <a:r>
              <a:rPr lang="ar-SA" sz="4800" dirty="0" smtClean="0"/>
              <a:t>القصيد</a:t>
            </a:r>
            <a:r>
              <a:rPr lang="ar-IQ" sz="4800" dirty="0" smtClean="0"/>
              <a:t>ة</a:t>
            </a:r>
            <a:r>
              <a:rPr lang="ar-SA" sz="4800" dirty="0" smtClean="0"/>
              <a:t> العربي</a:t>
            </a:r>
            <a:r>
              <a:rPr lang="ar-IQ" sz="4800" dirty="0" smtClean="0"/>
              <a:t>ة</a:t>
            </a:r>
            <a:r>
              <a:rPr lang="ar-SA" sz="4800" dirty="0" smtClean="0"/>
              <a:t> </a:t>
            </a:r>
            <a:r>
              <a:rPr lang="ar-SA" sz="4800" dirty="0"/>
              <a:t>او هو </a:t>
            </a:r>
            <a:r>
              <a:rPr lang="ar-SA" sz="4800" dirty="0" smtClean="0"/>
              <a:t>الصور</a:t>
            </a:r>
            <a:r>
              <a:rPr lang="ar-IQ" sz="4800" dirty="0" smtClean="0"/>
              <a:t>ة</a:t>
            </a:r>
            <a:r>
              <a:rPr lang="ar-SA" sz="4800" dirty="0" smtClean="0"/>
              <a:t> </a:t>
            </a:r>
            <a:r>
              <a:rPr lang="ar-SA" sz="4800" dirty="0"/>
              <a:t>الفنية التي أتفق عليها النقاد للحكم على </a:t>
            </a:r>
            <a:r>
              <a:rPr lang="ar-SA" sz="4800" dirty="0" smtClean="0"/>
              <a:t>القصيد</a:t>
            </a:r>
            <a:r>
              <a:rPr lang="ar-IQ" sz="4800" dirty="0" smtClean="0"/>
              <a:t>ة</a:t>
            </a:r>
            <a:r>
              <a:rPr lang="ar-SA" sz="4800" dirty="0" smtClean="0"/>
              <a:t> </a:t>
            </a:r>
            <a:r>
              <a:rPr lang="ar-SA" sz="4800" dirty="0" err="1" smtClean="0"/>
              <a:t>بالاجاد</a:t>
            </a:r>
            <a:r>
              <a:rPr lang="ar-IQ" sz="4800" dirty="0" smtClean="0"/>
              <a:t>ة</a:t>
            </a:r>
            <a:r>
              <a:rPr lang="ar-SA" sz="4800" dirty="0" smtClean="0"/>
              <a:t>  </a:t>
            </a:r>
            <a:r>
              <a:rPr lang="ar-SA" sz="4800" dirty="0"/>
              <a:t>والحسن</a:t>
            </a:r>
            <a:endParaRPr lang="en-US" sz="48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28742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sz="6600" dirty="0" smtClean="0">
                <a:latin typeface="Aldhabi" pitchFamily="2" charset="-78"/>
                <a:cs typeface="Aldhabi" pitchFamily="2" charset="-78"/>
              </a:rPr>
              <a:t>(تأريخ مصطلح عمود الشعر)</a:t>
            </a:r>
            <a:endParaRPr lang="ar-IQ" sz="6600" dirty="0"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10" name="عنصر نائب للمحتوى 9"/>
          <p:cNvSpPr>
            <a:spLocks noGrp="1"/>
          </p:cNvSpPr>
          <p:nvPr>
            <p:ph idx="1"/>
          </p:nvPr>
        </p:nvSpPr>
        <p:spPr>
          <a:xfrm>
            <a:off x="457200" y="2420888"/>
            <a:ext cx="8258204" cy="3705276"/>
          </a:xfrm>
        </p:spPr>
        <p:txBody>
          <a:bodyPr/>
          <a:lstStyle/>
          <a:p>
            <a:pPr marL="36576" indent="0" algn="r">
              <a:buNone/>
            </a:pPr>
            <a:r>
              <a:rPr lang="ar-IQ" dirty="0" smtClean="0"/>
              <a:t>1- البحتري (ت 284هـ)  </a:t>
            </a:r>
          </a:p>
          <a:p>
            <a:pPr marL="36576" indent="0" algn="r">
              <a:buNone/>
            </a:pPr>
            <a:r>
              <a:rPr lang="ar-IQ" dirty="0" smtClean="0"/>
              <a:t>2- </a:t>
            </a:r>
            <a:r>
              <a:rPr lang="ar-IQ" dirty="0" err="1" smtClean="0"/>
              <a:t>الامدي</a:t>
            </a:r>
            <a:r>
              <a:rPr lang="ar-IQ" dirty="0" smtClean="0"/>
              <a:t> (ت 370 هـ)</a:t>
            </a:r>
          </a:p>
          <a:p>
            <a:pPr marL="36576" indent="0" algn="r">
              <a:buNone/>
            </a:pPr>
            <a:r>
              <a:rPr lang="ar-IQ" dirty="0" smtClean="0"/>
              <a:t>3- القاضي الجرجاني (ت 392 هـ)</a:t>
            </a:r>
          </a:p>
          <a:p>
            <a:pPr marL="36576" indent="0" algn="r">
              <a:buNone/>
            </a:pPr>
            <a:r>
              <a:rPr lang="ar-IQ" smtClean="0"/>
              <a:t>4- المرزوقي (ت 421 هـ)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193304"/>
          </a:xfrm>
        </p:spPr>
        <p:txBody>
          <a:bodyPr/>
          <a:lstStyle/>
          <a:p>
            <a:r>
              <a:rPr lang="ar-IQ" dirty="0" smtClean="0">
                <a:solidFill>
                  <a:srgbClr val="FF0000"/>
                </a:solidFill>
              </a:rPr>
              <a:t>1-البحتري(ت284هـ)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215064" cy="1752600"/>
          </a:xfrm>
        </p:spPr>
        <p:txBody>
          <a:bodyPr>
            <a:normAutofit/>
          </a:bodyPr>
          <a:lstStyle/>
          <a:p>
            <a:pPr algn="just" rtl="1"/>
            <a:r>
              <a:rPr lang="ar-SA" dirty="0"/>
              <a:t>-البحتري المتوفى سنه 284 </a:t>
            </a:r>
            <a:r>
              <a:rPr lang="ar-SA" dirty="0" smtClean="0"/>
              <a:t>هجري</a:t>
            </a:r>
            <a:r>
              <a:rPr lang="ar-IQ" dirty="0" smtClean="0"/>
              <a:t>ة</a:t>
            </a:r>
            <a:r>
              <a:rPr lang="ar-SA" dirty="0" smtClean="0"/>
              <a:t> </a:t>
            </a:r>
            <a:r>
              <a:rPr lang="ar-SA" dirty="0"/>
              <a:t>اي قبل </a:t>
            </a:r>
            <a:r>
              <a:rPr lang="ar-SA" dirty="0" err="1"/>
              <a:t>الامدي</a:t>
            </a:r>
            <a:r>
              <a:rPr lang="ar-SA" dirty="0"/>
              <a:t> </a:t>
            </a:r>
            <a:r>
              <a:rPr lang="ar-SA" dirty="0" smtClean="0"/>
              <a:t>بنحو</a:t>
            </a:r>
            <a:r>
              <a:rPr lang="ar-IQ" dirty="0" smtClean="0"/>
              <a:t> </a:t>
            </a:r>
            <a:r>
              <a:rPr lang="ar-SA" dirty="0" smtClean="0"/>
              <a:t>قرن </a:t>
            </a:r>
            <a:r>
              <a:rPr lang="ar-SA" dirty="0"/>
              <a:t>من الزمان اذ قال البحتري:(( </a:t>
            </a:r>
            <a:r>
              <a:rPr lang="ar-SA" u="sng" dirty="0">
                <a:solidFill>
                  <a:srgbClr val="002060"/>
                </a:solidFill>
              </a:rPr>
              <a:t>كان ابو تمام اغوص على المعاني مني وانا اقوم بعمود الشعر منه))</a:t>
            </a:r>
            <a:endParaRPr lang="en-US" u="sng" dirty="0">
              <a:solidFill>
                <a:srgbClr val="002060"/>
              </a:solidFill>
            </a:endParaRPr>
          </a:p>
          <a:p>
            <a:pPr rt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2971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193304"/>
          </a:xfrm>
        </p:spPr>
        <p:txBody>
          <a:bodyPr/>
          <a:lstStyle/>
          <a:p>
            <a:r>
              <a:rPr lang="ar-SA" dirty="0">
                <a:solidFill>
                  <a:srgbClr val="FF0000"/>
                </a:solidFill>
                <a:effectLst/>
              </a:rPr>
              <a:t>2 -</a:t>
            </a:r>
            <a:r>
              <a:rPr lang="ar-SA" dirty="0" err="1">
                <a:solidFill>
                  <a:srgbClr val="FF0000"/>
                </a:solidFill>
                <a:effectLst/>
              </a:rPr>
              <a:t>الامدي</a:t>
            </a:r>
            <a:r>
              <a:rPr lang="ar-SA" dirty="0">
                <a:solidFill>
                  <a:srgbClr val="FF0000"/>
                </a:solidFill>
                <a:effectLst/>
              </a:rPr>
              <a:t> </a:t>
            </a:r>
            <a:r>
              <a:rPr lang="ar-IQ" dirty="0" smtClean="0">
                <a:solidFill>
                  <a:srgbClr val="FF0000"/>
                </a:solidFill>
                <a:effectLst/>
              </a:rPr>
              <a:t>(ت</a:t>
            </a:r>
            <a:r>
              <a:rPr lang="ar-SA" dirty="0" smtClean="0">
                <a:solidFill>
                  <a:srgbClr val="FF0000"/>
                </a:solidFill>
                <a:effectLst/>
              </a:rPr>
              <a:t> </a:t>
            </a:r>
            <a:r>
              <a:rPr lang="ar-SA" dirty="0">
                <a:solidFill>
                  <a:srgbClr val="FF0000"/>
                </a:solidFill>
                <a:effectLst/>
              </a:rPr>
              <a:t>370 </a:t>
            </a:r>
            <a:r>
              <a:rPr lang="ar-IQ" dirty="0" smtClean="0">
                <a:solidFill>
                  <a:srgbClr val="FF0000"/>
                </a:solidFill>
                <a:effectLst/>
              </a:rPr>
              <a:t>هـ)</a:t>
            </a:r>
            <a:r>
              <a:rPr lang="ar-SA" dirty="0">
                <a:solidFill>
                  <a:srgbClr val="FF0000"/>
                </a:solidFill>
                <a:effectLst/>
              </a:rPr>
              <a:t> 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057984"/>
          </a:xfrm>
        </p:spPr>
        <p:txBody>
          <a:bodyPr>
            <a:normAutofit/>
          </a:bodyPr>
          <a:lstStyle/>
          <a:p>
            <a:pPr algn="just" rtl="1"/>
            <a:r>
              <a:rPr lang="ar-SA" dirty="0"/>
              <a:t> لقد </a:t>
            </a:r>
            <a:r>
              <a:rPr lang="ar-SA" dirty="0" smtClean="0"/>
              <a:t>عقد</a:t>
            </a:r>
            <a:r>
              <a:rPr lang="ar-IQ" dirty="0" smtClean="0"/>
              <a:t> </a:t>
            </a:r>
            <a:r>
              <a:rPr lang="ar-SA" dirty="0" err="1" smtClean="0"/>
              <a:t>الامدي</a:t>
            </a:r>
            <a:r>
              <a:rPr lang="ar-SA" dirty="0" smtClean="0"/>
              <a:t> موازن</a:t>
            </a:r>
            <a:r>
              <a:rPr lang="ar-IQ" dirty="0" smtClean="0"/>
              <a:t>ة</a:t>
            </a:r>
            <a:r>
              <a:rPr lang="ar-SA" dirty="0" smtClean="0"/>
              <a:t> </a:t>
            </a:r>
            <a:r>
              <a:rPr lang="ar-SA" dirty="0"/>
              <a:t>بين </a:t>
            </a:r>
            <a:r>
              <a:rPr lang="ar-SA" dirty="0" smtClean="0"/>
              <a:t>الطائيين في </a:t>
            </a:r>
            <a:r>
              <a:rPr lang="ar-SA" dirty="0" smtClean="0"/>
              <a:t>كتابه </a:t>
            </a:r>
            <a:r>
              <a:rPr lang="ar-IQ" dirty="0" smtClean="0"/>
              <a:t>(</a:t>
            </a:r>
            <a:r>
              <a:rPr lang="ar-SA" dirty="0" smtClean="0"/>
              <a:t>الموازن</a:t>
            </a:r>
            <a:r>
              <a:rPr lang="ar-IQ" dirty="0" smtClean="0"/>
              <a:t>ة</a:t>
            </a:r>
            <a:r>
              <a:rPr lang="ar-SA" dirty="0" smtClean="0"/>
              <a:t> بين </a:t>
            </a:r>
            <a:r>
              <a:rPr lang="ar-IQ" dirty="0" smtClean="0"/>
              <a:t>شعر </a:t>
            </a:r>
            <a:r>
              <a:rPr lang="ar-SA" dirty="0" smtClean="0"/>
              <a:t>أبي </a:t>
            </a:r>
            <a:r>
              <a:rPr lang="ar-SA" dirty="0" smtClean="0"/>
              <a:t>تمام </a:t>
            </a:r>
            <a:r>
              <a:rPr lang="ar-SA" dirty="0" smtClean="0"/>
              <a:t>والبحتري</a:t>
            </a:r>
            <a:r>
              <a:rPr lang="ar-IQ" dirty="0" smtClean="0"/>
              <a:t>) </a:t>
            </a:r>
            <a:r>
              <a:rPr lang="ar-SA" dirty="0" smtClean="0"/>
              <a:t>واثبت </a:t>
            </a:r>
            <a:r>
              <a:rPr lang="ar-SA" dirty="0"/>
              <a:t>أن البحتري كان متمسكا بعمود </a:t>
            </a:r>
            <a:r>
              <a:rPr lang="ar-SA" dirty="0" smtClean="0"/>
              <a:t>الشعر </a:t>
            </a:r>
            <a:r>
              <a:rPr lang="ar-SA" dirty="0"/>
              <a:t>وان ملامح شعر البحتري تمثل خصائص عمود </a:t>
            </a:r>
            <a:r>
              <a:rPr lang="ar-SA" dirty="0" smtClean="0"/>
              <a:t>الشعر</a:t>
            </a:r>
            <a:r>
              <a:rPr lang="ar-IQ" dirty="0" smtClean="0"/>
              <a:t>. </a:t>
            </a:r>
            <a:r>
              <a:rPr lang="ar-SA" dirty="0" smtClean="0"/>
              <a:t>وأقام </a:t>
            </a:r>
            <a:r>
              <a:rPr lang="ar-SA" dirty="0" err="1"/>
              <a:t>الامدي</a:t>
            </a:r>
            <a:r>
              <a:rPr lang="ar-SA" dirty="0"/>
              <a:t> موازنته على اساس التزام الشاعرين بعمود الشعر </a:t>
            </a:r>
            <a:r>
              <a:rPr lang="ar-SA" dirty="0" err="1"/>
              <a:t>و</a:t>
            </a:r>
            <a:r>
              <a:rPr lang="ar-SA" dirty="0"/>
              <a:t> </a:t>
            </a:r>
            <a:r>
              <a:rPr lang="ar-SA" dirty="0" smtClean="0"/>
              <a:t>حدد</a:t>
            </a:r>
            <a:r>
              <a:rPr lang="ar-IQ" dirty="0" smtClean="0"/>
              <a:t> </a:t>
            </a:r>
            <a:r>
              <a:rPr lang="ar-SA" dirty="0" smtClean="0"/>
              <a:t>ملامح </a:t>
            </a:r>
            <a:r>
              <a:rPr lang="ar-SA" dirty="0"/>
              <a:t>هذا العمود على  نحو دقيق مثل البحتري الالتزام (بالوضوح) وانتهج ابو تمام  (</a:t>
            </a:r>
            <a:r>
              <a:rPr lang="ar-SA" dirty="0" smtClean="0"/>
              <a:t>الغموض)الشعري </a:t>
            </a:r>
            <a:r>
              <a:rPr lang="ar-SA" dirty="0"/>
              <a:t>وما الاستعارات </a:t>
            </a:r>
            <a:r>
              <a:rPr lang="ar-SA" dirty="0" smtClean="0"/>
              <a:t>البعيد</a:t>
            </a:r>
            <a:r>
              <a:rPr lang="ar-IQ" dirty="0" smtClean="0"/>
              <a:t>ة</a:t>
            </a:r>
            <a:r>
              <a:rPr lang="ar-SA" dirty="0" smtClean="0"/>
              <a:t> والغامض</a:t>
            </a:r>
            <a:r>
              <a:rPr lang="ar-IQ" dirty="0" smtClean="0"/>
              <a:t>ة</a:t>
            </a:r>
            <a:r>
              <a:rPr lang="ar-SA" dirty="0" smtClean="0"/>
              <a:t> </a:t>
            </a:r>
            <a:r>
              <a:rPr lang="ar-SA" dirty="0" err="1"/>
              <a:t>الا</a:t>
            </a:r>
            <a:r>
              <a:rPr lang="ar-SA" dirty="0"/>
              <a:t> </a:t>
            </a:r>
            <a:r>
              <a:rPr lang="ar-SA" dirty="0" smtClean="0"/>
              <a:t>صور</a:t>
            </a:r>
            <a:r>
              <a:rPr lang="ar-IQ" dirty="0" smtClean="0"/>
              <a:t>ة</a:t>
            </a:r>
            <a:r>
              <a:rPr lang="ar-SA" dirty="0" smtClean="0"/>
              <a:t> </a:t>
            </a:r>
            <a:r>
              <a:rPr lang="ar-IQ" dirty="0" smtClean="0"/>
              <a:t>م</a:t>
            </a:r>
            <a:r>
              <a:rPr lang="ar-SA" dirty="0" smtClean="0"/>
              <a:t>ن </a:t>
            </a:r>
            <a:r>
              <a:rPr lang="ar-SA" dirty="0"/>
              <a:t>صور هذا الغموض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649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121296"/>
          </a:xfrm>
        </p:spPr>
        <p:txBody>
          <a:bodyPr>
            <a:normAutofit/>
          </a:bodyPr>
          <a:lstStyle/>
          <a:p>
            <a:r>
              <a:rPr lang="ar-IQ" dirty="0" smtClean="0">
                <a:solidFill>
                  <a:srgbClr val="FF0000"/>
                </a:solidFill>
                <a:effectLst/>
              </a:rPr>
              <a:t>3</a:t>
            </a:r>
            <a:r>
              <a:rPr lang="ar-SA" dirty="0" smtClean="0">
                <a:solidFill>
                  <a:srgbClr val="FF0000"/>
                </a:solidFill>
                <a:effectLst/>
              </a:rPr>
              <a:t>-القاضي </a:t>
            </a:r>
            <a:r>
              <a:rPr lang="ar-SA" dirty="0">
                <a:solidFill>
                  <a:srgbClr val="FF0000"/>
                </a:solidFill>
                <a:effectLst/>
              </a:rPr>
              <a:t>الجرجاني </a:t>
            </a:r>
            <a:r>
              <a:rPr lang="ar-IQ" dirty="0" smtClean="0">
                <a:solidFill>
                  <a:srgbClr val="FF0000"/>
                </a:solidFill>
                <a:effectLst/>
              </a:rPr>
              <a:t>(ت</a:t>
            </a:r>
            <a:r>
              <a:rPr lang="ar-SA" dirty="0" smtClean="0">
                <a:solidFill>
                  <a:srgbClr val="FF0000"/>
                </a:solidFill>
                <a:effectLst/>
              </a:rPr>
              <a:t>392 </a:t>
            </a:r>
            <a:r>
              <a:rPr lang="ar-IQ" dirty="0" smtClean="0">
                <a:solidFill>
                  <a:srgbClr val="FF0000"/>
                </a:solidFill>
                <a:effectLst/>
              </a:rPr>
              <a:t>هـ)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3400" y="2571744"/>
            <a:ext cx="8215064" cy="3665568"/>
          </a:xfrm>
        </p:spPr>
        <p:txBody>
          <a:bodyPr>
            <a:normAutofit/>
          </a:bodyPr>
          <a:lstStyle/>
          <a:p>
            <a:pPr rtl="1"/>
            <a:r>
              <a:rPr lang="ar-SA" dirty="0"/>
              <a:t> حدد القاضي الجرجاني </a:t>
            </a:r>
            <a:r>
              <a:rPr lang="ar-SA" dirty="0" err="1" smtClean="0"/>
              <a:t>اربعة</a:t>
            </a:r>
            <a:r>
              <a:rPr lang="ar-IQ" dirty="0" smtClean="0"/>
              <a:t> </a:t>
            </a:r>
            <a:r>
              <a:rPr lang="ar-SA" dirty="0" err="1" smtClean="0"/>
              <a:t>اركان</a:t>
            </a:r>
            <a:r>
              <a:rPr lang="ar-SA" dirty="0" smtClean="0"/>
              <a:t> </a:t>
            </a:r>
            <a:r>
              <a:rPr lang="ar-SA" dirty="0"/>
              <a:t>لعمود الشعر هي :</a:t>
            </a:r>
            <a:endParaRPr lang="en-US" dirty="0"/>
          </a:p>
          <a:p>
            <a:pPr rtl="1"/>
            <a:r>
              <a:rPr lang="ar-SA" dirty="0">
                <a:solidFill>
                  <a:srgbClr val="FFFF00"/>
                </a:solidFill>
              </a:rPr>
              <a:t>1- شرف المعنى </a:t>
            </a:r>
            <a:r>
              <a:rPr lang="ar-SA" dirty="0" smtClean="0">
                <a:solidFill>
                  <a:srgbClr val="FFFF00"/>
                </a:solidFill>
              </a:rPr>
              <a:t>وصحته</a:t>
            </a:r>
            <a:r>
              <a:rPr lang="ar-IQ" dirty="0" smtClean="0">
                <a:solidFill>
                  <a:srgbClr val="FFFF00"/>
                </a:solidFill>
              </a:rPr>
              <a:t>.</a:t>
            </a:r>
            <a:endParaRPr lang="en-US" dirty="0">
              <a:solidFill>
                <a:srgbClr val="FFFF00"/>
              </a:solidFill>
            </a:endParaRPr>
          </a:p>
          <a:p>
            <a:pPr rtl="1"/>
            <a:r>
              <a:rPr lang="ar-SA" dirty="0">
                <a:solidFill>
                  <a:srgbClr val="FFFF00"/>
                </a:solidFill>
              </a:rPr>
              <a:t>2- جزاله اللفظ </a:t>
            </a:r>
            <a:r>
              <a:rPr lang="ar-SA" dirty="0" smtClean="0">
                <a:solidFill>
                  <a:srgbClr val="FFFF00"/>
                </a:solidFill>
              </a:rPr>
              <a:t>واستقامته</a:t>
            </a:r>
            <a:r>
              <a:rPr lang="ar-IQ" dirty="0" smtClean="0">
                <a:solidFill>
                  <a:srgbClr val="FFFF00"/>
                </a:solidFill>
              </a:rPr>
              <a:t>.</a:t>
            </a:r>
            <a:endParaRPr lang="en-US" dirty="0">
              <a:solidFill>
                <a:srgbClr val="FFFF00"/>
              </a:solidFill>
            </a:endParaRPr>
          </a:p>
          <a:p>
            <a:pPr rtl="1"/>
            <a:r>
              <a:rPr lang="ar-SA" dirty="0">
                <a:solidFill>
                  <a:srgbClr val="FFFF00"/>
                </a:solidFill>
              </a:rPr>
              <a:t>3- </a:t>
            </a:r>
            <a:r>
              <a:rPr lang="ar-SA" dirty="0" err="1" smtClean="0">
                <a:solidFill>
                  <a:srgbClr val="FFFF00"/>
                </a:solidFill>
              </a:rPr>
              <a:t>الاصاب</a:t>
            </a:r>
            <a:r>
              <a:rPr lang="ar-IQ" dirty="0" smtClean="0">
                <a:solidFill>
                  <a:srgbClr val="FFFF00"/>
                </a:solidFill>
              </a:rPr>
              <a:t>ة</a:t>
            </a:r>
            <a:r>
              <a:rPr lang="ar-SA" dirty="0" smtClean="0">
                <a:solidFill>
                  <a:srgbClr val="FFFF00"/>
                </a:solidFill>
              </a:rPr>
              <a:t> </a:t>
            </a:r>
            <a:r>
              <a:rPr lang="ar-SA" dirty="0">
                <a:solidFill>
                  <a:srgbClr val="FFFF00"/>
                </a:solidFill>
              </a:rPr>
              <a:t>في </a:t>
            </a:r>
            <a:r>
              <a:rPr lang="ar-SA" dirty="0" smtClean="0">
                <a:solidFill>
                  <a:srgbClr val="FFFF00"/>
                </a:solidFill>
              </a:rPr>
              <a:t>الوصف</a:t>
            </a:r>
            <a:r>
              <a:rPr lang="ar-IQ" dirty="0" smtClean="0">
                <a:solidFill>
                  <a:srgbClr val="FFFF00"/>
                </a:solidFill>
              </a:rPr>
              <a:t>.</a:t>
            </a:r>
            <a:endParaRPr lang="en-US" dirty="0">
              <a:solidFill>
                <a:srgbClr val="FFFF00"/>
              </a:solidFill>
            </a:endParaRPr>
          </a:p>
          <a:p>
            <a:pPr rtl="1"/>
            <a:r>
              <a:rPr lang="ar-SA" dirty="0">
                <a:solidFill>
                  <a:srgbClr val="FFFF00"/>
                </a:solidFill>
              </a:rPr>
              <a:t>4- </a:t>
            </a:r>
            <a:r>
              <a:rPr lang="ar-SA" dirty="0" smtClean="0">
                <a:solidFill>
                  <a:srgbClr val="FFFF00"/>
                </a:solidFill>
              </a:rPr>
              <a:t>المقارب</a:t>
            </a:r>
            <a:r>
              <a:rPr lang="ar-IQ" dirty="0" smtClean="0">
                <a:solidFill>
                  <a:srgbClr val="FFFF00"/>
                </a:solidFill>
              </a:rPr>
              <a:t>ة</a:t>
            </a:r>
            <a:r>
              <a:rPr lang="ar-SA" dirty="0" smtClean="0">
                <a:solidFill>
                  <a:srgbClr val="FFFF00"/>
                </a:solidFill>
              </a:rPr>
              <a:t> </a:t>
            </a:r>
            <a:r>
              <a:rPr lang="ar-SA" dirty="0">
                <a:solidFill>
                  <a:srgbClr val="FFFF00"/>
                </a:solidFill>
              </a:rPr>
              <a:t>في </a:t>
            </a:r>
            <a:r>
              <a:rPr lang="ar-SA" dirty="0" smtClean="0">
                <a:solidFill>
                  <a:srgbClr val="FFFF00"/>
                </a:solidFill>
              </a:rPr>
              <a:t>التشبيه</a:t>
            </a:r>
            <a:r>
              <a:rPr lang="ar-IQ" dirty="0" smtClean="0">
                <a:solidFill>
                  <a:srgbClr val="FFFF00"/>
                </a:solidFill>
              </a:rPr>
              <a:t>.</a:t>
            </a:r>
            <a:endParaRPr lang="en-US" dirty="0">
              <a:solidFill>
                <a:srgbClr val="FFFF00"/>
              </a:solidFill>
            </a:endParaRPr>
          </a:p>
          <a:p>
            <a:pPr rtl="1"/>
            <a:r>
              <a:rPr lang="ar-SA" dirty="0"/>
              <a:t> وقد نفى القاضي الجرجاني ان يكون </a:t>
            </a:r>
            <a:r>
              <a:rPr lang="ar-SA" dirty="0" smtClean="0"/>
              <a:t>البديع</a:t>
            </a:r>
            <a:r>
              <a:rPr lang="ar-IQ" dirty="0" smtClean="0"/>
              <a:t> </a:t>
            </a:r>
            <a:r>
              <a:rPr lang="ar-SA" dirty="0" smtClean="0"/>
              <a:t>( </a:t>
            </a:r>
            <a:r>
              <a:rPr lang="ar-SA" dirty="0"/>
              <a:t>من طباق وجناس </a:t>
            </a:r>
            <a:r>
              <a:rPr lang="ar-SA" dirty="0" smtClean="0"/>
              <a:t>واستعار</a:t>
            </a:r>
            <a:r>
              <a:rPr lang="ar-IQ" dirty="0" smtClean="0"/>
              <a:t>ة</a:t>
            </a:r>
            <a:r>
              <a:rPr lang="ar-SA" dirty="0" smtClean="0"/>
              <a:t> </a:t>
            </a:r>
            <a:r>
              <a:rPr lang="ar-SA" dirty="0"/>
              <a:t>وغيرها) نفى ان يكون </a:t>
            </a:r>
            <a:r>
              <a:rPr lang="ar-SA" dirty="0" err="1" smtClean="0"/>
              <a:t>خصيص</a:t>
            </a:r>
            <a:r>
              <a:rPr lang="ar-IQ" dirty="0" smtClean="0"/>
              <a:t>ة</a:t>
            </a:r>
            <a:r>
              <a:rPr lang="ar-SA" dirty="0" smtClean="0"/>
              <a:t> </a:t>
            </a:r>
            <a:r>
              <a:rPr lang="ar-SA" dirty="0"/>
              <a:t>من خصائص عمود </a:t>
            </a:r>
            <a:r>
              <a:rPr lang="ar-SA" dirty="0" smtClean="0"/>
              <a:t>الشعر</a:t>
            </a:r>
            <a:r>
              <a:rPr lang="ar-IQ" dirty="0" smtClean="0"/>
              <a:t> العربي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6852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97728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effectLst/>
              </a:rPr>
              <a:t>(</a:t>
            </a:r>
            <a:r>
              <a:rPr lang="ar-IQ" dirty="0" smtClean="0">
                <a:solidFill>
                  <a:srgbClr val="FF0000"/>
                </a:solidFill>
                <a:effectLst/>
              </a:rPr>
              <a:t>4-</a:t>
            </a:r>
            <a:r>
              <a:rPr lang="ar-SA" dirty="0" smtClean="0">
                <a:solidFill>
                  <a:srgbClr val="FF0000"/>
                </a:solidFill>
                <a:effectLst/>
              </a:rPr>
              <a:t>المرزوقي</a:t>
            </a:r>
            <a:r>
              <a:rPr lang="ar-IQ" dirty="0">
                <a:solidFill>
                  <a:srgbClr val="FF0000"/>
                </a:solidFill>
                <a:effectLst/>
              </a:rPr>
              <a:t> </a:t>
            </a:r>
            <a:r>
              <a:rPr lang="ar-IQ" dirty="0" smtClean="0">
                <a:solidFill>
                  <a:srgbClr val="FF0000"/>
                </a:solidFill>
                <a:effectLst/>
              </a:rPr>
              <a:t>(ت</a:t>
            </a:r>
            <a:r>
              <a:rPr lang="ar-SA" dirty="0" smtClean="0">
                <a:solidFill>
                  <a:srgbClr val="FF0000"/>
                </a:solidFill>
                <a:effectLst/>
              </a:rPr>
              <a:t> 421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9552" y="2357430"/>
            <a:ext cx="7854696" cy="4500570"/>
          </a:xfrm>
        </p:spPr>
        <p:txBody>
          <a:bodyPr>
            <a:normAutofit fontScale="77500" lnSpcReduction="20000"/>
          </a:bodyPr>
          <a:lstStyle/>
          <a:p>
            <a:pPr algn="just" rtl="1"/>
            <a:r>
              <a:rPr lang="ar-SA" dirty="0"/>
              <a:t>ومثلما كان الشعر عند </a:t>
            </a:r>
            <a:r>
              <a:rPr lang="ar-SA" dirty="0" err="1"/>
              <a:t>الامدي</a:t>
            </a:r>
            <a:r>
              <a:rPr lang="ar-SA" dirty="0"/>
              <a:t> </a:t>
            </a:r>
            <a:r>
              <a:rPr lang="ar-SA" dirty="0" smtClean="0"/>
              <a:t>معيار</a:t>
            </a:r>
            <a:r>
              <a:rPr lang="ar-IQ" dirty="0" smtClean="0"/>
              <a:t>ا</a:t>
            </a:r>
            <a:r>
              <a:rPr lang="ar-SA" dirty="0" smtClean="0"/>
              <a:t> </a:t>
            </a:r>
            <a:r>
              <a:rPr lang="ar-SA" dirty="0"/>
              <a:t>لفرز الشعر الواضح من الغامض او شعر الاولين من شعر المحدثين </a:t>
            </a:r>
            <a:endParaRPr lang="en-US" dirty="0"/>
          </a:p>
          <a:p>
            <a:pPr algn="just" rtl="1"/>
            <a:r>
              <a:rPr lang="ar-SA" dirty="0"/>
              <a:t>كان العمود عند المرزوقي </a:t>
            </a:r>
            <a:r>
              <a:rPr lang="ar-SA" dirty="0" smtClean="0"/>
              <a:t>معيارا</a:t>
            </a:r>
            <a:r>
              <a:rPr lang="ar-IQ" dirty="0" smtClean="0"/>
              <a:t>:</a:t>
            </a:r>
            <a:endParaRPr lang="en-US" dirty="0"/>
          </a:p>
          <a:p>
            <a:pPr algn="just" rtl="1"/>
            <a:r>
              <a:rPr lang="ar-SA" dirty="0"/>
              <a:t> </a:t>
            </a:r>
            <a:r>
              <a:rPr lang="ar-IQ" dirty="0" smtClean="0"/>
              <a:t>_ </a:t>
            </a:r>
            <a:r>
              <a:rPr lang="ar-SA" dirty="0" smtClean="0"/>
              <a:t>لتمييز </a:t>
            </a:r>
            <a:r>
              <a:rPr lang="ar-SA" dirty="0"/>
              <a:t>تليد الصنعة من </a:t>
            </a:r>
            <a:r>
              <a:rPr lang="ar-SA" dirty="0" smtClean="0"/>
              <a:t>الطريف</a:t>
            </a:r>
            <a:r>
              <a:rPr lang="ar-IQ" dirty="0" smtClean="0"/>
              <a:t>.</a:t>
            </a:r>
            <a:endParaRPr lang="en-US" dirty="0"/>
          </a:p>
          <a:p>
            <a:pPr algn="just" rtl="1"/>
            <a:r>
              <a:rPr lang="ar-IQ" dirty="0" smtClean="0"/>
              <a:t>_ </a:t>
            </a:r>
            <a:r>
              <a:rPr lang="ar-SA" dirty="0" smtClean="0"/>
              <a:t>وقديم </a:t>
            </a:r>
            <a:r>
              <a:rPr lang="ar-SA" dirty="0"/>
              <a:t>نظام القريض من الحديث </a:t>
            </a:r>
            <a:r>
              <a:rPr lang="ar-IQ" dirty="0" smtClean="0"/>
              <a:t>.</a:t>
            </a:r>
            <a:endParaRPr lang="en-US" dirty="0"/>
          </a:p>
          <a:p>
            <a:pPr algn="just" rtl="1"/>
            <a:r>
              <a:rPr lang="ar-SA" dirty="0"/>
              <a:t> </a:t>
            </a:r>
            <a:r>
              <a:rPr lang="ar-IQ" dirty="0" smtClean="0"/>
              <a:t>_ </a:t>
            </a:r>
            <a:r>
              <a:rPr lang="ar-SA" dirty="0" err="1" smtClean="0"/>
              <a:t>وفضيله</a:t>
            </a:r>
            <a:r>
              <a:rPr lang="ar-SA" dirty="0" smtClean="0"/>
              <a:t> </a:t>
            </a:r>
            <a:r>
              <a:rPr lang="ar-SA" dirty="0"/>
              <a:t>الاتي السمح على </a:t>
            </a:r>
            <a:r>
              <a:rPr lang="ar-SA" dirty="0" err="1"/>
              <a:t>الابي</a:t>
            </a:r>
            <a:r>
              <a:rPr lang="ar-SA" dirty="0"/>
              <a:t> </a:t>
            </a:r>
            <a:r>
              <a:rPr lang="ar-SA" dirty="0" smtClean="0"/>
              <a:t>الصعب</a:t>
            </a:r>
            <a:r>
              <a:rPr lang="ar-IQ" dirty="0" smtClean="0"/>
              <a:t>.</a:t>
            </a:r>
            <a:endParaRPr lang="en-US" dirty="0"/>
          </a:p>
          <a:p>
            <a:pPr algn="just" rtl="1"/>
            <a:r>
              <a:rPr lang="ar-SA" dirty="0"/>
              <a:t> ويلاحظ على نص المرزوقي انه جعل العمود الشعري الاصل الذي يقاس عليه الجديد</a:t>
            </a:r>
            <a:endParaRPr lang="en-US" dirty="0"/>
          </a:p>
          <a:p>
            <a:pPr algn="just" rtl="1"/>
            <a:r>
              <a:rPr lang="ar-SA" dirty="0"/>
              <a:t>وانه جعل الاتي السمح </a:t>
            </a:r>
            <a:r>
              <a:rPr lang="ar-SA" dirty="0" smtClean="0"/>
              <a:t>مرتبطا</a:t>
            </a:r>
            <a:r>
              <a:rPr lang="ar-IQ" dirty="0" smtClean="0"/>
              <a:t> </a:t>
            </a:r>
            <a:r>
              <a:rPr lang="ar-SA" dirty="0" smtClean="0"/>
              <a:t>بالوضوح </a:t>
            </a:r>
            <a:r>
              <a:rPr lang="ar-SA" dirty="0"/>
              <a:t>ومواز </a:t>
            </a:r>
            <a:r>
              <a:rPr lang="ar-IQ" dirty="0" smtClean="0"/>
              <a:t>ل</a:t>
            </a:r>
            <a:r>
              <a:rPr lang="ar-SA" dirty="0" smtClean="0"/>
              <a:t>لمطبوع</a:t>
            </a:r>
            <a:endParaRPr lang="en-US" dirty="0" smtClean="0"/>
          </a:p>
          <a:p>
            <a:pPr algn="just" rtl="1"/>
            <a:r>
              <a:rPr lang="ar-SA" dirty="0"/>
              <a:t>لقد تابع المرزوقي القاضي الجرجاني في </a:t>
            </a:r>
            <a:r>
              <a:rPr lang="ar-SA" dirty="0" smtClean="0"/>
              <a:t>الأركان </a:t>
            </a:r>
            <a:r>
              <a:rPr lang="ar-SA" dirty="0" err="1" smtClean="0"/>
              <a:t>الاربع</a:t>
            </a:r>
            <a:r>
              <a:rPr lang="ar-IQ" dirty="0" smtClean="0"/>
              <a:t>ة</a:t>
            </a:r>
            <a:r>
              <a:rPr lang="ar-SA" dirty="0" smtClean="0"/>
              <a:t> </a:t>
            </a:r>
            <a:r>
              <a:rPr lang="ar-SA" dirty="0"/>
              <a:t>بصفتها عن</a:t>
            </a:r>
            <a:r>
              <a:rPr lang="ar-IQ" dirty="0"/>
              <a:t>ا</a:t>
            </a:r>
            <a:r>
              <a:rPr lang="ar-SA" dirty="0" smtClean="0"/>
              <a:t>صر</a:t>
            </a:r>
            <a:r>
              <a:rPr lang="ar-IQ" dirty="0" smtClean="0"/>
              <a:t> </a:t>
            </a:r>
            <a:r>
              <a:rPr lang="ar-SA" dirty="0" smtClean="0"/>
              <a:t>أساسية </a:t>
            </a:r>
            <a:r>
              <a:rPr lang="ar-SA" dirty="0"/>
              <a:t>لعمود الشعر </a:t>
            </a:r>
            <a:r>
              <a:rPr lang="ar-SA" dirty="0" smtClean="0"/>
              <a:t>وأضاف إليها ثلاث</a:t>
            </a:r>
            <a:r>
              <a:rPr lang="ar-IQ" dirty="0" smtClean="0"/>
              <a:t>ة</a:t>
            </a:r>
            <a:r>
              <a:rPr lang="ar-SA" dirty="0" smtClean="0"/>
              <a:t> </a:t>
            </a:r>
            <a:r>
              <a:rPr lang="ar-SA" dirty="0" err="1" smtClean="0"/>
              <a:t>اخ</a:t>
            </a:r>
            <a:r>
              <a:rPr lang="ar-IQ" dirty="0" err="1" smtClean="0"/>
              <a:t>ر</a:t>
            </a:r>
            <a:r>
              <a:rPr lang="ar-IQ" dirty="0" err="1" smtClean="0"/>
              <a:t>ى</a:t>
            </a:r>
            <a:endParaRPr lang="en-US" dirty="0"/>
          </a:p>
          <a:p>
            <a:pPr algn="just" rtl="1"/>
            <a:r>
              <a:rPr lang="ar-SA" dirty="0">
                <a:solidFill>
                  <a:srgbClr val="FFFF00"/>
                </a:solidFill>
              </a:rPr>
              <a:t>1-</a:t>
            </a:r>
            <a:r>
              <a:rPr lang="ar-SA" dirty="0"/>
              <a:t> </a:t>
            </a:r>
            <a:r>
              <a:rPr lang="ar-SA" dirty="0">
                <a:solidFill>
                  <a:srgbClr val="FFFF00"/>
                </a:solidFill>
              </a:rPr>
              <a:t>التحام اجزاء النظم </a:t>
            </a:r>
            <a:r>
              <a:rPr lang="ar-SA" dirty="0" err="1" smtClean="0">
                <a:solidFill>
                  <a:srgbClr val="FFFF00"/>
                </a:solidFill>
              </a:rPr>
              <a:t>و</a:t>
            </a:r>
            <a:r>
              <a:rPr lang="ar-IQ" dirty="0" smtClean="0">
                <a:solidFill>
                  <a:srgbClr val="FFFF00"/>
                </a:solidFill>
              </a:rPr>
              <a:t>ا</a:t>
            </a:r>
            <a:r>
              <a:rPr lang="ar-SA" dirty="0" err="1" smtClean="0">
                <a:solidFill>
                  <a:srgbClr val="FFFF00"/>
                </a:solidFill>
              </a:rPr>
              <a:t>لتئامها</a:t>
            </a:r>
            <a:r>
              <a:rPr lang="ar-SA" dirty="0" smtClean="0">
                <a:solidFill>
                  <a:srgbClr val="FFFF00"/>
                </a:solidFill>
              </a:rPr>
              <a:t> </a:t>
            </a:r>
            <a:r>
              <a:rPr lang="ar-SA" dirty="0">
                <a:solidFill>
                  <a:srgbClr val="FFFF00"/>
                </a:solidFill>
              </a:rPr>
              <a:t>على متخير من لذيذ </a:t>
            </a:r>
            <a:r>
              <a:rPr lang="ar-SA" dirty="0" smtClean="0">
                <a:solidFill>
                  <a:srgbClr val="FFFF00"/>
                </a:solidFill>
              </a:rPr>
              <a:t>الوزن</a:t>
            </a:r>
            <a:r>
              <a:rPr lang="ar-IQ" dirty="0" smtClean="0">
                <a:solidFill>
                  <a:srgbClr val="FFFF00"/>
                </a:solidFill>
              </a:rPr>
              <a:t>.</a:t>
            </a:r>
            <a:endParaRPr lang="en-US" dirty="0">
              <a:solidFill>
                <a:srgbClr val="FFFF00"/>
              </a:solidFill>
            </a:endParaRPr>
          </a:p>
          <a:p>
            <a:pPr algn="just" rtl="1"/>
            <a:r>
              <a:rPr lang="ar-SA" dirty="0">
                <a:solidFill>
                  <a:srgbClr val="FFFF00"/>
                </a:solidFill>
              </a:rPr>
              <a:t>2- </a:t>
            </a:r>
            <a:r>
              <a:rPr lang="ar-SA" dirty="0" smtClean="0">
                <a:solidFill>
                  <a:srgbClr val="FFFF00"/>
                </a:solidFill>
              </a:rPr>
              <a:t>مناسب</a:t>
            </a:r>
            <a:r>
              <a:rPr lang="ar-IQ" dirty="0" smtClean="0">
                <a:solidFill>
                  <a:srgbClr val="FFFF00"/>
                </a:solidFill>
              </a:rPr>
              <a:t>ة</a:t>
            </a:r>
            <a:r>
              <a:rPr lang="ar-SA" dirty="0" smtClean="0">
                <a:solidFill>
                  <a:srgbClr val="FFFF00"/>
                </a:solidFill>
              </a:rPr>
              <a:t> </a:t>
            </a:r>
            <a:r>
              <a:rPr lang="ar-SA" dirty="0">
                <a:solidFill>
                  <a:srgbClr val="FFFF00"/>
                </a:solidFill>
              </a:rPr>
              <a:t>المستعار منه المستعار </a:t>
            </a:r>
            <a:r>
              <a:rPr lang="ar-SA" dirty="0" smtClean="0">
                <a:solidFill>
                  <a:srgbClr val="FFFF00"/>
                </a:solidFill>
              </a:rPr>
              <a:t>له</a:t>
            </a:r>
            <a:r>
              <a:rPr lang="ar-IQ" dirty="0" smtClean="0">
                <a:solidFill>
                  <a:srgbClr val="FFFF00"/>
                </a:solidFill>
              </a:rPr>
              <a:t>.</a:t>
            </a:r>
            <a:endParaRPr lang="en-US" dirty="0">
              <a:solidFill>
                <a:srgbClr val="FFFF00"/>
              </a:solidFill>
            </a:endParaRPr>
          </a:p>
          <a:p>
            <a:pPr algn="just" rtl="1"/>
            <a:r>
              <a:rPr lang="ar-SA" dirty="0">
                <a:solidFill>
                  <a:srgbClr val="FFFF00"/>
                </a:solidFill>
              </a:rPr>
              <a:t>3- مشاكلة اللفظ للمعنى </a:t>
            </a:r>
            <a:r>
              <a:rPr lang="ar-SA" dirty="0" smtClean="0">
                <a:solidFill>
                  <a:srgbClr val="FFFF00"/>
                </a:solidFill>
              </a:rPr>
              <a:t>وشد</a:t>
            </a:r>
            <a:r>
              <a:rPr lang="ar-IQ" dirty="0" smtClean="0">
                <a:solidFill>
                  <a:srgbClr val="FFFF00"/>
                </a:solidFill>
              </a:rPr>
              <a:t>ة</a:t>
            </a:r>
            <a:r>
              <a:rPr lang="ar-SA" dirty="0" smtClean="0">
                <a:solidFill>
                  <a:srgbClr val="FFFF00"/>
                </a:solidFill>
              </a:rPr>
              <a:t> اقتضائهما للقافي</a:t>
            </a:r>
            <a:r>
              <a:rPr lang="ar-IQ" dirty="0" smtClean="0">
                <a:solidFill>
                  <a:srgbClr val="FFFF00"/>
                </a:solidFill>
              </a:rPr>
              <a:t>ة</a:t>
            </a:r>
            <a:r>
              <a:rPr lang="ar-SA" dirty="0" smtClean="0">
                <a:solidFill>
                  <a:srgbClr val="FFFF00"/>
                </a:solidFill>
              </a:rPr>
              <a:t> </a:t>
            </a:r>
            <a:r>
              <a:rPr lang="ar-SA" dirty="0">
                <a:solidFill>
                  <a:srgbClr val="FFFF00"/>
                </a:solidFill>
              </a:rPr>
              <a:t>حتى لا منافرة بينهما </a:t>
            </a:r>
            <a:endParaRPr lang="en-US" dirty="0">
              <a:solidFill>
                <a:srgbClr val="FFFF00"/>
              </a:solidFill>
            </a:endParaRPr>
          </a:p>
          <a:p>
            <a:pPr algn="just" rtl="1"/>
            <a:r>
              <a:rPr lang="ar-SA" dirty="0"/>
              <a:t>وبذلك تكون اركان عمود الشعر سبعه </a:t>
            </a:r>
            <a:r>
              <a:rPr lang="ar-SA" dirty="0" err="1" smtClean="0"/>
              <a:t>اركا</a:t>
            </a:r>
            <a:r>
              <a:rPr lang="ar-IQ" dirty="0" smtClean="0"/>
              <a:t>ن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9639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01216"/>
          </a:xfrm>
        </p:spPr>
        <p:txBody>
          <a:bodyPr>
            <a:normAutofit fontScale="90000"/>
          </a:bodyPr>
          <a:lstStyle/>
          <a:p>
            <a:r>
              <a:rPr lang="ar-IQ" dirty="0" smtClean="0">
                <a:solidFill>
                  <a:srgbClr val="FF0000"/>
                </a:solidFill>
              </a:rPr>
              <a:t>اركان عمود الشعر: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9552" y="1714488"/>
            <a:ext cx="7854696" cy="5000660"/>
          </a:xfrm>
        </p:spPr>
        <p:txBody>
          <a:bodyPr>
            <a:normAutofit fontScale="25000" lnSpcReduction="20000"/>
          </a:bodyPr>
          <a:lstStyle/>
          <a:p>
            <a:pPr rtl="1"/>
            <a:r>
              <a:rPr lang="ar-IQ" sz="3200" b="1" dirty="0" smtClean="0">
                <a:solidFill>
                  <a:srgbClr val="FFFF00"/>
                </a:solidFill>
              </a:rPr>
              <a:t>1</a:t>
            </a:r>
            <a:r>
              <a:rPr lang="ar-SA" sz="7200" b="1" dirty="0" smtClean="0">
                <a:solidFill>
                  <a:srgbClr val="FFFF00"/>
                </a:solidFill>
              </a:rPr>
              <a:t>- شرف المعنى </a:t>
            </a:r>
            <a:r>
              <a:rPr lang="ar-SA" sz="7200" b="1" dirty="0" smtClean="0">
                <a:solidFill>
                  <a:srgbClr val="FFFF00"/>
                </a:solidFill>
              </a:rPr>
              <a:t>وصحته</a:t>
            </a:r>
            <a:r>
              <a:rPr lang="ar-IQ" sz="7200" b="1" dirty="0" smtClean="0">
                <a:solidFill>
                  <a:srgbClr val="FFFF00"/>
                </a:solidFill>
              </a:rPr>
              <a:t>.</a:t>
            </a:r>
            <a:endParaRPr lang="en-US" sz="7200" b="1" dirty="0" smtClean="0">
              <a:solidFill>
                <a:srgbClr val="FFFF00"/>
              </a:solidFill>
            </a:endParaRPr>
          </a:p>
          <a:p>
            <a:pPr rtl="1"/>
            <a:r>
              <a:rPr lang="ar-SA" sz="7200" b="1" dirty="0" smtClean="0">
                <a:solidFill>
                  <a:srgbClr val="FFFF00"/>
                </a:solidFill>
              </a:rPr>
              <a:t>2- </a:t>
            </a:r>
            <a:r>
              <a:rPr lang="ar-SA" sz="7200" b="1" dirty="0" err="1" smtClean="0">
                <a:solidFill>
                  <a:srgbClr val="FFFF00"/>
                </a:solidFill>
              </a:rPr>
              <a:t>جزال</a:t>
            </a:r>
            <a:r>
              <a:rPr lang="ar-IQ" sz="7200" b="1" dirty="0" smtClean="0">
                <a:solidFill>
                  <a:srgbClr val="FFFF00"/>
                </a:solidFill>
              </a:rPr>
              <a:t>ة</a:t>
            </a:r>
            <a:r>
              <a:rPr lang="ar-SA" sz="7200" b="1" dirty="0" smtClean="0">
                <a:solidFill>
                  <a:srgbClr val="FFFF00"/>
                </a:solidFill>
              </a:rPr>
              <a:t> </a:t>
            </a:r>
            <a:r>
              <a:rPr lang="ar-SA" sz="7200" b="1" dirty="0" smtClean="0">
                <a:solidFill>
                  <a:srgbClr val="FFFF00"/>
                </a:solidFill>
              </a:rPr>
              <a:t>اللفظ </a:t>
            </a:r>
            <a:r>
              <a:rPr lang="ar-SA" sz="7200" b="1" dirty="0" smtClean="0">
                <a:solidFill>
                  <a:srgbClr val="FFFF00"/>
                </a:solidFill>
              </a:rPr>
              <a:t>واستقامته</a:t>
            </a:r>
            <a:r>
              <a:rPr lang="ar-IQ" sz="7200" b="1" dirty="0" smtClean="0">
                <a:solidFill>
                  <a:srgbClr val="FFFF00"/>
                </a:solidFill>
              </a:rPr>
              <a:t>.</a:t>
            </a:r>
            <a:endParaRPr lang="en-US" sz="7200" b="1" dirty="0" smtClean="0">
              <a:solidFill>
                <a:srgbClr val="FFFF00"/>
              </a:solidFill>
            </a:endParaRPr>
          </a:p>
          <a:p>
            <a:pPr rtl="1"/>
            <a:r>
              <a:rPr lang="ar-SA" sz="7200" b="1" dirty="0" smtClean="0">
                <a:solidFill>
                  <a:srgbClr val="FFFF00"/>
                </a:solidFill>
              </a:rPr>
              <a:t>3- </a:t>
            </a:r>
            <a:r>
              <a:rPr lang="ar-SA" sz="7200" b="1" dirty="0" err="1" smtClean="0">
                <a:solidFill>
                  <a:srgbClr val="FFFF00"/>
                </a:solidFill>
              </a:rPr>
              <a:t>الاصاب</a:t>
            </a:r>
            <a:r>
              <a:rPr lang="ar-IQ" sz="7200" b="1" dirty="0" smtClean="0">
                <a:solidFill>
                  <a:srgbClr val="FFFF00"/>
                </a:solidFill>
              </a:rPr>
              <a:t>ة</a:t>
            </a:r>
            <a:r>
              <a:rPr lang="ar-SA" sz="7200" b="1" dirty="0" smtClean="0">
                <a:solidFill>
                  <a:srgbClr val="FFFF00"/>
                </a:solidFill>
              </a:rPr>
              <a:t> </a:t>
            </a:r>
            <a:r>
              <a:rPr lang="ar-SA" sz="7200" b="1" dirty="0" smtClean="0">
                <a:solidFill>
                  <a:srgbClr val="FFFF00"/>
                </a:solidFill>
              </a:rPr>
              <a:t>في </a:t>
            </a:r>
            <a:r>
              <a:rPr lang="ar-SA" sz="7200" b="1" dirty="0" smtClean="0">
                <a:solidFill>
                  <a:srgbClr val="FFFF00"/>
                </a:solidFill>
              </a:rPr>
              <a:t>الوصف</a:t>
            </a:r>
            <a:r>
              <a:rPr lang="ar-IQ" sz="7200" b="1" dirty="0" smtClean="0">
                <a:solidFill>
                  <a:srgbClr val="FFFF00"/>
                </a:solidFill>
              </a:rPr>
              <a:t>.</a:t>
            </a:r>
            <a:endParaRPr lang="en-US" sz="7200" b="1" dirty="0" smtClean="0">
              <a:solidFill>
                <a:srgbClr val="FFFF00"/>
              </a:solidFill>
            </a:endParaRPr>
          </a:p>
          <a:p>
            <a:pPr rtl="1"/>
            <a:r>
              <a:rPr lang="ar-SA" sz="7200" b="1" dirty="0" smtClean="0">
                <a:solidFill>
                  <a:srgbClr val="FFFF00"/>
                </a:solidFill>
              </a:rPr>
              <a:t>4- </a:t>
            </a:r>
            <a:r>
              <a:rPr lang="ar-SA" sz="7200" b="1" dirty="0" smtClean="0">
                <a:solidFill>
                  <a:srgbClr val="FFFF00"/>
                </a:solidFill>
              </a:rPr>
              <a:t>المقارب</a:t>
            </a:r>
            <a:r>
              <a:rPr lang="ar-IQ" sz="7200" b="1" dirty="0" smtClean="0">
                <a:solidFill>
                  <a:srgbClr val="FFFF00"/>
                </a:solidFill>
              </a:rPr>
              <a:t>ة</a:t>
            </a:r>
            <a:r>
              <a:rPr lang="ar-SA" sz="7200" b="1" dirty="0" smtClean="0">
                <a:solidFill>
                  <a:srgbClr val="FFFF00"/>
                </a:solidFill>
              </a:rPr>
              <a:t> </a:t>
            </a:r>
            <a:r>
              <a:rPr lang="ar-SA" sz="7200" b="1" dirty="0" smtClean="0">
                <a:solidFill>
                  <a:srgbClr val="FFFF00"/>
                </a:solidFill>
              </a:rPr>
              <a:t>في </a:t>
            </a:r>
            <a:r>
              <a:rPr lang="ar-SA" sz="7200" b="1" dirty="0" smtClean="0">
                <a:solidFill>
                  <a:srgbClr val="FFFF00"/>
                </a:solidFill>
              </a:rPr>
              <a:t>التشبيه</a:t>
            </a:r>
            <a:r>
              <a:rPr lang="ar-IQ" sz="7200" b="1" dirty="0" smtClean="0">
                <a:solidFill>
                  <a:srgbClr val="FFFF00"/>
                </a:solidFill>
              </a:rPr>
              <a:t>.</a:t>
            </a:r>
            <a:endParaRPr lang="en-US" sz="7200" b="1" dirty="0" smtClean="0"/>
          </a:p>
          <a:p>
            <a:pPr rtl="1"/>
            <a:r>
              <a:rPr lang="ar-IQ" sz="7200" b="1" dirty="0" smtClean="0">
                <a:solidFill>
                  <a:srgbClr val="FFFF00"/>
                </a:solidFill>
              </a:rPr>
              <a:t>5</a:t>
            </a:r>
            <a:r>
              <a:rPr lang="ar-SA" sz="7200" b="1" dirty="0" smtClean="0">
                <a:solidFill>
                  <a:srgbClr val="FFFF00"/>
                </a:solidFill>
              </a:rPr>
              <a:t>-</a:t>
            </a:r>
            <a:r>
              <a:rPr lang="ar-SA" sz="7200" b="1" dirty="0" smtClean="0"/>
              <a:t> </a:t>
            </a:r>
            <a:r>
              <a:rPr lang="ar-SA" sz="7200" b="1" dirty="0" smtClean="0">
                <a:solidFill>
                  <a:srgbClr val="FFFF00"/>
                </a:solidFill>
              </a:rPr>
              <a:t>التحام اجزاء النظم </a:t>
            </a:r>
            <a:r>
              <a:rPr lang="ar-SA" sz="7200" b="1" dirty="0" err="1" smtClean="0">
                <a:solidFill>
                  <a:srgbClr val="FFFF00"/>
                </a:solidFill>
              </a:rPr>
              <a:t>و</a:t>
            </a:r>
            <a:r>
              <a:rPr lang="ar-IQ" sz="7200" b="1" dirty="0" smtClean="0">
                <a:solidFill>
                  <a:srgbClr val="FFFF00"/>
                </a:solidFill>
              </a:rPr>
              <a:t>ا</a:t>
            </a:r>
            <a:r>
              <a:rPr lang="ar-SA" sz="7200" b="1" dirty="0" err="1" smtClean="0">
                <a:solidFill>
                  <a:srgbClr val="FFFF00"/>
                </a:solidFill>
              </a:rPr>
              <a:t>لتئامها</a:t>
            </a:r>
            <a:r>
              <a:rPr lang="ar-SA" sz="7200" b="1" dirty="0" smtClean="0">
                <a:solidFill>
                  <a:srgbClr val="FFFF00"/>
                </a:solidFill>
              </a:rPr>
              <a:t> </a:t>
            </a:r>
            <a:r>
              <a:rPr lang="ar-SA" sz="7200" b="1" dirty="0" smtClean="0">
                <a:solidFill>
                  <a:srgbClr val="FFFF00"/>
                </a:solidFill>
              </a:rPr>
              <a:t>على متخير من لذيذ </a:t>
            </a:r>
            <a:r>
              <a:rPr lang="ar-SA" sz="7200" b="1" dirty="0" smtClean="0">
                <a:solidFill>
                  <a:srgbClr val="FFFF00"/>
                </a:solidFill>
              </a:rPr>
              <a:t>الوزن</a:t>
            </a:r>
            <a:r>
              <a:rPr lang="ar-IQ" sz="7200" b="1" dirty="0" smtClean="0">
                <a:solidFill>
                  <a:srgbClr val="FFFF00"/>
                </a:solidFill>
              </a:rPr>
              <a:t>.</a:t>
            </a:r>
            <a:endParaRPr lang="en-US" sz="7200" b="1" dirty="0" smtClean="0">
              <a:solidFill>
                <a:srgbClr val="FFFF00"/>
              </a:solidFill>
            </a:endParaRPr>
          </a:p>
          <a:p>
            <a:pPr rtl="1"/>
            <a:r>
              <a:rPr lang="ar-IQ" sz="7200" b="1" dirty="0" smtClean="0">
                <a:solidFill>
                  <a:srgbClr val="FFFF00"/>
                </a:solidFill>
              </a:rPr>
              <a:t>6</a:t>
            </a:r>
            <a:r>
              <a:rPr lang="ar-SA" sz="7200" b="1" dirty="0" smtClean="0">
                <a:solidFill>
                  <a:srgbClr val="FFFF00"/>
                </a:solidFill>
              </a:rPr>
              <a:t>- مناسبه المستعار منه المستعار </a:t>
            </a:r>
            <a:r>
              <a:rPr lang="ar-SA" sz="7200" b="1" dirty="0" smtClean="0">
                <a:solidFill>
                  <a:srgbClr val="FFFF00"/>
                </a:solidFill>
              </a:rPr>
              <a:t>له</a:t>
            </a:r>
            <a:r>
              <a:rPr lang="ar-IQ" sz="7200" b="1" dirty="0" smtClean="0">
                <a:solidFill>
                  <a:srgbClr val="FFFF00"/>
                </a:solidFill>
              </a:rPr>
              <a:t>.</a:t>
            </a:r>
            <a:endParaRPr lang="en-US" sz="7200" b="1" dirty="0" smtClean="0">
              <a:solidFill>
                <a:srgbClr val="FFFF00"/>
              </a:solidFill>
            </a:endParaRPr>
          </a:p>
          <a:p>
            <a:pPr rtl="1"/>
            <a:r>
              <a:rPr lang="ar-IQ" sz="7200" b="1" dirty="0" smtClean="0">
                <a:solidFill>
                  <a:srgbClr val="FFFF00"/>
                </a:solidFill>
              </a:rPr>
              <a:t>7</a:t>
            </a:r>
            <a:r>
              <a:rPr lang="ar-SA" sz="7200" b="1" dirty="0" smtClean="0">
                <a:solidFill>
                  <a:srgbClr val="FFFF00"/>
                </a:solidFill>
              </a:rPr>
              <a:t>- مشاكلة اللفظ للمعنى وشده </a:t>
            </a:r>
            <a:r>
              <a:rPr lang="ar-SA" sz="7200" b="1" dirty="0" smtClean="0">
                <a:solidFill>
                  <a:srgbClr val="FFFF00"/>
                </a:solidFill>
              </a:rPr>
              <a:t>اقتضائهما للقافي</a:t>
            </a:r>
            <a:r>
              <a:rPr lang="ar-IQ" sz="7200" b="1" dirty="0" smtClean="0">
                <a:solidFill>
                  <a:srgbClr val="FFFF00"/>
                </a:solidFill>
              </a:rPr>
              <a:t>ة </a:t>
            </a:r>
            <a:r>
              <a:rPr lang="ar-SA" sz="7200" b="1" dirty="0" smtClean="0">
                <a:solidFill>
                  <a:srgbClr val="FFFF00"/>
                </a:solidFill>
              </a:rPr>
              <a:t>حتى </a:t>
            </a:r>
            <a:r>
              <a:rPr lang="ar-SA" sz="7200" b="1" dirty="0" smtClean="0">
                <a:solidFill>
                  <a:srgbClr val="FFFF00"/>
                </a:solidFill>
              </a:rPr>
              <a:t>لا </a:t>
            </a:r>
            <a:r>
              <a:rPr lang="ar-SA" sz="7200" b="1" dirty="0" err="1" smtClean="0">
                <a:solidFill>
                  <a:srgbClr val="FFFF00"/>
                </a:solidFill>
              </a:rPr>
              <a:t>منافرة</a:t>
            </a:r>
            <a:r>
              <a:rPr lang="ar-SA" sz="7200" b="1" dirty="0" smtClean="0">
                <a:solidFill>
                  <a:srgbClr val="FFFF00"/>
                </a:solidFill>
              </a:rPr>
              <a:t> </a:t>
            </a:r>
            <a:r>
              <a:rPr lang="ar-SA" sz="7200" b="1" dirty="0" smtClean="0">
                <a:solidFill>
                  <a:srgbClr val="FFFF00"/>
                </a:solidFill>
              </a:rPr>
              <a:t>بينهما</a:t>
            </a:r>
            <a:r>
              <a:rPr lang="ar-IQ" sz="7200" b="1" dirty="0" smtClean="0">
                <a:solidFill>
                  <a:srgbClr val="FFFF00"/>
                </a:solidFill>
              </a:rPr>
              <a:t>.</a:t>
            </a:r>
            <a:r>
              <a:rPr lang="ar-SA" sz="7200" b="1" dirty="0" smtClean="0">
                <a:solidFill>
                  <a:srgbClr val="FFFF00"/>
                </a:solidFill>
              </a:rPr>
              <a:t> </a:t>
            </a:r>
            <a:endParaRPr lang="ar-IQ" sz="7200" b="1" dirty="0" smtClean="0">
              <a:solidFill>
                <a:srgbClr val="FFFF00"/>
              </a:solidFill>
            </a:endParaRPr>
          </a:p>
          <a:p>
            <a:pPr rtl="1"/>
            <a:endParaRPr lang="en-US" sz="7200" b="1" dirty="0" smtClean="0">
              <a:solidFill>
                <a:srgbClr val="FFFF00"/>
              </a:solidFill>
            </a:endParaRPr>
          </a:p>
          <a:p>
            <a:pPr rtl="1"/>
            <a:r>
              <a:rPr lang="ar-SA" sz="7200" b="1" dirty="0" smtClean="0"/>
              <a:t> ينتج عن </a:t>
            </a:r>
            <a:r>
              <a:rPr lang="ar-SA" sz="7200" b="1" dirty="0" smtClean="0"/>
              <a:t>الأركان </a:t>
            </a:r>
            <a:r>
              <a:rPr lang="ar-SA" sz="7200" b="1" dirty="0" smtClean="0">
                <a:solidFill>
                  <a:srgbClr val="FF0000"/>
                </a:solidFill>
              </a:rPr>
              <a:t>الثلاث</a:t>
            </a:r>
            <a:r>
              <a:rPr lang="ar-IQ" sz="7200" b="1" dirty="0" smtClean="0">
                <a:solidFill>
                  <a:srgbClr val="FF0000"/>
                </a:solidFill>
              </a:rPr>
              <a:t>ة</a:t>
            </a:r>
            <a:r>
              <a:rPr lang="ar-SA" sz="7200" b="1" dirty="0" smtClean="0">
                <a:solidFill>
                  <a:srgbClr val="FF0000"/>
                </a:solidFill>
              </a:rPr>
              <a:t> </a:t>
            </a:r>
            <a:r>
              <a:rPr lang="ar-SA" sz="7200" b="1" dirty="0" err="1" smtClean="0">
                <a:solidFill>
                  <a:srgbClr val="FF0000"/>
                </a:solidFill>
              </a:rPr>
              <a:t>الاولى</a:t>
            </a:r>
            <a:r>
              <a:rPr lang="ar-IQ" sz="7200" b="1" dirty="0" smtClean="0">
                <a:solidFill>
                  <a:srgbClr val="FF0000"/>
                </a:solidFill>
              </a:rPr>
              <a:t> </a:t>
            </a:r>
            <a:r>
              <a:rPr lang="ar-SA" sz="7200" b="1" dirty="0" smtClean="0">
                <a:solidFill>
                  <a:srgbClr val="FFFF00"/>
                </a:solidFill>
              </a:rPr>
              <a:t>( </a:t>
            </a:r>
            <a:r>
              <a:rPr lang="ar-SA" sz="7200" b="1" dirty="0" smtClean="0">
                <a:solidFill>
                  <a:srgbClr val="FFFF00"/>
                </a:solidFill>
              </a:rPr>
              <a:t>المعنى واللفظ والوصف)</a:t>
            </a:r>
            <a:r>
              <a:rPr lang="ar-SA" sz="7200" b="1" dirty="0" smtClean="0"/>
              <a:t> ينتج عنها عناصر تتعلق </a:t>
            </a:r>
            <a:r>
              <a:rPr lang="ar-SA" sz="7200" b="1" dirty="0" smtClean="0">
                <a:solidFill>
                  <a:srgbClr val="FF0000"/>
                </a:solidFill>
              </a:rPr>
              <a:t>بالمبدع</a:t>
            </a:r>
            <a:r>
              <a:rPr lang="ar-IQ" sz="7200" b="1" dirty="0" smtClean="0">
                <a:solidFill>
                  <a:srgbClr val="FF0000"/>
                </a:solidFill>
              </a:rPr>
              <a:t> .</a:t>
            </a:r>
          </a:p>
          <a:p>
            <a:pPr rtl="1"/>
            <a:endParaRPr lang="en-US" sz="7200" b="1" dirty="0" smtClean="0">
              <a:solidFill>
                <a:srgbClr val="FF0000"/>
              </a:solidFill>
            </a:endParaRPr>
          </a:p>
          <a:p>
            <a:pPr rtl="1"/>
            <a:r>
              <a:rPr lang="ar-SA" sz="7200" b="1" dirty="0" smtClean="0"/>
              <a:t> وينتج عن </a:t>
            </a:r>
            <a:r>
              <a:rPr lang="ar-SA" sz="7200" b="1" dirty="0" smtClean="0"/>
              <a:t>الركن</a:t>
            </a:r>
            <a:r>
              <a:rPr lang="ar-IQ" sz="7200" b="1" dirty="0" smtClean="0"/>
              <a:t>ين</a:t>
            </a:r>
            <a:r>
              <a:rPr lang="ar-SA" sz="7200" b="1" dirty="0" smtClean="0"/>
              <a:t> </a:t>
            </a:r>
            <a:r>
              <a:rPr lang="ar-SA" sz="7200" b="1" dirty="0" smtClean="0">
                <a:solidFill>
                  <a:srgbClr val="FF0000"/>
                </a:solidFill>
              </a:rPr>
              <a:t>الأول والثاني</a:t>
            </a:r>
            <a:r>
              <a:rPr lang="ar-IQ" sz="7200" b="1" dirty="0" smtClean="0">
                <a:solidFill>
                  <a:srgbClr val="FF0000"/>
                </a:solidFill>
              </a:rPr>
              <a:t> </a:t>
            </a:r>
            <a:r>
              <a:rPr lang="ar-SA" sz="7200" b="1" dirty="0" smtClean="0">
                <a:solidFill>
                  <a:srgbClr val="FFFF00"/>
                </a:solidFill>
              </a:rPr>
              <a:t>( </a:t>
            </a:r>
            <a:r>
              <a:rPr lang="ar-SA" sz="7200" b="1" dirty="0" smtClean="0">
                <a:solidFill>
                  <a:srgbClr val="FFFF00"/>
                </a:solidFill>
              </a:rPr>
              <a:t>المعنى واللفظ) </a:t>
            </a:r>
            <a:r>
              <a:rPr lang="ar-SA" sz="7200" b="1" dirty="0" smtClean="0"/>
              <a:t>عناصر تتعلق بالنص عناصر </a:t>
            </a:r>
            <a:r>
              <a:rPr lang="ar-SA" sz="7200" b="1" dirty="0" smtClean="0">
                <a:solidFill>
                  <a:srgbClr val="FF0000"/>
                </a:solidFill>
              </a:rPr>
              <a:t>تكويني</a:t>
            </a:r>
            <a:r>
              <a:rPr lang="ar-IQ" sz="7200" b="1" dirty="0" smtClean="0">
                <a:solidFill>
                  <a:srgbClr val="FF0000"/>
                </a:solidFill>
              </a:rPr>
              <a:t>ة</a:t>
            </a:r>
            <a:r>
              <a:rPr lang="ar-SA" sz="7200" b="1" dirty="0" smtClean="0">
                <a:solidFill>
                  <a:srgbClr val="FF0000"/>
                </a:solidFill>
              </a:rPr>
              <a:t> </a:t>
            </a:r>
            <a:r>
              <a:rPr lang="ar-SA" sz="7200" b="1" dirty="0" smtClean="0">
                <a:solidFill>
                  <a:srgbClr val="FF0000"/>
                </a:solidFill>
              </a:rPr>
              <a:t>للشعر</a:t>
            </a:r>
            <a:r>
              <a:rPr lang="ar-IQ" sz="7200" b="1" dirty="0" smtClean="0">
                <a:solidFill>
                  <a:srgbClr val="FF0000"/>
                </a:solidFill>
              </a:rPr>
              <a:t>.</a:t>
            </a:r>
          </a:p>
          <a:p>
            <a:pPr rtl="1"/>
            <a:endParaRPr lang="en-US" sz="7200" b="1" dirty="0" smtClean="0">
              <a:solidFill>
                <a:srgbClr val="FF0000"/>
              </a:solidFill>
            </a:endParaRPr>
          </a:p>
          <a:p>
            <a:pPr rtl="1"/>
            <a:r>
              <a:rPr lang="ar-SA" sz="7200" b="1" dirty="0" smtClean="0"/>
              <a:t> وينتج عن ال</a:t>
            </a:r>
            <a:r>
              <a:rPr lang="ar-IQ" sz="7200" b="1" dirty="0" smtClean="0"/>
              <a:t>ركن</a:t>
            </a:r>
            <a:r>
              <a:rPr lang="ar-SA" sz="7200" b="1" dirty="0" smtClean="0"/>
              <a:t> </a:t>
            </a:r>
            <a:r>
              <a:rPr lang="ar-SA" sz="7200" b="1" dirty="0" smtClean="0">
                <a:solidFill>
                  <a:srgbClr val="FF0000"/>
                </a:solidFill>
              </a:rPr>
              <a:t>الثالث والرابع والسادس</a:t>
            </a:r>
            <a:r>
              <a:rPr lang="ar-SA" sz="7200" b="1" dirty="0" smtClean="0">
                <a:solidFill>
                  <a:srgbClr val="FFFF00"/>
                </a:solidFill>
              </a:rPr>
              <a:t>( الوصف والتشبيه </a:t>
            </a:r>
            <a:r>
              <a:rPr lang="ar-SA" sz="7200" b="1" dirty="0" smtClean="0">
                <a:solidFill>
                  <a:srgbClr val="FFFF00"/>
                </a:solidFill>
              </a:rPr>
              <a:t>والاستعارة) </a:t>
            </a:r>
            <a:r>
              <a:rPr lang="ar-SA" sz="7200" b="1" dirty="0" smtClean="0"/>
              <a:t>عناصر </a:t>
            </a:r>
            <a:r>
              <a:rPr lang="ar-SA" sz="7200" b="1" dirty="0" smtClean="0">
                <a:solidFill>
                  <a:srgbClr val="FF0000"/>
                </a:solidFill>
              </a:rPr>
              <a:t>جمالي</a:t>
            </a:r>
            <a:r>
              <a:rPr lang="ar-IQ" sz="7200" b="1" dirty="0" smtClean="0">
                <a:solidFill>
                  <a:srgbClr val="FF0000"/>
                </a:solidFill>
              </a:rPr>
              <a:t>ة.</a:t>
            </a:r>
            <a:endParaRPr lang="ar-IQ" sz="7200" b="1" dirty="0" smtClean="0">
              <a:solidFill>
                <a:srgbClr val="FF0000"/>
              </a:solidFill>
            </a:endParaRPr>
          </a:p>
          <a:p>
            <a:pPr rtl="1"/>
            <a:endParaRPr lang="en-US" sz="7200" b="1" dirty="0" smtClean="0">
              <a:solidFill>
                <a:srgbClr val="FF0000"/>
              </a:solidFill>
            </a:endParaRPr>
          </a:p>
          <a:p>
            <a:pPr rtl="1"/>
            <a:r>
              <a:rPr lang="ar-SA" sz="7200" b="1" dirty="0" smtClean="0"/>
              <a:t> وينتج عن </a:t>
            </a:r>
            <a:r>
              <a:rPr lang="ar-SA" sz="7200" b="1" dirty="0" err="1" smtClean="0"/>
              <a:t>ال</a:t>
            </a:r>
            <a:r>
              <a:rPr lang="ar-IQ" sz="7200" b="1" dirty="0" smtClean="0"/>
              <a:t>ركنين</a:t>
            </a:r>
            <a:r>
              <a:rPr lang="ar-SA" sz="7200" b="1" dirty="0" smtClean="0"/>
              <a:t> </a:t>
            </a:r>
            <a:r>
              <a:rPr lang="ar-SA" sz="7200" b="1" dirty="0" smtClean="0">
                <a:solidFill>
                  <a:srgbClr val="FF0000"/>
                </a:solidFill>
              </a:rPr>
              <a:t>الخامس </a:t>
            </a:r>
            <a:r>
              <a:rPr lang="ar-SA" sz="7200" b="1" dirty="0" smtClean="0">
                <a:solidFill>
                  <a:srgbClr val="FF0000"/>
                </a:solidFill>
              </a:rPr>
              <a:t>والسابع</a:t>
            </a:r>
            <a:r>
              <a:rPr lang="ar-IQ" sz="7200" b="1" dirty="0" smtClean="0">
                <a:solidFill>
                  <a:srgbClr val="FF0000"/>
                </a:solidFill>
              </a:rPr>
              <a:t> </a:t>
            </a:r>
            <a:r>
              <a:rPr lang="ar-SA" sz="7200" b="1" dirty="0" smtClean="0">
                <a:solidFill>
                  <a:srgbClr val="FFFF00"/>
                </a:solidFill>
              </a:rPr>
              <a:t>(</a:t>
            </a:r>
            <a:r>
              <a:rPr lang="ar-SA" sz="7200" b="1" dirty="0" smtClean="0">
                <a:solidFill>
                  <a:srgbClr val="FFFF00"/>
                </a:solidFill>
              </a:rPr>
              <a:t>التحام اجزاء النظم </a:t>
            </a:r>
            <a:r>
              <a:rPr lang="ar-SA" sz="7200" b="1" dirty="0" smtClean="0">
                <a:solidFill>
                  <a:srgbClr val="FFFF00"/>
                </a:solidFill>
              </a:rPr>
              <a:t>والقافية)</a:t>
            </a:r>
            <a:r>
              <a:rPr lang="ar-SA" sz="7200" b="1" dirty="0" smtClean="0">
                <a:solidFill>
                  <a:srgbClr val="FFFF00"/>
                </a:solidFill>
              </a:rPr>
              <a:t> </a:t>
            </a:r>
            <a:r>
              <a:rPr lang="ar-SA" sz="7200" b="1" dirty="0" smtClean="0"/>
              <a:t>عناصر </a:t>
            </a:r>
            <a:r>
              <a:rPr lang="ar-SA" sz="7200" b="1" dirty="0" smtClean="0">
                <a:solidFill>
                  <a:srgbClr val="FF0000"/>
                </a:solidFill>
              </a:rPr>
              <a:t>البناء الشعري</a:t>
            </a:r>
            <a:r>
              <a:rPr lang="ar-IQ" sz="7200" b="1" dirty="0" smtClean="0">
                <a:solidFill>
                  <a:srgbClr val="FF0000"/>
                </a:solidFill>
              </a:rPr>
              <a:t> .</a:t>
            </a:r>
          </a:p>
          <a:p>
            <a:pPr rtl="1"/>
            <a:endParaRPr lang="en-US" sz="7200" b="1" dirty="0" smtClean="0">
              <a:solidFill>
                <a:srgbClr val="FF0000"/>
              </a:solidFill>
            </a:endParaRPr>
          </a:p>
          <a:p>
            <a:pPr rtl="1"/>
            <a:r>
              <a:rPr lang="ar-SA" sz="7200" b="1" dirty="0"/>
              <a:t> </a:t>
            </a:r>
            <a:endParaRPr lang="en-US" sz="7200" b="1" dirty="0"/>
          </a:p>
          <a:p>
            <a:pPr rtl="1"/>
            <a:endParaRPr lang="en-US" dirty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3574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83568" y="548680"/>
            <a:ext cx="82089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IQ" dirty="0" smtClean="0">
              <a:solidFill>
                <a:srgbClr val="FF0000"/>
              </a:solidFill>
            </a:endParaRPr>
          </a:p>
          <a:p>
            <a:r>
              <a:rPr lang="ar-SA" dirty="0" smtClean="0">
                <a:solidFill>
                  <a:srgbClr val="FF0000"/>
                </a:solidFill>
              </a:rPr>
              <a:t>-</a:t>
            </a:r>
            <a:r>
              <a:rPr lang="ar-SA" sz="2000" b="1" dirty="0">
                <a:solidFill>
                  <a:srgbClr val="FF0000"/>
                </a:solidFill>
              </a:rPr>
              <a:t>اركان عمود الشعر </a:t>
            </a:r>
            <a:r>
              <a:rPr lang="ar-SA" sz="2000" b="1" dirty="0" smtClean="0">
                <a:solidFill>
                  <a:srgbClr val="FF0000"/>
                </a:solidFill>
              </a:rPr>
              <a:t>ومعاييره</a:t>
            </a:r>
            <a:endParaRPr lang="ar-IQ" sz="2000" b="1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ar-SA" dirty="0"/>
              <a:t>1- </a:t>
            </a:r>
            <a:r>
              <a:rPr lang="ar-SA" u="sng" dirty="0">
                <a:solidFill>
                  <a:srgbClr val="FF0000"/>
                </a:solidFill>
              </a:rPr>
              <a:t>شرف المعنى وصحته</a:t>
            </a:r>
            <a:r>
              <a:rPr lang="ar-SA" u="sng" dirty="0"/>
              <a:t> </a:t>
            </a:r>
            <a:r>
              <a:rPr lang="ar-SA" dirty="0"/>
              <a:t>ويعني به الا يكون في المعنى اضطراب او سوء تركيب او تناقض </a:t>
            </a:r>
            <a:r>
              <a:rPr lang="ar-SA" dirty="0">
                <a:solidFill>
                  <a:srgbClr val="FF0000"/>
                </a:solidFill>
              </a:rPr>
              <a:t>وعيار وذلك العقل الصحيح والفهم الثاقب </a:t>
            </a:r>
            <a:r>
              <a:rPr lang="ar-SA" dirty="0"/>
              <a:t>لان العقل يستكره المعاني التي فيها </a:t>
            </a:r>
            <a:r>
              <a:rPr lang="ar-SA" dirty="0" err="1" smtClean="0"/>
              <a:t>معاظلة</a:t>
            </a:r>
            <a:r>
              <a:rPr lang="ar-SA" dirty="0" smtClean="0"/>
              <a:t> </a:t>
            </a:r>
            <a:r>
              <a:rPr lang="ar-SA" dirty="0"/>
              <a:t>وانغلاق</a:t>
            </a:r>
            <a:endParaRPr lang="en-US" dirty="0"/>
          </a:p>
          <a:p>
            <a:r>
              <a:rPr lang="ar-SA" dirty="0"/>
              <a:t>2- </a:t>
            </a:r>
            <a:r>
              <a:rPr lang="ar-SA" u="sng" dirty="0">
                <a:solidFill>
                  <a:srgbClr val="FF0000"/>
                </a:solidFill>
              </a:rPr>
              <a:t>جزاله اللفظ واستقامته </a:t>
            </a:r>
            <a:r>
              <a:rPr lang="ar-SA" dirty="0"/>
              <a:t>ويعني به اللفظ الشديد وهو خلاف </a:t>
            </a:r>
            <a:r>
              <a:rPr lang="ar-SA" dirty="0" smtClean="0"/>
              <a:t>الركي</a:t>
            </a:r>
            <a:r>
              <a:rPr lang="ar-IQ" dirty="0" smtClean="0"/>
              <a:t>ك </a:t>
            </a:r>
            <a:r>
              <a:rPr lang="ar-SA" u="sng" dirty="0" smtClean="0">
                <a:solidFill>
                  <a:srgbClr val="FF0000"/>
                </a:solidFill>
              </a:rPr>
              <a:t>وعيار </a:t>
            </a:r>
            <a:r>
              <a:rPr lang="ar-SA" u="sng" dirty="0">
                <a:solidFill>
                  <a:srgbClr val="FF0000"/>
                </a:solidFill>
              </a:rPr>
              <a:t>ذلك الطبع </a:t>
            </a:r>
            <a:r>
              <a:rPr lang="ar-SA" u="sng" dirty="0" smtClean="0">
                <a:solidFill>
                  <a:srgbClr val="FF0000"/>
                </a:solidFill>
              </a:rPr>
              <a:t>والرواية </a:t>
            </a:r>
            <a:r>
              <a:rPr lang="ar-SA" u="sng" dirty="0">
                <a:solidFill>
                  <a:srgbClr val="FF0000"/>
                </a:solidFill>
              </a:rPr>
              <a:t>والاستعمال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ar-SA" u="sng" dirty="0">
                <a:solidFill>
                  <a:srgbClr val="FF0000"/>
                </a:solidFill>
              </a:rPr>
              <a:t>3- </a:t>
            </a:r>
            <a:r>
              <a:rPr lang="ar-SA" u="sng" dirty="0" err="1">
                <a:solidFill>
                  <a:srgbClr val="FF0000"/>
                </a:solidFill>
              </a:rPr>
              <a:t>الاصابه</a:t>
            </a:r>
            <a:r>
              <a:rPr lang="ar-SA" u="sng" dirty="0">
                <a:solidFill>
                  <a:srgbClr val="FF0000"/>
                </a:solidFill>
              </a:rPr>
              <a:t> في الوصف </a:t>
            </a:r>
            <a:r>
              <a:rPr lang="ar-SA" dirty="0"/>
              <a:t>ويعني به ان يصور الشاعر ما يريد التعبير عنه تصويرا مطابقا لواقع الشيء الموصوف في الخارج </a:t>
            </a:r>
            <a:r>
              <a:rPr lang="ar-SA" u="sng" dirty="0" smtClean="0">
                <a:solidFill>
                  <a:srgbClr val="FF0000"/>
                </a:solidFill>
              </a:rPr>
              <a:t>وعيار</a:t>
            </a:r>
            <a:r>
              <a:rPr lang="ar-IQ" u="sng" dirty="0" smtClean="0">
                <a:solidFill>
                  <a:srgbClr val="FF0000"/>
                </a:solidFill>
              </a:rPr>
              <a:t> </a:t>
            </a:r>
            <a:r>
              <a:rPr lang="ar-SA" u="sng" dirty="0" smtClean="0">
                <a:solidFill>
                  <a:srgbClr val="FF0000"/>
                </a:solidFill>
              </a:rPr>
              <a:t>ذلك </a:t>
            </a:r>
            <a:r>
              <a:rPr lang="ar-SA" u="sng" dirty="0">
                <a:solidFill>
                  <a:srgbClr val="FF0000"/>
                </a:solidFill>
              </a:rPr>
              <a:t>حسن التمييز والذكاء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ar-SA" dirty="0"/>
              <a:t>4- </a:t>
            </a:r>
            <a:r>
              <a:rPr lang="ar-SA" u="sng" dirty="0" smtClean="0">
                <a:solidFill>
                  <a:srgbClr val="FF0000"/>
                </a:solidFill>
              </a:rPr>
              <a:t>المقاربة </a:t>
            </a:r>
            <a:r>
              <a:rPr lang="ar-SA" u="sng" dirty="0">
                <a:solidFill>
                  <a:srgbClr val="FF0000"/>
                </a:solidFill>
              </a:rPr>
              <a:t>في التشبيه </a:t>
            </a:r>
            <a:r>
              <a:rPr lang="ar-SA" dirty="0"/>
              <a:t>ويعني به ان تكون </a:t>
            </a:r>
            <a:r>
              <a:rPr lang="ar-SA" dirty="0" smtClean="0"/>
              <a:t>العلاقة </a:t>
            </a:r>
            <a:r>
              <a:rPr lang="ar-SA" dirty="0"/>
              <a:t>بين طرفي التشبيه </a:t>
            </a:r>
            <a:r>
              <a:rPr lang="ar-SA" dirty="0" smtClean="0"/>
              <a:t>قريب</a:t>
            </a:r>
            <a:r>
              <a:rPr lang="ar-IQ" dirty="0" smtClean="0"/>
              <a:t>ة </a:t>
            </a:r>
            <a:r>
              <a:rPr lang="ar-IQ" dirty="0" err="1" smtClean="0"/>
              <a:t>و</a:t>
            </a:r>
            <a:r>
              <a:rPr lang="ar-SA" dirty="0" smtClean="0"/>
              <a:t> واضح</a:t>
            </a:r>
            <a:r>
              <a:rPr lang="ar-IQ" dirty="0" smtClean="0"/>
              <a:t>ة</a:t>
            </a:r>
            <a:r>
              <a:rPr lang="ar-SA" dirty="0" smtClean="0"/>
              <a:t> </a:t>
            </a:r>
            <a:r>
              <a:rPr lang="ar-SA" dirty="0"/>
              <a:t>يسهل ادراكها فتفهم بذلك المقصود من التشبيه </a:t>
            </a:r>
            <a:r>
              <a:rPr lang="ar-SA" u="sng" dirty="0">
                <a:solidFill>
                  <a:srgbClr val="FF0000"/>
                </a:solidFill>
              </a:rPr>
              <a:t>وعيار و ذلك الفطنة و حسن </a:t>
            </a:r>
            <a:r>
              <a:rPr lang="ar-IQ" u="sng" dirty="0" err="1" smtClean="0">
                <a:solidFill>
                  <a:srgbClr val="FF0000"/>
                </a:solidFill>
              </a:rPr>
              <a:t>ال</a:t>
            </a:r>
            <a:r>
              <a:rPr lang="ar-SA" u="sng" dirty="0" smtClean="0">
                <a:solidFill>
                  <a:srgbClr val="FF0000"/>
                </a:solidFill>
              </a:rPr>
              <a:t>تقدير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ar-SA" dirty="0"/>
              <a:t>5- </a:t>
            </a:r>
            <a:r>
              <a:rPr lang="ar-SA" u="sng" dirty="0">
                <a:solidFill>
                  <a:srgbClr val="FF0000"/>
                </a:solidFill>
              </a:rPr>
              <a:t>التحام </a:t>
            </a:r>
            <a:r>
              <a:rPr lang="ar-SA" u="sng" dirty="0" err="1">
                <a:solidFill>
                  <a:srgbClr val="FF0000"/>
                </a:solidFill>
              </a:rPr>
              <a:t>اجزاءالنظم</a:t>
            </a:r>
            <a:r>
              <a:rPr lang="ar-SA" u="sng" dirty="0">
                <a:solidFill>
                  <a:srgbClr val="FF0000"/>
                </a:solidFill>
              </a:rPr>
              <a:t> </a:t>
            </a:r>
            <a:r>
              <a:rPr lang="ar-SA" dirty="0"/>
              <a:t>والتئامها على متخير من لذيذ الوزن و يريد بذلك ان تكون </a:t>
            </a:r>
            <a:r>
              <a:rPr lang="ar-SA" dirty="0" err="1"/>
              <a:t>ابيات</a:t>
            </a:r>
            <a:r>
              <a:rPr lang="ar-SA" dirty="0"/>
              <a:t> </a:t>
            </a:r>
            <a:r>
              <a:rPr lang="ar-SA" dirty="0" smtClean="0"/>
              <a:t>القصيدة متلاحم</a:t>
            </a:r>
            <a:r>
              <a:rPr lang="ar-IQ" dirty="0" smtClean="0"/>
              <a:t>ة</a:t>
            </a:r>
            <a:r>
              <a:rPr lang="ar-SA" dirty="0" smtClean="0"/>
              <a:t> </a:t>
            </a:r>
            <a:r>
              <a:rPr lang="ar-SA" dirty="0"/>
              <a:t>حتى تكون </a:t>
            </a:r>
            <a:r>
              <a:rPr lang="ar-SA" dirty="0" smtClean="0"/>
              <a:t>القصيدة </a:t>
            </a:r>
            <a:r>
              <a:rPr lang="ar-SA" dirty="0"/>
              <a:t>كلها كالبيت والبيت  </a:t>
            </a:r>
            <a:r>
              <a:rPr lang="ar-SA" dirty="0" smtClean="0"/>
              <a:t>كالكلمة  </a:t>
            </a:r>
            <a:r>
              <a:rPr lang="ar-SA" dirty="0"/>
              <a:t>فالطبع يرتاح </a:t>
            </a:r>
            <a:r>
              <a:rPr lang="ar-IQ" dirty="0" smtClean="0"/>
              <a:t>ل</a:t>
            </a:r>
            <a:r>
              <a:rPr lang="ar-SA" dirty="0" smtClean="0"/>
              <a:t>ايقاع </a:t>
            </a:r>
            <a:r>
              <a:rPr lang="ar-SA" dirty="0"/>
              <a:t>النص وصفائه وخلوه من كل ما يشين وزنه من الزحافات والعلل </a:t>
            </a:r>
            <a:r>
              <a:rPr lang="ar-SA" dirty="0" smtClean="0"/>
              <a:t>او</a:t>
            </a:r>
            <a:r>
              <a:rPr lang="ar-IQ" dirty="0" smtClean="0"/>
              <a:t>من</a:t>
            </a:r>
            <a:r>
              <a:rPr lang="ar-SA" dirty="0" smtClean="0"/>
              <a:t> </a:t>
            </a:r>
            <a:r>
              <a:rPr lang="ar-SA" dirty="0"/>
              <a:t>اي خلل عروضي </a:t>
            </a:r>
            <a:r>
              <a:rPr lang="ar-SA" u="sng" dirty="0" smtClean="0">
                <a:solidFill>
                  <a:srgbClr val="FF0000"/>
                </a:solidFill>
              </a:rPr>
              <a:t>وعيار </a:t>
            </a:r>
            <a:r>
              <a:rPr lang="ar-SA" u="sng" dirty="0">
                <a:solidFill>
                  <a:srgbClr val="FF0000"/>
                </a:solidFill>
              </a:rPr>
              <a:t>و ذلك الطبع واللسان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ar-SA" dirty="0"/>
              <a:t>6- </a:t>
            </a:r>
            <a:r>
              <a:rPr lang="ar-SA" u="sng" dirty="0" smtClean="0">
                <a:solidFill>
                  <a:srgbClr val="FF0000"/>
                </a:solidFill>
              </a:rPr>
              <a:t>مناسب</a:t>
            </a:r>
            <a:r>
              <a:rPr lang="ar-IQ" u="sng" dirty="0" smtClean="0">
                <a:solidFill>
                  <a:srgbClr val="FF0000"/>
                </a:solidFill>
              </a:rPr>
              <a:t>ة</a:t>
            </a:r>
            <a:r>
              <a:rPr lang="ar-SA" u="sng" dirty="0" smtClean="0">
                <a:solidFill>
                  <a:srgbClr val="FF0000"/>
                </a:solidFill>
              </a:rPr>
              <a:t> </a:t>
            </a:r>
            <a:r>
              <a:rPr lang="ar-SA" u="sng" dirty="0">
                <a:solidFill>
                  <a:srgbClr val="FF0000"/>
                </a:solidFill>
              </a:rPr>
              <a:t>المستعار منه للمستعار له </a:t>
            </a:r>
            <a:r>
              <a:rPr lang="ar-SA" dirty="0"/>
              <a:t>ويعني بذلك </a:t>
            </a:r>
            <a:r>
              <a:rPr lang="ar-SA" dirty="0" smtClean="0"/>
              <a:t>قو</a:t>
            </a:r>
            <a:r>
              <a:rPr lang="ar-IQ" dirty="0" smtClean="0"/>
              <a:t>ة</a:t>
            </a:r>
            <a:r>
              <a:rPr lang="ar-SA" dirty="0" smtClean="0"/>
              <a:t> المشابهة </a:t>
            </a:r>
            <a:r>
              <a:rPr lang="ar-SA" dirty="0"/>
              <a:t>بين طرفي </a:t>
            </a:r>
            <a:r>
              <a:rPr lang="ar-SA" dirty="0" smtClean="0"/>
              <a:t>الاستعارة </a:t>
            </a:r>
            <a:r>
              <a:rPr lang="ar-SA" dirty="0"/>
              <a:t>اللذين هما في الاصل طرفا التشبيه وما ينطبق على التشبيه من معايير ينطبق على </a:t>
            </a:r>
            <a:r>
              <a:rPr lang="ar-SA" dirty="0" smtClean="0"/>
              <a:t>الاستعارة  </a:t>
            </a:r>
            <a:r>
              <a:rPr lang="ar-SA" dirty="0"/>
              <a:t>فالمقاربة في التشبيه هي المناسبة في </a:t>
            </a:r>
            <a:r>
              <a:rPr lang="ar-SA" dirty="0" smtClean="0"/>
              <a:t>الاستعارة </a:t>
            </a:r>
            <a:r>
              <a:rPr lang="ar-SA" u="sng" dirty="0" smtClean="0">
                <a:solidFill>
                  <a:srgbClr val="FF0000"/>
                </a:solidFill>
              </a:rPr>
              <a:t>وعيار </a:t>
            </a:r>
            <a:r>
              <a:rPr lang="ar-SA" u="sng" dirty="0">
                <a:solidFill>
                  <a:srgbClr val="FF0000"/>
                </a:solidFill>
              </a:rPr>
              <a:t>ذلك كله الذهن </a:t>
            </a:r>
            <a:r>
              <a:rPr lang="ar-SA" u="sng" dirty="0" smtClean="0">
                <a:solidFill>
                  <a:srgbClr val="FF0000"/>
                </a:solidFill>
              </a:rPr>
              <a:t>والفطنة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ar-SA" dirty="0"/>
              <a:t>7- </a:t>
            </a:r>
            <a:r>
              <a:rPr lang="ar-SA" u="sng" dirty="0">
                <a:solidFill>
                  <a:srgbClr val="FF0000"/>
                </a:solidFill>
              </a:rPr>
              <a:t>مشاكله اللفظ للمعنى  وشدة اقتضائهما للقافية </a:t>
            </a:r>
            <a:r>
              <a:rPr lang="ar-SA" u="sng" dirty="0" smtClean="0">
                <a:solidFill>
                  <a:srgbClr val="FF0000"/>
                </a:solidFill>
              </a:rPr>
              <a:t>حتى </a:t>
            </a:r>
            <a:r>
              <a:rPr lang="ar-SA" u="sng" dirty="0">
                <a:solidFill>
                  <a:srgbClr val="FF0000"/>
                </a:solidFill>
              </a:rPr>
              <a:t>لا منافرة بينهما 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ar-SA" dirty="0"/>
              <a:t>المشاكلة  هي المماثلة  لان الغرض الشريف تناسبه </a:t>
            </a:r>
            <a:r>
              <a:rPr lang="ar-SA" dirty="0" err="1"/>
              <a:t>الالفاظ</a:t>
            </a:r>
            <a:r>
              <a:rPr lang="ar-SA" dirty="0"/>
              <a:t> </a:t>
            </a:r>
            <a:r>
              <a:rPr lang="ar-SA" dirty="0" smtClean="0"/>
              <a:t>الموضوعة </a:t>
            </a:r>
            <a:r>
              <a:rPr lang="ar-SA" dirty="0"/>
              <a:t>لمعان </a:t>
            </a:r>
            <a:r>
              <a:rPr lang="ar-SA" dirty="0" smtClean="0"/>
              <a:t>حميدة </a:t>
            </a:r>
            <a:r>
              <a:rPr lang="ar-SA" dirty="0"/>
              <a:t>و ان الغرض الخسيس تناسبه الالفاظ الموضوعة لمعان </a:t>
            </a:r>
            <a:r>
              <a:rPr lang="ar-IQ" dirty="0" smtClean="0"/>
              <a:t>خسيسة </a:t>
            </a:r>
            <a:r>
              <a:rPr lang="ar-SA" u="sng" dirty="0" smtClean="0">
                <a:solidFill>
                  <a:srgbClr val="FF0000"/>
                </a:solidFill>
              </a:rPr>
              <a:t>عيار </a:t>
            </a:r>
            <a:r>
              <a:rPr lang="ar-SA" u="sng" dirty="0">
                <a:solidFill>
                  <a:srgbClr val="FF0000"/>
                </a:solidFill>
              </a:rPr>
              <a:t>ذلك </a:t>
            </a:r>
            <a:r>
              <a:rPr lang="ar-SA" u="sng" dirty="0" smtClean="0">
                <a:solidFill>
                  <a:srgbClr val="FF0000"/>
                </a:solidFill>
              </a:rPr>
              <a:t>الدربة والممارسة</a:t>
            </a:r>
            <a:r>
              <a:rPr lang="ar-SA" u="sng" dirty="0">
                <a:solidFill>
                  <a:srgbClr val="FF0000"/>
                </a:solidFill>
              </a:rPr>
              <a:t> 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ar-SA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5364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302</TotalTime>
  <Words>524</Words>
  <Application>Microsoft Office PowerPoint</Application>
  <PresentationFormat>On-screen Show (4:3)</PresentationFormat>
  <Paragraphs>68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تدفق</vt:lpstr>
      <vt:lpstr>المرزوقي (ت421هـ) وعمود الشعر </vt:lpstr>
      <vt:lpstr> عمود الشعراصطلاحا </vt:lpstr>
      <vt:lpstr>(تأريخ مصطلح عمود الشعر)</vt:lpstr>
      <vt:lpstr>1-البحتري(ت284هـ)</vt:lpstr>
      <vt:lpstr>2 -الامدي (ت 370 هـ) </vt:lpstr>
      <vt:lpstr>3-القاضي الجرجاني (ت392 هـ)</vt:lpstr>
      <vt:lpstr>(4-المرزوقي (ت 421</vt:lpstr>
      <vt:lpstr>اركان عمود الشعر:</vt:lpstr>
      <vt:lpstr>Slide 9</vt:lpstr>
      <vt:lpstr>تقويم عام </vt:lpstr>
    </vt:vector>
  </TitlesOfParts>
  <Company>Syrian Games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المرزوقي (ت421هـ) وعمود الشعر</dc:title>
  <dc:creator>naim.alhusaini@gmail.com</dc:creator>
  <cp:lastModifiedBy>Anwaar</cp:lastModifiedBy>
  <cp:revision>31</cp:revision>
  <dcterms:created xsi:type="dcterms:W3CDTF">2020-05-06T01:04:25Z</dcterms:created>
  <dcterms:modified xsi:type="dcterms:W3CDTF">2021-06-11T13:26:17Z</dcterms:modified>
</cp:coreProperties>
</file>