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274DC0-EADB-437B-98DC-62207D881BE7}" type="datetimeFigureOut">
              <a:rPr lang="en-US" smtClean="0"/>
              <a:t>7/10/2021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053C61-FB6A-4BAA-8E16-3E6C811E51EA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IQ" dirty="0" smtClean="0"/>
              <a:t>كتاب المنهاج</a:t>
            </a:r>
            <a:endParaRPr lang="en-US" dirty="0"/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 rtl="1"/>
            <a:r>
              <a:rPr lang="ar-IQ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ك</a:t>
            </a:r>
            <a:r>
              <a:rPr lang="ar-SA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تاب منهاج البلغاء وسراج الادباء </a:t>
            </a:r>
            <a:r>
              <a:rPr lang="ar-IQ" b="1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ل</a:t>
            </a:r>
            <a:r>
              <a:rPr lang="ar-SA" b="1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حازم </a:t>
            </a:r>
            <a:r>
              <a:rPr lang="ar-SA" b="1" dirty="0" err="1">
                <a:solidFill>
                  <a:schemeClr val="bg1">
                    <a:lumMod val="65000"/>
                    <a:lumOff val="35000"/>
                  </a:schemeClr>
                </a:solidFill>
              </a:rPr>
              <a:t>القرطاجني</a:t>
            </a:r>
            <a:r>
              <a:rPr lang="ar-SA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(ت684هـ)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pPr algn="ctr" rtl="1"/>
            <a:r>
              <a:rPr lang="en-US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 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46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2400" y="197346"/>
            <a:ext cx="8991600" cy="60016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400" b="1" dirty="0" smtClean="0"/>
              <a:t>فالمحاكا</a:t>
            </a:r>
            <a:r>
              <a:rPr lang="ar-IQ" sz="2400" b="1" dirty="0" smtClean="0"/>
              <a:t>ة</a:t>
            </a:r>
            <a:r>
              <a:rPr lang="ar-SA" sz="2400" b="1" dirty="0" smtClean="0"/>
              <a:t> واسط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لفعل التخييل وهي </a:t>
            </a:r>
            <a:r>
              <a:rPr lang="ar-SA" sz="2400" b="1" dirty="0" smtClean="0"/>
              <a:t>مهم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لانها صلب </a:t>
            </a:r>
            <a:r>
              <a:rPr lang="ar-SA" sz="2400" b="1" dirty="0" smtClean="0"/>
              <a:t>نظري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الشعر </a:t>
            </a:r>
            <a:r>
              <a:rPr lang="ar-SA" sz="2400" b="1" dirty="0" smtClean="0"/>
              <a:t>الارسطي</a:t>
            </a:r>
            <a:r>
              <a:rPr lang="ar-IQ" sz="2400" b="1" dirty="0" smtClean="0"/>
              <a:t>ة</a:t>
            </a:r>
            <a:r>
              <a:rPr lang="ar-SA" sz="2400" b="1" dirty="0" smtClean="0"/>
              <a:t> والمحاكا</a:t>
            </a:r>
            <a:r>
              <a:rPr lang="ar-IQ" sz="2400" b="1" dirty="0" smtClean="0"/>
              <a:t>ة</a:t>
            </a:r>
            <a:r>
              <a:rPr lang="ar-SA" sz="2400" b="1" dirty="0" smtClean="0"/>
              <a:t> الحق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هي ان تحاكي الشيء الذي تتخيله باللفظ والوزن وهذه هي </a:t>
            </a:r>
            <a:r>
              <a:rPr lang="ar-SA" sz="2400" b="1" dirty="0" smtClean="0"/>
              <a:t>المحاكا</a:t>
            </a:r>
            <a:r>
              <a:rPr lang="ar-IQ" sz="2400" b="1" dirty="0" smtClean="0"/>
              <a:t>ة</a:t>
            </a:r>
            <a:r>
              <a:rPr lang="ar-SA" sz="2400" b="1" dirty="0" smtClean="0"/>
              <a:t> الشعري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وانت حاكيه بالاصوات والانغام فهي </a:t>
            </a:r>
            <a:r>
              <a:rPr lang="ar-SA" sz="2400" b="1" dirty="0" smtClean="0"/>
              <a:t>الم</a:t>
            </a:r>
            <a:r>
              <a:rPr lang="ar-IQ" sz="2400" b="1" dirty="0" smtClean="0"/>
              <a:t>ح</a:t>
            </a:r>
            <a:r>
              <a:rPr lang="ar-SA" sz="2400" b="1" dirty="0" smtClean="0"/>
              <a:t>اكاة</a:t>
            </a:r>
            <a:r>
              <a:rPr lang="ar-IQ" sz="2400" b="1" dirty="0" smtClean="0"/>
              <a:t> </a:t>
            </a:r>
            <a:r>
              <a:rPr lang="ar-SA" sz="2400" b="1" dirty="0" smtClean="0"/>
              <a:t>الموسيقية </a:t>
            </a:r>
            <a:r>
              <a:rPr lang="ar-SA" sz="2400" b="1" dirty="0"/>
              <a:t>او تحاكيه بالالوان انت كما في </a:t>
            </a:r>
            <a:r>
              <a:rPr lang="ar-SA" sz="2400" b="1" dirty="0" smtClean="0"/>
              <a:t>الرسم</a:t>
            </a:r>
            <a:r>
              <a:rPr lang="ar-IQ" sz="2400" b="1" dirty="0" smtClean="0"/>
              <a:t> </a:t>
            </a:r>
            <a:r>
              <a:rPr lang="ar-SA" sz="2400" b="1" dirty="0" smtClean="0"/>
              <a:t>و </a:t>
            </a:r>
            <a:r>
              <a:rPr lang="ar-SA" sz="2400" b="1" dirty="0"/>
              <a:t>تحاكيه بالحركات كما في التمثيل والرقص</a:t>
            </a:r>
            <a:endParaRPr lang="en-US" sz="2400" dirty="0"/>
          </a:p>
          <a:p>
            <a:pPr algn="just" rtl="1"/>
            <a:r>
              <a:rPr lang="ar-SA" sz="2400" b="1" dirty="0"/>
              <a:t> ان وجود الشعر عند الانسان يرجع الى </a:t>
            </a:r>
            <a:r>
              <a:rPr lang="ar-SA" sz="2400" b="1" dirty="0" smtClean="0"/>
              <a:t>غريز</a:t>
            </a:r>
            <a:r>
              <a:rPr lang="ar-IQ" sz="2400" b="1" dirty="0" smtClean="0"/>
              <a:t>ة</a:t>
            </a:r>
            <a:r>
              <a:rPr lang="ar-SA" sz="2400" b="1" dirty="0" smtClean="0"/>
              <a:t> المحاكا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او لا وحب الناس للتاليف المتفق والالحان ثانيا </a:t>
            </a:r>
            <a:endParaRPr lang="en-US" sz="2400" dirty="0"/>
          </a:p>
          <a:p>
            <a:pPr algn="just" rtl="1"/>
            <a:r>
              <a:rPr lang="ar-SA" sz="2400" b="1" dirty="0"/>
              <a:t>وعرف حازم( </a:t>
            </a:r>
            <a:r>
              <a:rPr lang="ar-SA" sz="2400" b="1" dirty="0" smtClean="0"/>
              <a:t>الت</a:t>
            </a:r>
            <a:r>
              <a:rPr lang="ar-IQ" sz="2400" b="1" dirty="0" smtClean="0"/>
              <a:t>أ</a:t>
            </a:r>
            <a:r>
              <a:rPr lang="ar-SA" sz="2400" b="1" dirty="0" smtClean="0"/>
              <a:t>ليف </a:t>
            </a:r>
            <a:r>
              <a:rPr lang="ar-SA" sz="2400" b="1" dirty="0"/>
              <a:t>المتفق) بانه المحاسن </a:t>
            </a:r>
            <a:r>
              <a:rPr lang="ar-SA" sz="2400" b="1" dirty="0" smtClean="0"/>
              <a:t>التاليفي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والصيغ </a:t>
            </a:r>
            <a:r>
              <a:rPr lang="ar-SA" sz="2400" b="1" dirty="0" smtClean="0"/>
              <a:t>المستحسن</a:t>
            </a:r>
            <a:r>
              <a:rPr lang="ar-IQ" sz="2400" b="1" dirty="0" smtClean="0"/>
              <a:t>ة</a:t>
            </a:r>
            <a:r>
              <a:rPr lang="ar-SA" sz="2400" b="1" dirty="0" smtClean="0"/>
              <a:t> البلاغي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والنفس </a:t>
            </a:r>
            <a:r>
              <a:rPr lang="ar-SA" sz="2400" b="1" dirty="0" smtClean="0"/>
              <a:t>الانساني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تلتذ للعبارات </a:t>
            </a:r>
            <a:r>
              <a:rPr lang="ar-SA" sz="2400" b="1" dirty="0" smtClean="0"/>
              <a:t>الحسن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وتفرح وتكره المستقبحة ولذلك فالاقاويل الشعريه يحسن موقعها كل ما كان اختيار اللفظ وتركيبه مناسبا </a:t>
            </a:r>
            <a:r>
              <a:rPr lang="ar-SA" sz="2400" b="1" dirty="0" smtClean="0"/>
              <a:t>والمحاكا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عند حازم تشبيه او </a:t>
            </a:r>
            <a:r>
              <a:rPr lang="ar-SA" sz="2400" b="1" dirty="0" smtClean="0"/>
              <a:t>استعار</a:t>
            </a:r>
            <a:r>
              <a:rPr lang="ar-IQ" sz="2400" b="1" dirty="0" smtClean="0"/>
              <a:t>ة </a:t>
            </a:r>
            <a:r>
              <a:rPr lang="ar-SA" sz="2400" b="1" dirty="0" smtClean="0"/>
              <a:t>ووصف </a:t>
            </a:r>
            <a:r>
              <a:rPr lang="ar-IQ" sz="2400" b="1" dirty="0" smtClean="0"/>
              <a:t>. </a:t>
            </a:r>
            <a:r>
              <a:rPr lang="ar-SA" sz="2400" b="1" dirty="0" smtClean="0"/>
              <a:t>والمحاكاه الوصفي</a:t>
            </a:r>
            <a:r>
              <a:rPr lang="ar-IQ" sz="2400" b="1" dirty="0" smtClean="0"/>
              <a:t>ة</a:t>
            </a:r>
            <a:r>
              <a:rPr lang="ar-IQ" sz="2400" dirty="0"/>
              <a:t> </a:t>
            </a:r>
            <a:r>
              <a:rPr lang="ar-SA" sz="2400" b="1" dirty="0" smtClean="0"/>
              <a:t>عند </a:t>
            </a:r>
            <a:r>
              <a:rPr lang="ar-SA" sz="2400" b="1" dirty="0"/>
              <a:t>حازم لها شروط:</a:t>
            </a:r>
            <a:endParaRPr lang="en-US" sz="2400" dirty="0"/>
          </a:p>
          <a:p>
            <a:pPr algn="just" rtl="1"/>
            <a:r>
              <a:rPr lang="ar-SA" sz="2400" b="1" dirty="0"/>
              <a:t>1- ان يبدا شاعر بوصف الخطوط </a:t>
            </a:r>
            <a:r>
              <a:rPr lang="ar-SA" sz="2400" b="1" dirty="0" smtClean="0"/>
              <a:t>العريض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وبعدها التفاصيل</a:t>
            </a:r>
            <a:endParaRPr lang="en-US" sz="2400" dirty="0"/>
          </a:p>
          <a:p>
            <a:pPr algn="just" rtl="1"/>
            <a:r>
              <a:rPr lang="ar-SA" sz="2400" b="1" dirty="0"/>
              <a:t> 2-ان يلتزم النسق الصحيح في الترتيب لان النفس </a:t>
            </a:r>
            <a:r>
              <a:rPr lang="ar-SA" sz="2400" b="1" dirty="0" smtClean="0"/>
              <a:t>الانساني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تعاف فساد الترتيب</a:t>
            </a:r>
            <a:endParaRPr lang="en-US" sz="2400" dirty="0"/>
          </a:p>
          <a:p>
            <a:pPr algn="just" rtl="1"/>
            <a:r>
              <a:rPr lang="ar-SA" sz="2400" b="1" dirty="0"/>
              <a:t>اما المحاكاة التشبيهية انها تعتمد في نظر حازم على </a:t>
            </a:r>
            <a:r>
              <a:rPr lang="ar-SA" sz="2400" b="1" dirty="0" smtClean="0"/>
              <a:t>الموازن</a:t>
            </a:r>
            <a:r>
              <a:rPr lang="ar-IQ" sz="2400" b="1" dirty="0" smtClean="0"/>
              <a:t>ة</a:t>
            </a:r>
            <a:r>
              <a:rPr lang="ar-SA" sz="2400" b="1" dirty="0" smtClean="0"/>
              <a:t>  </a:t>
            </a:r>
            <a:r>
              <a:rPr lang="ar-SA" sz="2400" b="1" dirty="0"/>
              <a:t>وحسن اقتران الشيء الحقيقي بالشيء المجازي </a:t>
            </a:r>
            <a:r>
              <a:rPr lang="ar-SA" sz="2400" b="1" dirty="0" smtClean="0"/>
              <a:t>والموازن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تكون بين اثنين وواسطه ككاف التشبيه بخلاف </a:t>
            </a:r>
            <a:r>
              <a:rPr lang="ar-SA" sz="2400" b="1" dirty="0" smtClean="0"/>
              <a:t>المحاكا</a:t>
            </a:r>
            <a:r>
              <a:rPr lang="ar-IQ" sz="2400" b="1" dirty="0" smtClean="0"/>
              <a:t>ة</a:t>
            </a:r>
            <a:r>
              <a:rPr lang="ar-SA" sz="2400" b="1" dirty="0" smtClean="0"/>
              <a:t> </a:t>
            </a:r>
            <a:r>
              <a:rPr lang="ar-SA" sz="2400" b="1" dirty="0"/>
              <a:t>الوصفية فهي بلا </a:t>
            </a:r>
            <a:r>
              <a:rPr lang="ar-SA" sz="2400" b="1" dirty="0" smtClean="0"/>
              <a:t>واسط</a:t>
            </a:r>
            <a:r>
              <a:rPr lang="ar-IQ" sz="2400" b="1" dirty="0" smtClean="0"/>
              <a:t>ة</a:t>
            </a:r>
            <a:r>
              <a:rPr lang="ar-SA" sz="2400" b="1" dirty="0"/>
              <a:t> </a:t>
            </a:r>
            <a:endParaRPr lang="en-US" sz="2400" dirty="0"/>
          </a:p>
          <a:p>
            <a:pPr algn="r" rtl="1"/>
            <a:r>
              <a:rPr lang="ar-SA" sz="2400" b="1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0707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معاني الشعر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 rtl="1"/>
            <a:r>
              <a:rPr lang="ar-SA" sz="3000" b="1" dirty="0"/>
              <a:t>عرفها حازم بقوله :((انها الصور </a:t>
            </a:r>
            <a:r>
              <a:rPr lang="ar-SA" sz="3000" b="1" dirty="0" smtClean="0"/>
              <a:t>الحاصل</a:t>
            </a:r>
            <a:r>
              <a:rPr lang="ar-IQ" sz="3000" b="1" dirty="0" smtClean="0"/>
              <a:t>ة</a:t>
            </a:r>
            <a:r>
              <a:rPr lang="ar-SA" sz="3000" b="1" dirty="0" smtClean="0"/>
              <a:t> </a:t>
            </a:r>
            <a:r>
              <a:rPr lang="ar-SA" sz="3000" b="1" dirty="0"/>
              <a:t>في الاذهان عن الاشياء </a:t>
            </a:r>
            <a:r>
              <a:rPr lang="ar-SA" sz="3000" b="1" dirty="0" smtClean="0"/>
              <a:t>الموجود</a:t>
            </a:r>
            <a:r>
              <a:rPr lang="ar-IQ" sz="3000" b="1" dirty="0" smtClean="0"/>
              <a:t>ة</a:t>
            </a:r>
            <a:r>
              <a:rPr lang="ar-SA" sz="3000" b="1" dirty="0" smtClean="0"/>
              <a:t> </a:t>
            </a:r>
            <a:r>
              <a:rPr lang="ar-SA" sz="3000" b="1" dirty="0"/>
              <a:t>في الاعيان))</a:t>
            </a:r>
            <a:endParaRPr lang="en-US" sz="3000" dirty="0"/>
          </a:p>
          <a:p>
            <a:pPr algn="just" rtl="1"/>
            <a:r>
              <a:rPr lang="ar-SA" sz="3000" b="1" dirty="0"/>
              <a:t> وتقوم الالفاظ بنقل هذه الصور </a:t>
            </a:r>
            <a:r>
              <a:rPr lang="ar-SA" sz="3000" b="1" dirty="0" smtClean="0"/>
              <a:t>الذهني</a:t>
            </a:r>
            <a:r>
              <a:rPr lang="ar-IQ" sz="3000" b="1" dirty="0" smtClean="0"/>
              <a:t>ة</a:t>
            </a:r>
            <a:r>
              <a:rPr lang="ar-SA" sz="3000" b="1" dirty="0" smtClean="0"/>
              <a:t> </a:t>
            </a:r>
            <a:r>
              <a:rPr lang="ar-SA" sz="3000" b="1" dirty="0"/>
              <a:t>الى الافهام والشاعر على الرغم من ضرورة ان يكون قادرا على حسن التصرف بالمعاني </a:t>
            </a:r>
            <a:r>
              <a:rPr lang="ar-SA" sz="3000" b="1" dirty="0" smtClean="0"/>
              <a:t>وهو</a:t>
            </a:r>
            <a:r>
              <a:rPr lang="ar-IQ" sz="3000" b="1" dirty="0" smtClean="0"/>
              <a:t> </a:t>
            </a:r>
            <a:r>
              <a:rPr lang="ar-SA" sz="3000" b="1" dirty="0" smtClean="0"/>
              <a:t>معني </a:t>
            </a:r>
            <a:r>
              <a:rPr lang="ar-SA" sz="3000" b="1" dirty="0"/>
              <a:t>على </a:t>
            </a:r>
            <a:r>
              <a:rPr lang="ar-SA" sz="3000" b="1" dirty="0" smtClean="0"/>
              <a:t>نحو</a:t>
            </a:r>
            <a:r>
              <a:rPr lang="ar-IQ" sz="3000" b="1" dirty="0" smtClean="0"/>
              <a:t> </a:t>
            </a:r>
            <a:r>
              <a:rPr lang="ar-SA" sz="3000" b="1" dirty="0" smtClean="0"/>
              <a:t>خاص </a:t>
            </a:r>
            <a:r>
              <a:rPr lang="ar-SA" sz="3000" b="1" dirty="0"/>
              <a:t>بالمعاني التي تحدث عنها انفعالات و تاثيرات وتلك هي افضل المعاني </a:t>
            </a:r>
            <a:r>
              <a:rPr lang="ar-SA" sz="3000" b="1" dirty="0" smtClean="0"/>
              <a:t>الشعري</a:t>
            </a:r>
            <a:r>
              <a:rPr lang="ar-IQ" sz="3000" b="1" dirty="0" smtClean="0"/>
              <a:t>ة</a:t>
            </a:r>
            <a:r>
              <a:rPr lang="ar-SA" sz="3000" b="1" dirty="0" smtClean="0"/>
              <a:t> </a:t>
            </a:r>
            <a:r>
              <a:rPr lang="ar-SA" sz="3000" b="1" dirty="0"/>
              <a:t>ومعاني الشعر ترجع الى وصف الامور الاتية:</a:t>
            </a:r>
            <a:endParaRPr lang="en-US" sz="3000" dirty="0"/>
          </a:p>
          <a:p>
            <a:pPr algn="just" rtl="1"/>
            <a:r>
              <a:rPr lang="ar-SA" sz="3000" b="1" dirty="0"/>
              <a:t>1- احوال الامور المحرك الى الاقاويل( دوافع الشعر)</a:t>
            </a:r>
            <a:endParaRPr lang="en-US" sz="3000" dirty="0"/>
          </a:p>
          <a:p>
            <a:pPr algn="just" rtl="1"/>
            <a:r>
              <a:rPr lang="ar-SA" sz="3000" b="1" dirty="0"/>
              <a:t>2- احوال المتحركين لها (الجمهور)</a:t>
            </a:r>
            <a:endParaRPr lang="en-US" sz="3000" dirty="0"/>
          </a:p>
          <a:p>
            <a:pPr algn="just" rtl="1"/>
            <a:r>
              <a:rPr lang="ar-SA" sz="3000" b="1" dirty="0"/>
              <a:t>3- احوال المحركات والمحركين لها (الدوافع والجمهور)</a:t>
            </a:r>
            <a:endParaRPr lang="en-US" sz="3000" dirty="0"/>
          </a:p>
          <a:p>
            <a:pPr marL="0" indent="0" algn="just" rtl="1">
              <a:buNone/>
            </a:pPr>
            <a:r>
              <a:rPr lang="ar-SA" sz="3000" b="1" dirty="0"/>
              <a:t> </a:t>
            </a:r>
            <a:endParaRPr lang="en-US" sz="3000" dirty="0"/>
          </a:p>
          <a:p>
            <a:pPr rtl="1"/>
            <a:r>
              <a:rPr lang="ar-SA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80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990600" y="2136339"/>
            <a:ext cx="7391400" cy="38164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2800" b="1" dirty="0"/>
              <a:t>وتنقسم المعاني الى:</a:t>
            </a:r>
            <a:endParaRPr lang="en-US" sz="2800" dirty="0"/>
          </a:p>
          <a:p>
            <a:pPr algn="just" rtl="1"/>
            <a:r>
              <a:rPr lang="ar-SA" sz="2800" b="1" dirty="0"/>
              <a:t>أ- المعاني الاول(الشركة): وهي التي ينبغي ان يحصل التاثير بها وهي المعاني </a:t>
            </a:r>
            <a:r>
              <a:rPr lang="ar-SA" sz="2800" b="1" dirty="0" smtClean="0"/>
              <a:t>الحسي</a:t>
            </a:r>
            <a:r>
              <a:rPr lang="ar-IQ" sz="2800" b="1" dirty="0" smtClean="0"/>
              <a:t>ة</a:t>
            </a:r>
            <a:endParaRPr lang="en-US" sz="2800" dirty="0"/>
          </a:p>
          <a:p>
            <a:pPr algn="just" rtl="1"/>
            <a:r>
              <a:rPr lang="ar-SA" sz="2800" b="1" dirty="0"/>
              <a:t>ب- المعاني الثواني(الاستحقاق): وهي المعاني التي تتشكل عن طريق التناسب والاقتران والتضاد </a:t>
            </a:r>
            <a:r>
              <a:rPr lang="ar-SA" sz="2800" b="1" dirty="0" smtClean="0"/>
              <a:t>والمقابل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داخل الذهن </a:t>
            </a:r>
            <a:r>
              <a:rPr lang="ar-SA" sz="2800" b="1" dirty="0" smtClean="0"/>
              <a:t>كالاستعار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مثلا وتسمي بالمعاني المجازيه</a:t>
            </a:r>
            <a:endParaRPr lang="en-US" sz="2800" dirty="0"/>
          </a:p>
          <a:p>
            <a:pPr algn="just" rtl="1"/>
            <a:r>
              <a:rPr lang="ar-SA" sz="2800" b="1" dirty="0"/>
              <a:t>ج- المعاني العقم (الاختراع):وهي دليل </a:t>
            </a:r>
            <a:r>
              <a:rPr lang="ar-SA" sz="2800" b="1" dirty="0" smtClean="0"/>
              <a:t>الشاعري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ومن بلغها فقد بلغ </a:t>
            </a:r>
            <a:r>
              <a:rPr lang="ar-SA" sz="2800" b="1" dirty="0" smtClean="0"/>
              <a:t>الغاي</a:t>
            </a:r>
            <a:r>
              <a:rPr lang="ar-IQ" sz="2800" b="1" dirty="0" smtClean="0"/>
              <a:t>ة</a:t>
            </a:r>
            <a:r>
              <a:rPr lang="ar-SA" b="1" dirty="0"/>
              <a:t> </a:t>
            </a:r>
            <a:endParaRPr lang="en-US" dirty="0"/>
          </a:p>
          <a:p>
            <a:pPr rtl="1"/>
            <a:r>
              <a:rPr lang="ar-SA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68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اغراض الشعر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pPr algn="r" rtl="1"/>
            <a:r>
              <a:rPr lang="ar-SA" sz="3200" b="1" dirty="0"/>
              <a:t>قسم حازم اغراض الشعر </a:t>
            </a:r>
            <a:r>
              <a:rPr lang="ar-SA" sz="3200" b="1" dirty="0" smtClean="0"/>
              <a:t>الى</a:t>
            </a:r>
            <a:r>
              <a:rPr lang="ar-IQ" sz="3200" b="1" dirty="0" smtClean="0"/>
              <a:t>:</a:t>
            </a:r>
          </a:p>
          <a:p>
            <a:pPr algn="r" rtl="1"/>
            <a:r>
              <a:rPr lang="ar-SA" sz="3200" b="1" dirty="0" smtClean="0"/>
              <a:t> مديح</a:t>
            </a:r>
            <a:r>
              <a:rPr lang="ar-IQ" sz="3200" b="1" dirty="0" smtClean="0"/>
              <a:t> وهجاء</a:t>
            </a:r>
            <a:endParaRPr lang="en-US" sz="3200" dirty="0"/>
          </a:p>
          <a:p>
            <a:pPr algn="r" rtl="1"/>
            <a:r>
              <a:rPr lang="ar-SA" sz="3200" b="1" dirty="0"/>
              <a:t>لان طرق الشعر </a:t>
            </a:r>
            <a:r>
              <a:rPr lang="ar-SA" sz="3200" b="1" dirty="0" smtClean="0"/>
              <a:t>اما</a:t>
            </a:r>
            <a:r>
              <a:rPr lang="ar-IQ" sz="3200" b="1" dirty="0" smtClean="0"/>
              <a:t> </a:t>
            </a:r>
            <a:r>
              <a:rPr lang="ar-SA" sz="3200" b="1" dirty="0" smtClean="0"/>
              <a:t>جد </a:t>
            </a:r>
            <a:r>
              <a:rPr lang="ar-SA" sz="3200" b="1" dirty="0"/>
              <a:t>او هزل وقد رفض حازم تقسيم الشعر الي اغراض </a:t>
            </a:r>
            <a:r>
              <a:rPr lang="ar-SA" sz="3200" b="1" dirty="0" smtClean="0"/>
              <a:t>ست</a:t>
            </a:r>
            <a:r>
              <a:rPr lang="ar-IQ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/>
              <a:t>(مدح وهجاء ونسيب ورثاء وتشبيه ووصف)و في موضع </a:t>
            </a:r>
            <a:r>
              <a:rPr lang="ar-IQ" sz="3200" b="1" dirty="0" smtClean="0"/>
              <a:t>آخر</a:t>
            </a:r>
            <a:r>
              <a:rPr lang="ar-SA" sz="3200" b="1" dirty="0" smtClean="0"/>
              <a:t>ذكر </a:t>
            </a:r>
            <a:r>
              <a:rPr lang="ar-SA" sz="3200" b="1" dirty="0"/>
              <a:t>ان امهات الطرق الشعرية هي </a:t>
            </a:r>
            <a:r>
              <a:rPr lang="ar-SA" sz="3200" b="1" dirty="0" smtClean="0"/>
              <a:t>اربع</a:t>
            </a:r>
            <a:r>
              <a:rPr lang="ar-IQ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/>
              <a:t>(التهاني والتعازي والمدائح والا </a:t>
            </a:r>
            <a:r>
              <a:rPr lang="ar-SA" sz="3200" b="1" dirty="0" smtClean="0"/>
              <a:t>هاجي </a:t>
            </a:r>
            <a:r>
              <a:rPr lang="ar-SA" b="1" dirty="0"/>
              <a:t>)</a:t>
            </a:r>
            <a:endParaRPr lang="en-US" dirty="0"/>
          </a:p>
          <a:p>
            <a:pPr rtl="1"/>
            <a:r>
              <a:rPr lang="ar-SA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760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القصيدة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pPr algn="r" rtl="1"/>
            <a:r>
              <a:rPr lang="ar-SA" b="1" dirty="0"/>
              <a:t> راى حازم ان خطوات نظم </a:t>
            </a:r>
            <a:r>
              <a:rPr lang="ar-SA" b="1" dirty="0" smtClean="0"/>
              <a:t>القصي</a:t>
            </a:r>
            <a:r>
              <a:rPr lang="ar-IQ" b="1" dirty="0" smtClean="0"/>
              <a:t>دة</a:t>
            </a:r>
            <a:r>
              <a:rPr lang="ar-SA" b="1" dirty="0" smtClean="0"/>
              <a:t> </a:t>
            </a:r>
            <a:r>
              <a:rPr lang="ar-SA" b="1" dirty="0"/>
              <a:t>هي:</a:t>
            </a:r>
            <a:endParaRPr lang="en-US" dirty="0"/>
          </a:p>
          <a:p>
            <a:pPr algn="r" rtl="1"/>
            <a:r>
              <a:rPr lang="ar-SA" b="1" dirty="0"/>
              <a:t>1-ان يحضر الناظم مقصده في خياله وذهنه في عبارات (</a:t>
            </a:r>
            <a:r>
              <a:rPr lang="ar-SA" b="1" dirty="0" smtClean="0"/>
              <a:t>نثري</a:t>
            </a:r>
            <a:r>
              <a:rPr lang="ar-IQ" b="1" dirty="0" smtClean="0"/>
              <a:t>ة</a:t>
            </a:r>
            <a:r>
              <a:rPr lang="ar-SA" b="1" dirty="0" smtClean="0"/>
              <a:t>)</a:t>
            </a:r>
            <a:r>
              <a:rPr lang="ar-SA" b="1" dirty="0"/>
              <a:t> </a:t>
            </a:r>
            <a:endParaRPr lang="en-US" dirty="0"/>
          </a:p>
          <a:p>
            <a:pPr algn="r" rtl="1"/>
            <a:r>
              <a:rPr lang="ar-SA" b="1" dirty="0"/>
              <a:t> 2-ان يقسم المعاني والعبارات على الفصول (اجزاء </a:t>
            </a:r>
            <a:r>
              <a:rPr lang="ar-SA" b="1" dirty="0" smtClean="0"/>
              <a:t>القصيد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)</a:t>
            </a:r>
            <a:r>
              <a:rPr lang="ar-SA" b="1" dirty="0" smtClean="0"/>
              <a:t>ويبد</a:t>
            </a:r>
            <a:r>
              <a:rPr lang="ar-IQ" b="1" dirty="0" smtClean="0"/>
              <a:t>أ</a:t>
            </a:r>
            <a:r>
              <a:rPr lang="ar-SA" b="1" dirty="0" smtClean="0"/>
              <a:t> </a:t>
            </a:r>
            <a:r>
              <a:rPr lang="ar-SA" b="1" dirty="0"/>
              <a:t>بما يليق بمقصده ثم يتبعه من الفصول (الاجزاء) بما يليق ان يتبعه به ويستمر هكذا على الفصول فصلا فصلا</a:t>
            </a:r>
            <a:endParaRPr lang="en-US" dirty="0"/>
          </a:p>
          <a:p>
            <a:pPr algn="r" rtl="1"/>
            <a:r>
              <a:rPr lang="ar-SA" b="1" dirty="0"/>
              <a:t> 3- ان يشرع في نظم العبارات التي احضرها في خاطره منتثرة فيصيرها موزونة</a:t>
            </a:r>
            <a:endParaRPr lang="en-US" dirty="0"/>
          </a:p>
          <a:p>
            <a:pPr algn="r" rtl="1"/>
            <a:r>
              <a:rPr lang="ar-SA" b="1" dirty="0"/>
              <a:t> 4-ان يستبدل </a:t>
            </a:r>
            <a:r>
              <a:rPr lang="ar-SA" b="1" dirty="0" smtClean="0"/>
              <a:t>كلم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باخرى او يزيد في الكلام اذا كان في ذلك </a:t>
            </a:r>
            <a:r>
              <a:rPr lang="ar-SA" b="1" dirty="0" smtClean="0"/>
              <a:t>فائد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او يقدم او يؤخر وقد اولى حازم هذه </a:t>
            </a:r>
            <a:r>
              <a:rPr lang="ar-SA" b="1" dirty="0" smtClean="0"/>
              <a:t>الخطو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(</a:t>
            </a:r>
            <a:r>
              <a:rPr lang="ar-SA" b="1" dirty="0" smtClean="0"/>
              <a:t>عملي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التنقيح والتحسين اهتماما كبيرا </a:t>
            </a:r>
            <a:r>
              <a:rPr lang="ar-SA" b="1" dirty="0" smtClean="0"/>
              <a:t>ومي</a:t>
            </a:r>
            <a:r>
              <a:rPr lang="ar-IQ" b="1" dirty="0" smtClean="0"/>
              <a:t>َّ</a:t>
            </a:r>
            <a:r>
              <a:rPr lang="ar-SA" b="1" dirty="0" smtClean="0"/>
              <a:t>ز </a:t>
            </a:r>
            <a:r>
              <a:rPr lang="ar-SA" b="1" dirty="0"/>
              <a:t>بين </a:t>
            </a:r>
            <a:r>
              <a:rPr lang="ar-IQ" b="1" dirty="0" smtClean="0"/>
              <a:t>ال</a:t>
            </a:r>
            <a:r>
              <a:rPr lang="ar-SA" b="1" dirty="0" smtClean="0"/>
              <a:t>شعراء </a:t>
            </a:r>
            <a:r>
              <a:rPr lang="ar-SA" b="1" dirty="0"/>
              <a:t>على اساسها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79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2400" y="1582341"/>
            <a:ext cx="8305800" cy="51090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/>
              <a:t>هذه الخطوات لا تصح في اثناء التطبيق في الشعر لان الشاعر لا ينظم على وفق هذه الخطوات </a:t>
            </a:r>
            <a:r>
              <a:rPr lang="ar-IQ" sz="2800" b="1" dirty="0" smtClean="0"/>
              <a:t>التي </a:t>
            </a:r>
            <a:r>
              <a:rPr lang="ar-SA" sz="2800" b="1" dirty="0" smtClean="0"/>
              <a:t>جعل </a:t>
            </a:r>
            <a:r>
              <a:rPr lang="ar-SA" sz="2800" b="1" dirty="0"/>
              <a:t>لها ثلاثة قوانين تضبطها :</a:t>
            </a:r>
            <a:endParaRPr lang="en-US" sz="2800" dirty="0"/>
          </a:p>
          <a:p>
            <a:pPr algn="just" rtl="1"/>
            <a:r>
              <a:rPr lang="ar-SA" sz="2800" b="1" dirty="0"/>
              <a:t>1-قانون التناسب : التناسب بين الالفاظ والمعاني (المسموعات </a:t>
            </a:r>
            <a:r>
              <a:rPr lang="ar-SA" sz="2800" b="1" dirty="0" smtClean="0"/>
              <a:t>والمفهومات)</a:t>
            </a:r>
            <a:r>
              <a:rPr lang="ar-IQ" sz="2800" b="1" dirty="0" smtClean="0"/>
              <a:t> </a:t>
            </a:r>
            <a:r>
              <a:rPr lang="ar-SA" sz="2800" b="1" dirty="0" smtClean="0"/>
              <a:t>و </a:t>
            </a:r>
            <a:r>
              <a:rPr lang="ar-SA" sz="2800" b="1" dirty="0"/>
              <a:t>بين الفصول (</a:t>
            </a:r>
            <a:r>
              <a:rPr lang="ar-SA" sz="2800" b="1" dirty="0" smtClean="0"/>
              <a:t>الاجزاء)من </a:t>
            </a:r>
            <a:r>
              <a:rPr lang="ar-SA" sz="2800" b="1" dirty="0"/>
              <a:t>حيث الطول والقصر وتقصير الفصول سائغ في المقطعات وتطويل الفصول سائغ في  القصائد المطولة</a:t>
            </a:r>
            <a:endParaRPr lang="en-US" sz="2800" dirty="0"/>
          </a:p>
          <a:p>
            <a:pPr algn="just" rtl="1"/>
            <a:r>
              <a:rPr lang="ar-SA" sz="2800" b="1" dirty="0"/>
              <a:t>2- قانون التدرج: ينبغي ان يقوم من الفصول ما يكون للنفس به </a:t>
            </a:r>
            <a:r>
              <a:rPr lang="ar-SA" sz="2800" b="1" dirty="0" smtClean="0"/>
              <a:t>غاي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بحسب الغرض المقصود ويتلوه الاهم فالاهم</a:t>
            </a:r>
            <a:endParaRPr lang="en-US" sz="2800" dirty="0"/>
          </a:p>
          <a:p>
            <a:pPr algn="just" rtl="1"/>
            <a:r>
              <a:rPr lang="ar-SA" sz="2800" b="1" dirty="0"/>
              <a:t> 3-قانون الترابط بين الابيات :فتكون المعاني متناسبه فيما بينها و ان يبدا بالمعنى الاساس ولابد من ان يكون لمعنى البيت </a:t>
            </a:r>
            <a:r>
              <a:rPr lang="ar-SA" sz="2800" b="1" dirty="0" smtClean="0"/>
              <a:t>علاق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بما قبله </a:t>
            </a:r>
            <a:r>
              <a:rPr lang="ar-SA" sz="2800" b="1" dirty="0" smtClean="0"/>
              <a:t>ونسب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اليه</a:t>
            </a:r>
            <a:endParaRPr lang="en-US" sz="2800" dirty="0"/>
          </a:p>
          <a:p>
            <a:pPr rtl="1"/>
            <a:r>
              <a:rPr lang="ar-SA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428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الناقد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SA" sz="3200" b="1" dirty="0"/>
              <a:t>مهمة الناقد </a:t>
            </a:r>
            <a:r>
              <a:rPr lang="ar-SA" sz="3200" b="1" dirty="0" smtClean="0"/>
              <a:t>الموازن</a:t>
            </a:r>
            <a:r>
              <a:rPr lang="ar-IQ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/>
              <a:t>بين الشعراء و هي </a:t>
            </a:r>
            <a:r>
              <a:rPr lang="ar-SA" sz="3200" b="1" dirty="0" smtClean="0"/>
              <a:t>مهم</a:t>
            </a:r>
            <a:r>
              <a:rPr lang="ar-IQ" sz="3200" b="1" dirty="0" smtClean="0"/>
              <a:t>ة</a:t>
            </a:r>
            <a:r>
              <a:rPr lang="ar-SA" sz="3200" b="1" dirty="0" smtClean="0"/>
              <a:t> عسير</a:t>
            </a:r>
            <a:r>
              <a:rPr lang="ar-IQ" sz="3200" b="1" dirty="0" smtClean="0"/>
              <a:t>ة </a:t>
            </a:r>
            <a:r>
              <a:rPr lang="ar-SA" sz="3200" b="1" dirty="0" smtClean="0"/>
              <a:t>ونصح</a:t>
            </a:r>
            <a:r>
              <a:rPr lang="ar-IQ" sz="3200" b="1" dirty="0" smtClean="0"/>
              <a:t> حازم الناقد</a:t>
            </a:r>
            <a:r>
              <a:rPr lang="ar-SA" sz="3200" b="1" dirty="0" smtClean="0"/>
              <a:t> </a:t>
            </a:r>
            <a:r>
              <a:rPr lang="ar-SA" sz="3200" b="1" dirty="0"/>
              <a:t>ان لا يحكم للشاعر المتقدم على </a:t>
            </a:r>
            <a:r>
              <a:rPr lang="ar-SA" sz="3200" b="1" dirty="0" smtClean="0"/>
              <a:t>الشاعر </a:t>
            </a:r>
            <a:r>
              <a:rPr lang="ar-SA" sz="3200" b="1" dirty="0"/>
              <a:t>المتاخر </a:t>
            </a:r>
            <a:r>
              <a:rPr lang="ar-SA" sz="3200" b="1" dirty="0" smtClean="0"/>
              <a:t>بالافضلي</a:t>
            </a:r>
            <a:r>
              <a:rPr lang="ar-IQ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/>
              <a:t>لانه قد يكون افضل منه </a:t>
            </a:r>
            <a:endParaRPr lang="en-US" sz="3200" dirty="0"/>
          </a:p>
          <a:p>
            <a:pPr marL="0" indent="0" algn="just" rtl="1">
              <a:buNone/>
            </a:pPr>
            <a:r>
              <a:rPr lang="ar-SA" sz="3200" b="1" dirty="0"/>
              <a:t>وعلى الناقد </a:t>
            </a:r>
            <a:r>
              <a:rPr lang="ar-SA" sz="3200" b="1" dirty="0" smtClean="0"/>
              <a:t>الموازن</a:t>
            </a:r>
            <a:r>
              <a:rPr lang="ar-IQ" sz="3200" b="1" dirty="0" smtClean="0"/>
              <a:t>ة</a:t>
            </a:r>
            <a:r>
              <a:rPr lang="ar-SA" sz="3200" b="1" dirty="0" smtClean="0"/>
              <a:t> </a:t>
            </a:r>
            <a:r>
              <a:rPr lang="ar-IQ" sz="3200" b="1" dirty="0" smtClean="0"/>
              <a:t>على </a:t>
            </a:r>
            <a:r>
              <a:rPr lang="ar-SA" sz="3200" b="1" dirty="0" smtClean="0"/>
              <a:t>وفق </a:t>
            </a:r>
            <a:r>
              <a:rPr lang="ar-SA" sz="3200" b="1" dirty="0"/>
              <a:t>منهج سليم للحكم بين الشعراء وعليه ان يكشف عن خصائص الشاعرين اللذين يخضعان </a:t>
            </a:r>
            <a:r>
              <a:rPr lang="ar-SA" sz="3200" b="1" dirty="0" smtClean="0"/>
              <a:t>للموازن</a:t>
            </a:r>
            <a:r>
              <a:rPr lang="ar-IQ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/>
              <a:t>تمهيدا للحكم على شعريهما</a:t>
            </a:r>
            <a:r>
              <a:rPr lang="ar-SA" sz="3200" b="1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09045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التعريف بالكتاب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 lnSpcReduction="20000"/>
          </a:bodyPr>
          <a:lstStyle/>
          <a:p>
            <a:pPr algn="r" rtl="1"/>
            <a:r>
              <a:rPr lang="ar-SA" sz="3100" b="1" u="sng" dirty="0">
                <a:latin typeface="Arial" pitchFamily="34" charset="0"/>
                <a:cs typeface="Arial" pitchFamily="34" charset="0"/>
              </a:rPr>
              <a:t>كتاب </a:t>
            </a:r>
            <a:r>
              <a:rPr lang="ar-SA" sz="3100" b="1" u="sng" dirty="0" smtClean="0">
                <a:latin typeface="Arial" pitchFamily="34" charset="0"/>
                <a:cs typeface="Arial" pitchFamily="34" charset="0"/>
              </a:rPr>
              <a:t>المنهاج</a:t>
            </a:r>
            <a:endParaRPr lang="ar-IQ" sz="3100" b="1" u="sng" dirty="0" smtClean="0">
              <a:latin typeface="Arial" pitchFamily="34" charset="0"/>
              <a:cs typeface="Arial" pitchFamily="34" charset="0"/>
            </a:endParaRPr>
          </a:p>
          <a:p>
            <a:pPr marL="0" indent="0" algn="just" rtl="1">
              <a:buNone/>
            </a:pP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هو ثمره التلاقح بين ثقافتين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عربي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و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يوناني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وليس نسخا او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ترجم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او شرحا او تعليقا على افكار ارسطو او غيره كما هو الحال عند بعض اعمال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الفلاسف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العرب السابقين عليه ولهذا يصح القول ان عمل حازم كان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محاول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لتطبيق بعض افكار ارسطو على الشعر العربي وهو تطبيق فيه كثير من الخروج على ارسطو وركون الى الافكار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العربي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في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البلاغ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والشعر والنقد 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 rtl="1">
              <a:buNone/>
            </a:pP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لقد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اتيح لحازم بفعل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ال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حقبة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الزمني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المتاخر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التي عاش فيها  من ان يختار لنفسه منهجا غير منهج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قدام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ولكنه حاول مثل 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قدام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 الت</a:t>
            </a:r>
            <a:r>
              <a:rPr lang="ar-IQ" sz="3100" b="1" dirty="0" smtClean="0">
                <a:latin typeface="Arial" pitchFamily="34" charset="0"/>
                <a:cs typeface="Arial" pitchFamily="34" charset="0"/>
              </a:rPr>
              <a:t>أ</a:t>
            </a:r>
            <a:r>
              <a:rPr lang="ar-SA" sz="3100" b="1" dirty="0" smtClean="0">
                <a:latin typeface="Arial" pitchFamily="34" charset="0"/>
                <a:cs typeface="Arial" pitchFamily="34" charset="0"/>
              </a:rPr>
              <a:t>صيل </a:t>
            </a:r>
            <a:r>
              <a:rPr lang="ar-SA" sz="3100" b="1" dirty="0">
                <a:latin typeface="Arial" pitchFamily="34" charset="0"/>
                <a:cs typeface="Arial" pitchFamily="34" charset="0"/>
              </a:rPr>
              <a:t>لمفهوم الشعر</a:t>
            </a:r>
            <a:endParaRPr lang="en-US" sz="3100" dirty="0">
              <a:latin typeface="Arial" pitchFamily="34" charset="0"/>
              <a:cs typeface="Arial" pitchFamily="34" charset="0"/>
            </a:endParaRPr>
          </a:p>
          <a:p>
            <a:pPr marL="0" indent="0" algn="r" rtl="1">
              <a:buNone/>
            </a:pPr>
            <a:r>
              <a:rPr lang="ar-SA" sz="3100" b="1" dirty="0">
                <a:latin typeface="Arial" pitchFamily="34" charset="0"/>
                <a:cs typeface="Arial" pitchFamily="34" charset="0"/>
              </a:rPr>
              <a:t> 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582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1720840"/>
            <a:ext cx="8839200" cy="5509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لقد وضع ارسطو قوانين صناع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الشعر عند اليونان و اراد حازم ان يضع قوانين صناع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الشعر عند العرب واطلع على عمل الفلاسفه العرب في تلخيصاتهم مما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مهد الطريق لحازم في مسعاه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just" rtl="1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لقد وجد حازم وهو ينظر في فن الشعر انه ازاء قانون للمحاكا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يمكن تطبيقها على الشعر بصفته فنا ولكنه يفتقر الى التفصيلات التي ينبغي ان تستنبط من الشعر العربي نفسه</a:t>
            </a:r>
            <a:r>
              <a:rPr lang="ar-IQ" sz="3200" b="1" dirty="0">
                <a:latin typeface="Arial" pitchFamily="34" charset="0"/>
                <a:cs typeface="Arial" pitchFamily="34" charset="0"/>
              </a:rPr>
              <a:t>.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ar-IQ" sz="3200" b="1" dirty="0" smtClean="0">
              <a:latin typeface="Arial" pitchFamily="34" charset="0"/>
              <a:cs typeface="Arial" pitchFamily="34" charset="0"/>
            </a:endParaRPr>
          </a:p>
          <a:p>
            <a:pPr algn="just" rtl="1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لقد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اشار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حازم 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إلى 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ان الشعر اليوناني يعتمد على الاساطير وموضوعاتها لاتقع في الوجود وان كانت مقصور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ة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في الذهن وقد ادخلها حازم في باب( الاختلاق الامتناعي) اما الشعر العربي فموضوعاته( الحبيب والمنزل و</a:t>
            </a:r>
            <a:r>
              <a:rPr lang="ar-IQ" sz="3200" b="1" dirty="0" smtClean="0">
                <a:latin typeface="Arial" pitchFamily="34" charset="0"/>
                <a:cs typeface="Arial" pitchFamily="34" charset="0"/>
              </a:rPr>
              <a:t>ال</a:t>
            </a:r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طيف)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r" rtl="1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 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052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>
            <a:normAutofit fontScale="90000"/>
          </a:bodyPr>
          <a:lstStyle/>
          <a:p>
            <a:pPr algn="ctr" rtl="1"/>
            <a:r>
              <a:rPr lang="ar-IQ" sz="2400" b="1" dirty="0" smtClean="0"/>
              <a:t/>
            </a:r>
            <a:br>
              <a:rPr lang="ar-IQ" sz="2400" b="1" dirty="0" smtClean="0"/>
            </a:br>
            <a:r>
              <a:rPr lang="ar-IQ" sz="2400" b="1" dirty="0"/>
              <a:t/>
            </a:r>
            <a:br>
              <a:rPr lang="ar-IQ" sz="2400" b="1" dirty="0"/>
            </a:br>
            <a:r>
              <a:rPr lang="ar-IQ" sz="2400" b="1" dirty="0" smtClean="0"/>
              <a:t/>
            </a:r>
            <a:br>
              <a:rPr lang="ar-IQ" sz="2400" b="1" dirty="0" smtClean="0"/>
            </a:br>
            <a:r>
              <a:rPr lang="ar-IQ" sz="2400" b="1" dirty="0"/>
              <a:t/>
            </a:r>
            <a:br>
              <a:rPr lang="ar-IQ" sz="2400" b="1" dirty="0"/>
            </a:br>
            <a:r>
              <a:rPr lang="ar-IQ" sz="2400" b="1" dirty="0" smtClean="0"/>
              <a:t/>
            </a:r>
            <a:br>
              <a:rPr lang="ar-IQ" sz="2400" b="1" dirty="0" smtClean="0"/>
            </a:br>
            <a:r>
              <a:rPr lang="ar-SA" sz="2700" b="1" dirty="0" smtClean="0"/>
              <a:t>الكتاب </a:t>
            </a:r>
            <a:r>
              <a:rPr lang="ar-SA" sz="2700" b="1" dirty="0"/>
              <a:t>والدافع الى </a:t>
            </a:r>
            <a:r>
              <a:rPr lang="ar-SA" sz="2700" b="1" dirty="0" smtClean="0"/>
              <a:t>ت</a:t>
            </a:r>
            <a:r>
              <a:rPr lang="ar-IQ" sz="2700" b="1" dirty="0" smtClean="0"/>
              <a:t>أ</a:t>
            </a:r>
            <a:r>
              <a:rPr lang="ar-SA" sz="2700" b="1" dirty="0" smtClean="0"/>
              <a:t>ليفه 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ar-SA" sz="2700" b="1" dirty="0"/>
              <a:t> </a:t>
            </a:r>
            <a:r>
              <a:rPr lang="en-US" sz="2700" dirty="0"/>
              <a:t/>
            </a:r>
            <a:br>
              <a:rPr lang="en-US" sz="2700" dirty="0"/>
            </a:br>
            <a:endParaRPr lang="en-US" sz="27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SA" sz="3200" b="1" dirty="0"/>
              <a:t>كان الدافع </a:t>
            </a:r>
            <a:r>
              <a:rPr lang="ar-SA" sz="3200" b="1" dirty="0" smtClean="0"/>
              <a:t>لت</a:t>
            </a:r>
            <a:r>
              <a:rPr lang="ar-IQ" sz="3200" b="1" dirty="0" smtClean="0"/>
              <a:t>أ</a:t>
            </a:r>
            <a:r>
              <a:rPr lang="ar-SA" sz="3200" b="1" dirty="0" smtClean="0"/>
              <a:t>ليف </a:t>
            </a:r>
            <a:r>
              <a:rPr lang="ar-SA" sz="3200" b="1" dirty="0"/>
              <a:t>الكتاب مرده اختلال طباع الناس في زمانه والشعر قد هان على الناس هذا الهوان </a:t>
            </a:r>
            <a:r>
              <a:rPr lang="ar-IQ" sz="3200" b="1" dirty="0" smtClean="0"/>
              <a:t>وظهور </a:t>
            </a:r>
            <a:r>
              <a:rPr lang="ar-SA" sz="3200" b="1" dirty="0" smtClean="0"/>
              <a:t>العجم</a:t>
            </a:r>
            <a:r>
              <a:rPr lang="ar-IQ" sz="3200" b="1" dirty="0" smtClean="0"/>
              <a:t>ة في</a:t>
            </a:r>
            <a:r>
              <a:rPr lang="ar-SA" sz="3200" b="1" dirty="0" smtClean="0"/>
              <a:t> </a:t>
            </a:r>
            <a:r>
              <a:rPr lang="ar-SA" sz="3200" b="1" dirty="0"/>
              <a:t>السنتهم واختلال طباعهم فغابت عنهم اسرار الكلام وبدائعه </a:t>
            </a:r>
            <a:r>
              <a:rPr lang="ar-SA" sz="3200" b="1" dirty="0" smtClean="0"/>
              <a:t>المحرك</a:t>
            </a:r>
            <a:r>
              <a:rPr lang="ar-IQ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/>
              <a:t>ثم ان النفوس اعتقدت ان الشعر كله زور وكذب وقد حملهم على هذا الاعتقاد قصور طباعهم </a:t>
            </a:r>
            <a:r>
              <a:rPr lang="ar-SA" sz="3200" b="1" dirty="0" smtClean="0"/>
              <a:t>كم</a:t>
            </a:r>
            <a:r>
              <a:rPr lang="ar-IQ" sz="3200" b="1" dirty="0" smtClean="0"/>
              <a:t>ا</a:t>
            </a:r>
            <a:r>
              <a:rPr lang="ar-SA" sz="3200" b="1" dirty="0" smtClean="0"/>
              <a:t> </a:t>
            </a:r>
            <a:r>
              <a:rPr lang="ar-SA" sz="3200" b="1" dirty="0"/>
              <a:t>حملهم على الغض من الشعر واهله باخراجه من الحقائق جمله</a:t>
            </a:r>
            <a:endParaRPr lang="en-US" sz="3200" dirty="0"/>
          </a:p>
          <a:p>
            <a:pPr marL="0" indent="0" rtl="1">
              <a:buNone/>
            </a:pPr>
            <a:r>
              <a:rPr lang="ar-SA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0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منهاج الكتاب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 lnSpcReduction="10000"/>
          </a:bodyPr>
          <a:lstStyle/>
          <a:p>
            <a:pPr algn="r" rtl="1"/>
            <a:r>
              <a:rPr lang="ar-SA" b="1" dirty="0"/>
              <a:t>يقسم الكتاب على اربعة اقسام:</a:t>
            </a:r>
            <a:endParaRPr lang="en-US" dirty="0"/>
          </a:p>
          <a:p>
            <a:pPr algn="r" rtl="1"/>
            <a:r>
              <a:rPr lang="ar-SA" b="1" dirty="0"/>
              <a:t>- القسم الاول :بحث فيه عن القول و اجزاء القول والاداء وطرائق </a:t>
            </a:r>
            <a:r>
              <a:rPr lang="ar-SA" b="1" dirty="0" smtClean="0"/>
              <a:t>الاداء</a:t>
            </a:r>
            <a:endParaRPr lang="en-US" dirty="0"/>
          </a:p>
          <a:p>
            <a:pPr algn="r" rtl="1"/>
            <a:r>
              <a:rPr lang="ar-SA" b="1" dirty="0"/>
              <a:t>(وقد فقد هذا القسم من الكتاب)</a:t>
            </a:r>
            <a:endParaRPr lang="en-US" dirty="0"/>
          </a:p>
          <a:p>
            <a:pPr algn="r" rtl="1"/>
            <a:r>
              <a:rPr lang="ar-SA" b="1" dirty="0"/>
              <a:t> -القسم </a:t>
            </a:r>
            <a:r>
              <a:rPr lang="ar-SA" b="1" dirty="0" smtClean="0"/>
              <a:t>الثاني</a:t>
            </a:r>
            <a:r>
              <a:rPr lang="ar-IQ" b="1" dirty="0" smtClean="0"/>
              <a:t> </a:t>
            </a:r>
            <a:r>
              <a:rPr lang="ar-SA" b="1" dirty="0" smtClean="0"/>
              <a:t>:</a:t>
            </a:r>
            <a:r>
              <a:rPr lang="ar-SA" b="1" dirty="0"/>
              <a:t>بحث فيه المعاني</a:t>
            </a:r>
            <a:endParaRPr lang="en-US" dirty="0"/>
          </a:p>
          <a:p>
            <a:pPr algn="r" rtl="1"/>
            <a:r>
              <a:rPr lang="ar-SA" b="1" dirty="0"/>
              <a:t> القسم الثالث: عالج فيه المباني</a:t>
            </a:r>
            <a:endParaRPr lang="en-US" dirty="0"/>
          </a:p>
          <a:p>
            <a:pPr algn="r" rtl="1"/>
            <a:r>
              <a:rPr lang="ar-SA" b="1" dirty="0"/>
              <a:t> القسم الرابع :عالج فيه الاسلوب </a:t>
            </a:r>
            <a:endParaRPr lang="en-US" dirty="0"/>
          </a:p>
          <a:p>
            <a:pPr algn="r" rtl="1"/>
            <a:r>
              <a:rPr lang="ar-SA" b="1" dirty="0"/>
              <a:t>  </a:t>
            </a:r>
            <a:r>
              <a:rPr lang="ar-SA" b="1" dirty="0" smtClean="0"/>
              <a:t>منهجي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حازم </a:t>
            </a:r>
            <a:r>
              <a:rPr lang="ar-SA" b="1" dirty="0" smtClean="0"/>
              <a:t>واضح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في الكتاب </a:t>
            </a:r>
            <a:endParaRPr lang="en-US" dirty="0"/>
          </a:p>
          <a:p>
            <a:pPr algn="just" rtl="1"/>
            <a:r>
              <a:rPr lang="ar-SA" b="1" dirty="0"/>
              <a:t>جعل لكل قسم  اربعة ابواب كل باب منها اسماه( منهج )وجعل لكل منهج فصولا </a:t>
            </a:r>
            <a:r>
              <a:rPr lang="ar-SA" b="1" dirty="0" smtClean="0"/>
              <a:t>ثلاث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سماها (معلم )و</a:t>
            </a:r>
            <a:r>
              <a:rPr lang="ar-SA" b="1" dirty="0" smtClean="0"/>
              <a:t>(</a:t>
            </a:r>
            <a:r>
              <a:rPr lang="ar-IQ" b="1" dirty="0" smtClean="0"/>
              <a:t> </a:t>
            </a:r>
            <a:r>
              <a:rPr lang="ar-SA" b="1" dirty="0" smtClean="0"/>
              <a:t>مأم </a:t>
            </a:r>
            <a:r>
              <a:rPr lang="ar-SA" b="1" dirty="0"/>
              <a:t>)و(معرف)  وجعل لكل معلم ومعرف ومام  فقرات سماها(اضاءه )وجعل لكل اضاءة فقرة اقصر سماها( تنوير )</a:t>
            </a: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 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405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تعريف الشعر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pPr algn="just" rtl="1"/>
            <a:r>
              <a:rPr lang="ar-SA" b="1" dirty="0"/>
              <a:t>عرفه حازم الشعر بانه(( الشعر كلام موزون مقفى من </a:t>
            </a:r>
            <a:r>
              <a:rPr lang="ar-SA" b="1" dirty="0" smtClean="0"/>
              <a:t>شانه</a:t>
            </a:r>
            <a:r>
              <a:rPr lang="ar-IQ" b="1" dirty="0" smtClean="0"/>
              <a:t> ان</a:t>
            </a:r>
            <a:r>
              <a:rPr lang="ar-SA" b="1" dirty="0" smtClean="0"/>
              <a:t> </a:t>
            </a:r>
            <a:r>
              <a:rPr lang="ar-SA" b="1" dirty="0"/>
              <a:t>يحبب الى النفس ما قصد تحبيبه اليها ويكره اليها ما قصد تكريهه لتحمل بذلك على طلبه او الهرب منه بما يتضمن من حسن تخييل </a:t>
            </a:r>
            <a:r>
              <a:rPr lang="ar-SA" b="1" dirty="0" smtClean="0"/>
              <a:t>ومحاكا</a:t>
            </a:r>
            <a:r>
              <a:rPr lang="ar-IQ" b="1" dirty="0" smtClean="0"/>
              <a:t>ة</a:t>
            </a:r>
            <a:r>
              <a:rPr lang="ar-SA" b="1" dirty="0" smtClean="0"/>
              <a:t> مستقل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بنفسها او مستقلة بحسن هيأة تأليف الكلام</a:t>
            </a:r>
            <a:endParaRPr lang="en-US" dirty="0"/>
          </a:p>
          <a:p>
            <a:pPr algn="r" rtl="1"/>
            <a:r>
              <a:rPr lang="ar-SA" b="1" dirty="0"/>
              <a:t> وعند التحليل لهذا التعريف نجد</a:t>
            </a:r>
            <a:endParaRPr lang="en-US" dirty="0"/>
          </a:p>
          <a:p>
            <a:pPr algn="r" rtl="1"/>
            <a:r>
              <a:rPr lang="ar-SA" b="1" dirty="0"/>
              <a:t>1- ان الكلام الموزون المقفى ينصرف الى (الشعر نفسه)</a:t>
            </a:r>
            <a:endParaRPr lang="en-US" dirty="0"/>
          </a:p>
          <a:p>
            <a:pPr algn="r" rtl="1"/>
            <a:r>
              <a:rPr lang="ar-SA" b="1" dirty="0"/>
              <a:t> 2-التحبيب الى النفس ينصرف الى (</a:t>
            </a:r>
            <a:r>
              <a:rPr lang="ar-SA" b="1" dirty="0" smtClean="0"/>
              <a:t>مهم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الشعر)</a:t>
            </a:r>
            <a:endParaRPr lang="en-US" dirty="0"/>
          </a:p>
          <a:p>
            <a:pPr algn="r" rtl="1"/>
            <a:r>
              <a:rPr lang="ar-SA" b="1" dirty="0"/>
              <a:t>3-كون </a:t>
            </a:r>
            <a:r>
              <a:rPr lang="ar-SA" b="1" dirty="0" smtClean="0"/>
              <a:t>الشعر</a:t>
            </a:r>
            <a:r>
              <a:rPr lang="ar-IQ" b="1" dirty="0" smtClean="0"/>
              <a:t> </a:t>
            </a:r>
            <a:r>
              <a:rPr lang="ar-SA" b="1" dirty="0" smtClean="0"/>
              <a:t>مخيلا </a:t>
            </a:r>
            <a:r>
              <a:rPr lang="ar-SA" b="1" dirty="0"/>
              <a:t>ينصرف الى(الشاعر)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51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الشاعر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pPr algn="r" rtl="1"/>
            <a:r>
              <a:rPr lang="ar-SA" b="1" dirty="0"/>
              <a:t> لا يستطيع الشاعر التخيل الا باسباب </a:t>
            </a:r>
            <a:r>
              <a:rPr lang="ar-SA" b="1" dirty="0" smtClean="0"/>
              <a:t>ثلاث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وهي:</a:t>
            </a:r>
            <a:endParaRPr lang="en-US" dirty="0"/>
          </a:p>
          <a:p>
            <a:pPr algn="just" rtl="1"/>
            <a:r>
              <a:rPr lang="ar-SA" b="1" dirty="0"/>
              <a:t>1- مهيئات: النشوء في </a:t>
            </a:r>
            <a:r>
              <a:rPr lang="ar-SA" b="1" dirty="0" smtClean="0"/>
              <a:t>بقع</a:t>
            </a:r>
            <a:r>
              <a:rPr lang="ar-IQ" b="1" dirty="0" smtClean="0"/>
              <a:t>ة</a:t>
            </a:r>
            <a:r>
              <a:rPr lang="ar-SA" b="1" dirty="0" smtClean="0"/>
              <a:t> معتدل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في الهواء والترعرع بين الفصحاء</a:t>
            </a:r>
            <a:endParaRPr lang="en-US" dirty="0"/>
          </a:p>
          <a:p>
            <a:pPr algn="r" rtl="1"/>
            <a:r>
              <a:rPr lang="ar-SA" b="1" dirty="0"/>
              <a:t>2- الادوات: وهي كل ما له </a:t>
            </a:r>
            <a:r>
              <a:rPr lang="ar-SA" b="1" dirty="0" smtClean="0"/>
              <a:t>صل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بالعلوم </a:t>
            </a:r>
            <a:r>
              <a:rPr lang="ar-SA" b="1" dirty="0" smtClean="0"/>
              <a:t>المتعلق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بالالفاظ والمعاني</a:t>
            </a:r>
            <a:endParaRPr lang="en-US" dirty="0"/>
          </a:p>
          <a:p>
            <a:pPr algn="r" rtl="1"/>
            <a:r>
              <a:rPr lang="ar-SA" b="1" dirty="0"/>
              <a:t>3- البواعث: وهي الحوافز والدوافع </a:t>
            </a:r>
            <a:r>
              <a:rPr lang="ar-SA" b="1" dirty="0" smtClean="0"/>
              <a:t>النفسي</a:t>
            </a:r>
            <a:r>
              <a:rPr lang="ar-IQ" b="1" dirty="0" smtClean="0"/>
              <a:t>ة</a:t>
            </a:r>
            <a:r>
              <a:rPr lang="ar-SA" b="1" dirty="0"/>
              <a:t> </a:t>
            </a:r>
            <a:endParaRPr lang="en-US" dirty="0"/>
          </a:p>
          <a:p>
            <a:pPr marL="0" indent="0" rtl="1">
              <a:buNone/>
            </a:pPr>
            <a:r>
              <a:rPr lang="ar-SA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153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التخييل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just" rtl="1">
              <a:buNone/>
            </a:pPr>
            <a:r>
              <a:rPr lang="ar-SA" b="1" dirty="0"/>
              <a:t> التخييل عند حازم هو(( انت </a:t>
            </a:r>
            <a:r>
              <a:rPr lang="ar-IQ" b="1" dirty="0"/>
              <a:t>ت</a:t>
            </a:r>
            <a:r>
              <a:rPr lang="ar-SA" b="1" dirty="0"/>
              <a:t>تمثل للسامع لفظ الشاعر المخيل او معانيه او اسلوبه او نظامه وتقوم في خياله </a:t>
            </a:r>
            <a:r>
              <a:rPr lang="ar-SA" b="1" dirty="0" smtClean="0"/>
              <a:t>صور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ينفعل لتجنبها وتصورها ))</a:t>
            </a:r>
            <a:endParaRPr lang="en-US" dirty="0"/>
          </a:p>
          <a:p>
            <a:pPr marL="0" indent="0" algn="just" rtl="1">
              <a:buNone/>
            </a:pPr>
            <a:r>
              <a:rPr lang="ar-SA" b="1" dirty="0"/>
              <a:t>ولان التخييل تابع للحس فهو يؤثر في النفس</a:t>
            </a:r>
            <a:endParaRPr lang="en-US" dirty="0"/>
          </a:p>
          <a:p>
            <a:pPr marL="0" indent="0" algn="just" rtl="1">
              <a:buNone/>
            </a:pPr>
            <a:r>
              <a:rPr lang="ar-SA" b="1" dirty="0"/>
              <a:t>و اسباب </a:t>
            </a:r>
            <a:r>
              <a:rPr lang="ar-SA" b="1" dirty="0" smtClean="0"/>
              <a:t>ت</a:t>
            </a:r>
            <a:r>
              <a:rPr lang="ar-IQ" b="1" dirty="0" smtClean="0"/>
              <a:t>أ</a:t>
            </a:r>
            <a:r>
              <a:rPr lang="ar-SA" b="1" dirty="0" smtClean="0"/>
              <a:t>ثير </a:t>
            </a:r>
            <a:r>
              <a:rPr lang="ar-SA" b="1" dirty="0"/>
              <a:t>التخييل في النفس مرتبط بالتعجب منه  وهذا التعجب يكون </a:t>
            </a:r>
            <a:r>
              <a:rPr lang="ar-SA" b="1" dirty="0" smtClean="0"/>
              <a:t>اما(لجود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هيأته او </a:t>
            </a:r>
            <a:r>
              <a:rPr lang="ar-SA" b="1" dirty="0" smtClean="0"/>
              <a:t>قو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صدقه او </a:t>
            </a:r>
            <a:r>
              <a:rPr lang="ar-SA" b="1" dirty="0" smtClean="0"/>
              <a:t>قو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شهرته او حسن محاكاته)</a:t>
            </a:r>
            <a:endParaRPr lang="en-US" dirty="0"/>
          </a:p>
          <a:p>
            <a:pPr marL="0" indent="0" algn="just" rtl="1">
              <a:buNone/>
            </a:pPr>
            <a:r>
              <a:rPr lang="ar-SA" b="1" dirty="0"/>
              <a:t> ويقع التخييل في الشعر من </a:t>
            </a:r>
            <a:r>
              <a:rPr lang="ar-SA" b="1" dirty="0" smtClean="0"/>
              <a:t>اربع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انحاء </a:t>
            </a:r>
            <a:endParaRPr lang="en-US" dirty="0"/>
          </a:p>
          <a:p>
            <a:pPr algn="just" rtl="1"/>
            <a:r>
              <a:rPr lang="ar-SA" b="1" dirty="0"/>
              <a:t>1-من </a:t>
            </a:r>
            <a:r>
              <a:rPr lang="ar-SA" b="1" dirty="0" smtClean="0"/>
              <a:t>جه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المعنى </a:t>
            </a:r>
            <a:endParaRPr lang="en-US" dirty="0"/>
          </a:p>
          <a:p>
            <a:pPr algn="just" rtl="1"/>
            <a:r>
              <a:rPr lang="ar-SA" b="1" dirty="0"/>
              <a:t>2-ومن </a:t>
            </a:r>
            <a:r>
              <a:rPr lang="ar-SA" b="1" dirty="0" smtClean="0"/>
              <a:t>جه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الاسلوب </a:t>
            </a:r>
            <a:endParaRPr lang="en-US" dirty="0"/>
          </a:p>
          <a:p>
            <a:pPr algn="just" rtl="1"/>
            <a:r>
              <a:rPr lang="ar-SA" b="1" dirty="0"/>
              <a:t>3- من </a:t>
            </a:r>
            <a:r>
              <a:rPr lang="ar-SA" b="1" dirty="0" smtClean="0"/>
              <a:t>جه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اللفظ </a:t>
            </a:r>
            <a:endParaRPr lang="en-US" dirty="0"/>
          </a:p>
          <a:p>
            <a:pPr algn="just" rtl="1"/>
            <a:r>
              <a:rPr lang="ar-SA" b="1" dirty="0"/>
              <a:t>4-من </a:t>
            </a:r>
            <a:r>
              <a:rPr lang="ar-SA" b="1" dirty="0" smtClean="0"/>
              <a:t>وجه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النظم والوزن </a:t>
            </a:r>
            <a:endParaRPr lang="en-US" dirty="0"/>
          </a:p>
          <a:p>
            <a:pPr marL="0" indent="0" algn="just" rtl="1">
              <a:buNone/>
            </a:pPr>
            <a:r>
              <a:rPr lang="ar-SA" b="1" dirty="0" smtClean="0"/>
              <a:t>المهم </a:t>
            </a:r>
            <a:r>
              <a:rPr lang="ar-SA" b="1" dirty="0"/>
              <a:t>عند حازم تخييل المعنى من </a:t>
            </a:r>
            <a:r>
              <a:rPr lang="ar-SA" b="1" dirty="0" smtClean="0"/>
              <a:t>جه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اللفظ اي التعبير عن المعنى في قالب لفظي</a:t>
            </a:r>
            <a:endParaRPr lang="en-US" dirty="0"/>
          </a:p>
          <a:p>
            <a:pPr marL="0" indent="0" algn="just" rtl="1">
              <a:buNone/>
            </a:pPr>
            <a:r>
              <a:rPr lang="ar-SA" b="1" dirty="0"/>
              <a:t>اما التخييل من الجهات الثلاث الاخرى </a:t>
            </a:r>
            <a:r>
              <a:rPr lang="ar-SA" b="1" dirty="0" smtClean="0"/>
              <a:t>فمستحب</a:t>
            </a:r>
            <a:r>
              <a:rPr lang="ar-IQ" b="1" dirty="0" smtClean="0"/>
              <a:t>ة</a:t>
            </a:r>
            <a:r>
              <a:rPr lang="ar-SA" b="1" dirty="0" smtClean="0"/>
              <a:t> </a:t>
            </a:r>
            <a:r>
              <a:rPr lang="ar-SA" b="1" dirty="0"/>
              <a:t>وليست </a:t>
            </a:r>
            <a:r>
              <a:rPr lang="ar-SA" b="1" dirty="0" smtClean="0"/>
              <a:t>ضرورية</a:t>
            </a:r>
            <a:r>
              <a:rPr lang="en-US" b="1" dirty="0" smtClean="0"/>
              <a:t> </a:t>
            </a:r>
            <a:r>
              <a:rPr lang="ar-IQ" b="1" dirty="0" smtClean="0"/>
              <a:t> لانها مكملة للتخييل الأول .</a:t>
            </a:r>
            <a:endParaRPr lang="en-US" dirty="0"/>
          </a:p>
          <a:p>
            <a:pPr marL="0" indent="0" algn="just" rtl="1">
              <a:buNone/>
            </a:pPr>
            <a:r>
              <a:rPr lang="ar-SA" b="1" dirty="0"/>
              <a:t> 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834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/>
          <a:lstStyle/>
          <a:p>
            <a:pPr algn="ctr"/>
            <a:r>
              <a:rPr lang="ar-IQ" dirty="0" smtClean="0"/>
              <a:t>المحاكاة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 algn="just" rtl="1">
              <a:buNone/>
            </a:pPr>
            <a:r>
              <a:rPr lang="ar-SA" sz="2800" b="1" dirty="0" smtClean="0"/>
              <a:t>ه</a:t>
            </a:r>
            <a:r>
              <a:rPr lang="ar-IQ" sz="2800" b="1" dirty="0"/>
              <a:t>و</a:t>
            </a:r>
            <a:r>
              <a:rPr lang="ar-SA" sz="2800" b="1" dirty="0" smtClean="0"/>
              <a:t> (</a:t>
            </a:r>
            <a:r>
              <a:rPr lang="ar-IQ" sz="2800" b="1" dirty="0" smtClean="0"/>
              <a:t> تخييل يقصد به </a:t>
            </a:r>
            <a:r>
              <a:rPr lang="ar-SA" sz="2800" b="1" dirty="0" smtClean="0"/>
              <a:t>استعارة </a:t>
            </a:r>
            <a:r>
              <a:rPr lang="ar-SA" sz="2800" b="1" dirty="0"/>
              <a:t>الصور الحسية المخزونة في الذاكرة </a:t>
            </a:r>
            <a:r>
              <a:rPr lang="ar-SA" sz="2800" b="1" dirty="0" smtClean="0"/>
              <a:t>او المعاني</a:t>
            </a:r>
            <a:r>
              <a:rPr lang="ar-IQ" sz="2800" b="1" dirty="0" smtClean="0"/>
              <a:t>) </a:t>
            </a:r>
            <a:r>
              <a:rPr lang="ar-IQ" sz="2800" dirty="0"/>
              <a:t>و</a:t>
            </a:r>
            <a:r>
              <a:rPr lang="ar-SA" sz="2800" b="1" dirty="0" smtClean="0"/>
              <a:t>ه</a:t>
            </a:r>
            <a:r>
              <a:rPr lang="ar-IQ" sz="2800" b="1" dirty="0" smtClean="0"/>
              <a:t>و</a:t>
            </a:r>
            <a:r>
              <a:rPr lang="ar-SA" sz="2800" b="1" dirty="0" smtClean="0"/>
              <a:t> </a:t>
            </a:r>
            <a:r>
              <a:rPr lang="ar-SA" sz="2800" b="1" dirty="0"/>
              <a:t>نشاط ابداعي يقوم به الشاعر والفنان </a:t>
            </a:r>
            <a:r>
              <a:rPr lang="ar-IQ" sz="2800" b="1" dirty="0" smtClean="0"/>
              <a:t>.وهذا </a:t>
            </a:r>
            <a:r>
              <a:rPr lang="ar-SA" sz="2800" b="1" dirty="0" smtClean="0"/>
              <a:t>التخي</a:t>
            </a:r>
            <a:r>
              <a:rPr lang="ar-IQ" sz="2800" b="1" dirty="0" smtClean="0"/>
              <a:t>ي</a:t>
            </a:r>
            <a:r>
              <a:rPr lang="ar-SA" sz="2800" b="1" dirty="0" smtClean="0"/>
              <a:t>ل </a:t>
            </a:r>
            <a:r>
              <a:rPr lang="ar-SA" sz="2800" b="1" dirty="0"/>
              <a:t>ويتجسد في فعل </a:t>
            </a:r>
            <a:r>
              <a:rPr lang="ar-SA" sz="2800" b="1" dirty="0" smtClean="0"/>
              <a:t>المحاكا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التي هي </a:t>
            </a:r>
            <a:r>
              <a:rPr lang="ar-SA" sz="2800" b="1" dirty="0" smtClean="0"/>
              <a:t>الصور</a:t>
            </a:r>
            <a:r>
              <a:rPr lang="ar-IQ" sz="2800" b="1" dirty="0" smtClean="0"/>
              <a:t>ة</a:t>
            </a:r>
            <a:r>
              <a:rPr lang="ar-SA" sz="2800" b="1" dirty="0" smtClean="0"/>
              <a:t> المجسد</a:t>
            </a:r>
            <a:r>
              <a:rPr lang="ar-IQ" sz="2800" b="1" dirty="0" smtClean="0"/>
              <a:t>ة -</a:t>
            </a:r>
            <a:r>
              <a:rPr lang="ar-SA" sz="2800" b="1" dirty="0" smtClean="0"/>
              <a:t> </a:t>
            </a:r>
            <a:r>
              <a:rPr lang="ar-SA" sz="2800" b="1" dirty="0"/>
              <a:t>في </a:t>
            </a:r>
            <a:r>
              <a:rPr lang="ar-SA" sz="2800" b="1" dirty="0" smtClean="0"/>
              <a:t>الشعر</a:t>
            </a:r>
            <a:r>
              <a:rPr lang="ar-IQ" sz="2800" b="1" dirty="0" smtClean="0"/>
              <a:t> </a:t>
            </a:r>
            <a:r>
              <a:rPr lang="ar-SA" sz="2800" b="1" dirty="0" smtClean="0"/>
              <a:t>صورة </a:t>
            </a:r>
            <a:r>
              <a:rPr lang="ar-SA" sz="2800" b="1" dirty="0"/>
              <a:t>لفظية- لتلك الصور والمعاني المختزنه في </a:t>
            </a:r>
            <a:r>
              <a:rPr lang="ar-SA" sz="2800" b="1" dirty="0" smtClean="0"/>
              <a:t>الذاكر</a:t>
            </a:r>
            <a:r>
              <a:rPr lang="ar-IQ" sz="2800" b="1" dirty="0" smtClean="0"/>
              <a:t>ة.</a:t>
            </a:r>
          </a:p>
          <a:p>
            <a:pPr marL="0" indent="0" algn="just" rtl="1">
              <a:buNone/>
            </a:pPr>
            <a:r>
              <a:rPr lang="ar-SA" sz="2800" b="1" dirty="0" smtClean="0"/>
              <a:t> </a:t>
            </a:r>
            <a:r>
              <a:rPr lang="ar-SA" sz="2800" b="1" dirty="0"/>
              <a:t>فقوام عمل المخيلة الانسانيه </a:t>
            </a:r>
            <a:r>
              <a:rPr lang="ar-SA" sz="2800" b="1" dirty="0" smtClean="0"/>
              <a:t>هو(المحاكا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) </a:t>
            </a:r>
            <a:r>
              <a:rPr lang="ar-SA" sz="2800" b="1" dirty="0" smtClean="0"/>
              <a:t>والمحاكا</a:t>
            </a:r>
            <a:r>
              <a:rPr lang="ar-IQ" sz="2800" b="1" dirty="0" smtClean="0"/>
              <a:t>ة</a:t>
            </a:r>
            <a:r>
              <a:rPr lang="ar-SA" sz="2800" b="1" dirty="0" smtClean="0"/>
              <a:t> </a:t>
            </a:r>
            <a:r>
              <a:rPr lang="ar-SA" sz="2800" b="1" dirty="0"/>
              <a:t>تقع وسطا بين التخيل نشاط الشاعر الابداعي وبين التخييل اثر المحاكاه في النفس و على النحو الاتي :</a:t>
            </a:r>
            <a:endParaRPr lang="en-US" sz="2800" dirty="0"/>
          </a:p>
          <a:p>
            <a:pPr algn="r" rtl="1"/>
            <a:r>
              <a:rPr lang="ar-SA" sz="2800" b="1" dirty="0"/>
              <a:t>تخيل (عند الشاعر) -----</a:t>
            </a:r>
            <a:r>
              <a:rPr lang="ar-SA" sz="2800" b="1" dirty="0" smtClean="0"/>
              <a:t>محاكا</a:t>
            </a:r>
            <a:r>
              <a:rPr lang="ar-IQ" sz="2800" b="1" dirty="0" smtClean="0"/>
              <a:t>ة</a:t>
            </a:r>
            <a:r>
              <a:rPr lang="ar-SA" sz="2800" b="1" dirty="0" smtClean="0"/>
              <a:t>( </a:t>
            </a:r>
            <a:r>
              <a:rPr lang="ar-SA" sz="2800" b="1" dirty="0"/>
              <a:t>في الشعر) تخييل (الاثر النفسي)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16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320</TotalTime>
  <Words>682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تدفق</vt:lpstr>
      <vt:lpstr>كتاب المنهاج</vt:lpstr>
      <vt:lpstr>التعريف بالكتاب</vt:lpstr>
      <vt:lpstr>PowerPoint Presentation</vt:lpstr>
      <vt:lpstr>     الكتاب والدافع الى تأليفه    </vt:lpstr>
      <vt:lpstr>منهاج الكتاب</vt:lpstr>
      <vt:lpstr>تعريف الشعر</vt:lpstr>
      <vt:lpstr>الشاعر</vt:lpstr>
      <vt:lpstr>التخييل</vt:lpstr>
      <vt:lpstr>المحاكاة</vt:lpstr>
      <vt:lpstr>PowerPoint Presentation</vt:lpstr>
      <vt:lpstr>معاني الشعر</vt:lpstr>
      <vt:lpstr>PowerPoint Presentation</vt:lpstr>
      <vt:lpstr>اغراض الشعر</vt:lpstr>
      <vt:lpstr>القصيدة</vt:lpstr>
      <vt:lpstr>PowerPoint Presentation</vt:lpstr>
      <vt:lpstr>الناقد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Al-Diyar</dc:creator>
  <cp:lastModifiedBy>DR.Ahmed Saker 2o1O</cp:lastModifiedBy>
  <cp:revision>19</cp:revision>
  <dcterms:created xsi:type="dcterms:W3CDTF">2021-06-10T20:29:21Z</dcterms:created>
  <dcterms:modified xsi:type="dcterms:W3CDTF">2021-07-10T09:36:43Z</dcterms:modified>
</cp:coreProperties>
</file>