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-60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45C57-9C38-415F-8A5C-44D6D368E713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1C33F-C4C1-459E-A76A-E0860E74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F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مبادئ في الاقتصاد الجزئي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3657600" y="2194560"/>
            <a:ext cx="1828800" cy="73152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3774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المحاضرة الأولى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000" dirty="0">
                <a:solidFill>
                  <a:srgbClr val="D0D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طبيعة علم الاقتصاد والمشكلة الاقتصادية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3938803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4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كلية العلوم الإسلامية - جامعة بغداد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609600" y="3383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ar-IQ" sz="2000" dirty="0" smtClean="0">
                <a:solidFill>
                  <a:srgbClr val="D0D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اعداد </a:t>
            </a:r>
          </a:p>
          <a:p>
            <a:pPr marL="0" indent="0" algn="ctr" rtl="1">
              <a:buNone/>
            </a:pPr>
            <a:r>
              <a:rPr lang="ar-IQ" sz="2000" dirty="0" err="1" smtClean="0">
                <a:solidFill>
                  <a:srgbClr val="D0D0D0"/>
                </a:solidFill>
                <a:latin typeface="Arial" pitchFamily="34" charset="0"/>
                <a:cs typeface="Arial" pitchFamily="34" charset="-120"/>
              </a:rPr>
              <a:t>م.م.بارق</a:t>
            </a:r>
            <a:r>
              <a:rPr lang="ar-IQ" sz="2000" dirty="0" smtClean="0">
                <a:solidFill>
                  <a:srgbClr val="D0D0D0"/>
                </a:solidFill>
                <a:latin typeface="Arial" pitchFamily="34" charset="0"/>
                <a:cs typeface="Arial" pitchFamily="34" charset="-120"/>
              </a:rPr>
              <a:t> حبيب صادق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طبيعة علم الاقتصاد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علم الاقتصاد أحد العلوم الاجتماعية التي تهتم بدراسة السلوك الإنساني، أي كيف يحصل الإنسان على وسائل عيشه.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2621280" cy="118872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73736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السلوك الاقتصادي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057400"/>
            <a:ext cx="24384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رافق الإنسان منذ ظهوره للحصول على الغذاء والملبس والمسكن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1360" y="1645920"/>
            <a:ext cx="2621280" cy="118872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9" name="Text 7"/>
          <p:cNvSpPr/>
          <p:nvPr/>
        </p:nvSpPr>
        <p:spPr>
          <a:xfrm>
            <a:off x="3352800" y="173736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تطور المجتمعات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52800" y="2057400"/>
            <a:ext cx="24384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ظهور التنظيمات السياسية والاجتماعية لإيجاد وسائل معيشة الأفراد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65520" y="1645920"/>
            <a:ext cx="2621280" cy="118872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2" name="Text 10"/>
          <p:cNvSpPr/>
          <p:nvPr/>
        </p:nvSpPr>
        <p:spPr>
          <a:xfrm>
            <a:off x="6156960" y="173736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المشكلة الاقتصادية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156960" y="2057400"/>
            <a:ext cx="24384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جوهرها واحد منذ القدم وحتى الوقت الحاضر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971800"/>
            <a:ext cx="8229600" cy="548640"/>
          </a:xfrm>
          <a:prstGeom prst="rect">
            <a:avLst/>
          </a:prstGeom>
          <a:solidFill>
            <a:srgbClr val="FFF8E7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1089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المشكلة الاقتصادية أصبحت الشغل الشاغل للحكومات والدول نظراً لتعقدها وأهميتها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أهمية علم الاقتصاد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46220" cy="685800"/>
          </a:xfrm>
          <a:prstGeom prst="rect">
            <a:avLst/>
          </a:prstGeom>
          <a:solidFill>
            <a:srgbClr val="F8F4E8"/>
          </a:solidFill>
          <a:ln w="12700">
            <a:solidFill>
              <a:srgbClr val="1A5F7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430268" y="1097280"/>
            <a:ext cx="73152" cy="68580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1704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١. فهم توزيع الموارد المحدودة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1417320"/>
            <a:ext cx="38176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تحليل توزيع الموارد النادرة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640580" y="1097280"/>
            <a:ext cx="4046220" cy="685800"/>
          </a:xfrm>
          <a:prstGeom prst="rect">
            <a:avLst/>
          </a:prstGeom>
          <a:solidFill>
            <a:srgbClr val="F8F4E8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613648" y="1097280"/>
            <a:ext cx="73152" cy="68580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10" name="Text 8"/>
          <p:cNvSpPr/>
          <p:nvPr/>
        </p:nvSpPr>
        <p:spPr>
          <a:xfrm>
            <a:off x="4732020" y="11704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C49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٢. اتخاذ القرارات الاقتصادية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32020" y="1417320"/>
            <a:ext cx="38176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استخدام النظريات لقرارات مستنيرة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7200" y="1874520"/>
            <a:ext cx="4046220" cy="685800"/>
          </a:xfrm>
          <a:prstGeom prst="rect">
            <a:avLst/>
          </a:prstGeom>
          <a:solidFill>
            <a:srgbClr val="F8F4E8"/>
          </a:solidFill>
          <a:ln w="12700">
            <a:solidFill>
              <a:srgbClr val="2C553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430268" y="1874520"/>
            <a:ext cx="73152" cy="68580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194767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2C55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٣. تحقيق النمو الاقتصادي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2194560"/>
            <a:ext cx="38176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فهم كيفية تحفيز النمو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40580" y="1874520"/>
            <a:ext cx="4046220" cy="685800"/>
          </a:xfrm>
          <a:prstGeom prst="rect">
            <a:avLst/>
          </a:prstGeom>
          <a:solidFill>
            <a:srgbClr val="F8F4E8"/>
          </a:solidFill>
          <a:ln w="12700">
            <a:solidFill>
              <a:srgbClr val="8B451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13648" y="1874520"/>
            <a:ext cx="73152" cy="685800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18" name="Text 16"/>
          <p:cNvSpPr/>
          <p:nvPr/>
        </p:nvSpPr>
        <p:spPr>
          <a:xfrm>
            <a:off x="4732020" y="194767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8B45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٤. فهم التضخم والبطالة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32020" y="2194560"/>
            <a:ext cx="38176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تحليل الظواهر الاقتصادية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2651760"/>
            <a:ext cx="4046220" cy="685800"/>
          </a:xfrm>
          <a:prstGeom prst="rect">
            <a:avLst/>
          </a:prstGeom>
          <a:solidFill>
            <a:srgbClr val="F8F4E8"/>
          </a:solidFill>
          <a:ln w="12700">
            <a:solidFill>
              <a:srgbClr val="6B4C8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430268" y="2651760"/>
            <a:ext cx="73152" cy="685800"/>
          </a:xfrm>
          <a:prstGeom prst="rect">
            <a:avLst/>
          </a:prstGeom>
          <a:solidFill>
            <a:srgbClr val="6B4C8A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272491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6B4C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٥. تصميم السياسات العامة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2971800"/>
            <a:ext cx="38176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تطوير سياسات الضرائب والإنفاق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640580" y="2651760"/>
            <a:ext cx="4046220" cy="685800"/>
          </a:xfrm>
          <a:prstGeom prst="rect">
            <a:avLst/>
          </a:prstGeom>
          <a:solidFill>
            <a:srgbClr val="F8F4E8"/>
          </a:solidFill>
          <a:ln w="12700">
            <a:solidFill>
              <a:srgbClr val="1A5F7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613648" y="2651760"/>
            <a:ext cx="73152" cy="68580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26" name="Text 24"/>
          <p:cNvSpPr/>
          <p:nvPr/>
        </p:nvSpPr>
        <p:spPr>
          <a:xfrm>
            <a:off x="4732020" y="272491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٦. تحليل التجارة الدولية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732020" y="2971800"/>
            <a:ext cx="38176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فهم فوائد ومخاطر التجارة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7200" y="3429000"/>
            <a:ext cx="4046220" cy="685800"/>
          </a:xfrm>
          <a:prstGeom prst="rect">
            <a:avLst/>
          </a:prstGeom>
          <a:solidFill>
            <a:srgbClr val="F8F4E8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430268" y="3429000"/>
            <a:ext cx="73152" cy="68580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30" name="Text 28"/>
          <p:cNvSpPr/>
          <p:nvPr/>
        </p:nvSpPr>
        <p:spPr>
          <a:xfrm>
            <a:off x="548640" y="350215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C49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٧. فهم الأنظمة الاقتصادية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" y="3749040"/>
            <a:ext cx="38176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دراسة الأنظمة الرأسمالية والاشتراكية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640580" y="3429000"/>
            <a:ext cx="4046220" cy="685800"/>
          </a:xfrm>
          <a:prstGeom prst="rect">
            <a:avLst/>
          </a:prstGeom>
          <a:solidFill>
            <a:srgbClr val="F8F4E8"/>
          </a:solidFill>
          <a:ln w="12700">
            <a:solidFill>
              <a:srgbClr val="2C553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613648" y="3429000"/>
            <a:ext cx="73152" cy="68580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34" name="Text 32"/>
          <p:cNvSpPr/>
          <p:nvPr/>
        </p:nvSpPr>
        <p:spPr>
          <a:xfrm>
            <a:off x="4732020" y="350215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2C55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٨. تحليل سلوك الأسواق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732020" y="3749040"/>
            <a:ext cx="38176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فهم آلية تحديد الأسعار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التطور التاريخي لعلم الاقتصاد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920240" cy="12801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المدرسة التجارية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08760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القرن 16-18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أهمية التجارة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تراكم المعادن النفيسة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560320" y="1097280"/>
            <a:ext cx="1920240" cy="128016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8" name="Text 6"/>
          <p:cNvSpPr/>
          <p:nvPr/>
        </p:nvSpPr>
        <p:spPr>
          <a:xfrm>
            <a:off x="2651760" y="118872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المدرسة الطبيعية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651760" y="1508760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1756-1778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أهمية الزراعة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الحرية الاقتصادية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63440" y="1097280"/>
            <a:ext cx="1920240" cy="128016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118872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المدرسة الكلاسيكية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54880" y="1508760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1776 - الثلاثينات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آدم سميث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اليد الخفية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766560" y="1097280"/>
            <a:ext cx="1920240" cy="1280160"/>
          </a:xfrm>
          <a:prstGeom prst="rect">
            <a:avLst/>
          </a:prstGeom>
          <a:solidFill>
            <a:srgbClr val="6B4C8A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0" y="118872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المدرسة الحديثة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858000" y="1508760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بعد 1930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كينز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تدخل الدولة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514600"/>
            <a:ext cx="8229600" cy="822960"/>
          </a:xfrm>
          <a:prstGeom prst="rect">
            <a:avLst/>
          </a:prstGeom>
          <a:solidFill>
            <a:srgbClr val="FFF8E7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6060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المساهمة الإسلامية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" y="28803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قدم ابن خلدون إسهامات مهمة في نظرية القيمة والسعر العادل، كما قدم المقريزي إسهامات في معالجة الظواهر النقدية.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المشكلة الاقتصادية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solidFill>
            <a:srgbClr val="F8F4E8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887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التعريف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1463040"/>
            <a:ext cx="786384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عدم قدرة المجتمع على تلبية حاجات أفراده غير المحدودة نظراً للندرة النسبية للموارد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74520"/>
            <a:ext cx="2621280" cy="91440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96596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الندرة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286000"/>
            <a:ext cx="243840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ندرة نسبية وليست مطلقة للموارد المتاحة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61360" y="1874520"/>
            <a:ext cx="2621280" cy="91440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11" name="Text 9"/>
          <p:cNvSpPr/>
          <p:nvPr/>
        </p:nvSpPr>
        <p:spPr>
          <a:xfrm>
            <a:off x="3352800" y="196596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الاختيار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352800" y="2286000"/>
            <a:ext cx="243840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التوفيق بين الموارد والحاجات المتعددة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065520" y="1874520"/>
            <a:ext cx="2621280" cy="91440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4" name="Text 12"/>
          <p:cNvSpPr/>
          <p:nvPr/>
        </p:nvSpPr>
        <p:spPr>
          <a:xfrm>
            <a:off x="6156960" y="196596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التضحية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156960" y="2286000"/>
            <a:ext cx="243840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تكلفة الفرصة البديلة للقرارات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عناصر الإنتاج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46220" cy="109728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704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١. العمل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38176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الجهد البشري الذهني أو العضلي</a:t>
            </a:r>
            <a:endParaRPr lang="en-US" sz="900" dirty="0"/>
          </a:p>
          <a:p>
            <a:pPr marL="0" indent="0" algn="r" rtl="1">
              <a:buNone/>
            </a:pPr>
            <a:endParaRPr lang="en-US" sz="900" dirty="0"/>
          </a:p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العائد: الأجر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640580" y="1097280"/>
            <a:ext cx="4046220" cy="109728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8" name="Text 6"/>
          <p:cNvSpPr/>
          <p:nvPr/>
        </p:nvSpPr>
        <p:spPr>
          <a:xfrm>
            <a:off x="4732020" y="11704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٢. رأس المال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732020" y="1417320"/>
            <a:ext cx="38176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الأصول الإنتاجية والآلات</a:t>
            </a:r>
            <a:endParaRPr lang="en-US" sz="900" dirty="0"/>
          </a:p>
          <a:p>
            <a:pPr marL="0" indent="0" algn="r" rtl="1">
              <a:buNone/>
            </a:pPr>
            <a:endParaRPr lang="en-US" sz="900" dirty="0"/>
          </a:p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العائد: الفائدة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4046220" cy="109728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35915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٣. الأرض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2606040"/>
            <a:ext cx="38176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الموارد الطبيعية والثروات</a:t>
            </a:r>
            <a:endParaRPr lang="en-US" sz="900" dirty="0"/>
          </a:p>
          <a:p>
            <a:pPr marL="0" indent="0" algn="r" rtl="1">
              <a:buNone/>
            </a:pPr>
            <a:endParaRPr lang="en-US" sz="900" dirty="0"/>
          </a:p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العائد: الريع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40580" y="2286000"/>
            <a:ext cx="4046220" cy="1097280"/>
          </a:xfrm>
          <a:prstGeom prst="rect">
            <a:avLst/>
          </a:prstGeom>
          <a:solidFill>
            <a:srgbClr val="6B4C8A"/>
          </a:solidFill>
          <a:ln/>
        </p:spPr>
      </p:sp>
      <p:sp>
        <p:nvSpPr>
          <p:cNvPr id="14" name="Text 12"/>
          <p:cNvSpPr/>
          <p:nvPr/>
        </p:nvSpPr>
        <p:spPr>
          <a:xfrm>
            <a:off x="4732020" y="235915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٤. التنظيم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32020" y="2606040"/>
            <a:ext cx="38176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مزج عناصر الإنتاج وإدارتها</a:t>
            </a:r>
            <a:endParaRPr lang="en-US" sz="900" dirty="0"/>
          </a:p>
          <a:p>
            <a:pPr marL="0" indent="0" algn="r" rtl="1">
              <a:buNone/>
            </a:pPr>
            <a:endParaRPr lang="en-US" sz="900" dirty="0"/>
          </a:p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العائد: الربح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306</Words>
  <Application>Microsoft Office PowerPoint</Application>
  <PresentationFormat>عرض على الشاشة (9:16)‏</PresentationFormat>
  <Paragraphs>83</Paragraphs>
  <Slides>6</Slides>
  <Notes>6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مبادئ في الاقتصاد الجزئي - المحاضرة الأولى</dc:title>
  <dc:subject>PptxGenJS Presentation</dc:subject>
  <dc:creator>PptxGenJS</dc:creator>
  <cp:lastModifiedBy>Maher</cp:lastModifiedBy>
  <cp:revision>2</cp:revision>
  <dcterms:created xsi:type="dcterms:W3CDTF">2025-12-11T19:38:50Z</dcterms:created>
  <dcterms:modified xsi:type="dcterms:W3CDTF">2025-12-11T19:48:29Z</dcterms:modified>
</cp:coreProperties>
</file>