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7" d="100"/>
          <a:sy n="97" d="100"/>
        </p:scale>
        <p:origin x="-60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64BCF6-1C70-4A60-A8B4-4E8EDD42AD88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-47625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8FCC4-B0CB-4A95-99DE-B7828CC57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247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5F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مبادئ في الاقتصاد الجزئي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3657600" y="2194560"/>
            <a:ext cx="1828800" cy="73152"/>
          </a:xfrm>
          <a:prstGeom prst="rect">
            <a:avLst/>
          </a:prstGeom>
          <a:solidFill>
            <a:srgbClr val="C49B3C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3774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2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المحاضرة الثانية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2000" dirty="0">
                <a:solidFill>
                  <a:srgbClr val="D0D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نظرية الطلب والعرض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38404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40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كلية العلوم الإسلامية - جامعة بغداد</a:t>
            </a:r>
            <a:endParaRPr lang="en-US" sz="1400" dirty="0"/>
          </a:p>
        </p:txBody>
      </p:sp>
      <p:sp>
        <p:nvSpPr>
          <p:cNvPr id="7" name="Text 3"/>
          <p:cNvSpPr/>
          <p:nvPr/>
        </p:nvSpPr>
        <p:spPr>
          <a:xfrm>
            <a:off x="609600" y="33832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ar-IQ" sz="2000" dirty="0" smtClean="0">
                <a:solidFill>
                  <a:srgbClr val="D0D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اعداد</a:t>
            </a:r>
          </a:p>
          <a:p>
            <a:pPr marL="0" indent="0" algn="ctr" rtl="1">
              <a:buNone/>
            </a:pPr>
            <a:r>
              <a:rPr lang="ar-IQ" sz="2000" dirty="0" err="1" smtClean="0">
                <a:solidFill>
                  <a:srgbClr val="D0D0D0"/>
                </a:solidFill>
                <a:latin typeface="Arial" pitchFamily="34" charset="0"/>
                <a:cs typeface="Arial" pitchFamily="34" charset="-120"/>
              </a:rPr>
              <a:t>م.م.بارق</a:t>
            </a:r>
            <a:r>
              <a:rPr lang="ar-IQ" sz="2000" dirty="0" smtClean="0">
                <a:solidFill>
                  <a:srgbClr val="D0D0D0"/>
                </a:solidFill>
                <a:latin typeface="Arial" pitchFamily="34" charset="0"/>
                <a:cs typeface="Arial" pitchFamily="34" charset="-120"/>
              </a:rPr>
              <a:t> حبيب صادق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18288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مفهوم الطلب وقانونه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solidFill>
            <a:srgbClr val="F8F4E8"/>
          </a:solidFill>
          <a:ln w="12700">
            <a:solidFill>
              <a:srgbClr val="C49B3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18872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300" b="1" dirty="0">
                <a:solidFill>
                  <a:srgbClr val="1A5F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تعريف الطلب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" y="14630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الرغبة المدعمة بقوة شرائية للحصول على سلعة معينة بوقت معين وبسعر معين مع ثبات العوامل الأخرى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965960"/>
            <a:ext cx="8229600" cy="640080"/>
          </a:xfrm>
          <a:prstGeom prst="rect">
            <a:avLst/>
          </a:prstGeom>
          <a:solidFill>
            <a:srgbClr val="E8F4F8"/>
          </a:solidFill>
          <a:ln w="12700">
            <a:solidFill>
              <a:srgbClr val="1A5F7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05740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300" b="1" dirty="0">
                <a:solidFill>
                  <a:srgbClr val="1A5F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قانون الطلب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40080" y="2331720"/>
            <a:ext cx="7863840" cy="182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العلاقة العكسية بين الكمية المطلوبة من سلعة وسعرها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2743200"/>
            <a:ext cx="4023360" cy="914400"/>
          </a:xfrm>
          <a:prstGeom prst="rect">
            <a:avLst/>
          </a:prstGeom>
          <a:solidFill>
            <a:srgbClr val="2C5530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283464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↑ ارتفاع السعر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48640" y="315468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انخفاض الكمية المطلوبة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663440" y="2743200"/>
            <a:ext cx="4023360" cy="914400"/>
          </a:xfrm>
          <a:prstGeom prst="rect">
            <a:avLst/>
          </a:prstGeom>
          <a:solidFill>
            <a:srgbClr val="C49B3C"/>
          </a:solidFill>
          <a:ln/>
        </p:spPr>
      </p:sp>
      <p:sp>
        <p:nvSpPr>
          <p:cNvPr id="14" name="Text 12"/>
          <p:cNvSpPr/>
          <p:nvPr/>
        </p:nvSpPr>
        <p:spPr>
          <a:xfrm>
            <a:off x="4754880" y="283464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 انخفاض السعر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754880" y="315468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زيادة الكمية المطلوبة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18288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العوامل المحددة للطلب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4046220" cy="914400"/>
          </a:xfrm>
          <a:prstGeom prst="rect">
            <a:avLst/>
          </a:prstGeom>
          <a:solidFill>
            <a:srgbClr val="F8F4E8"/>
          </a:solidFill>
          <a:ln w="12700">
            <a:solidFill>
              <a:srgbClr val="1A5F7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430268" y="1097280"/>
            <a:ext cx="73152" cy="91440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170432"/>
            <a:ext cx="38176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100" b="1" dirty="0">
                <a:solidFill>
                  <a:srgbClr val="1A5F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١. دخل المستهلك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1417320"/>
            <a:ext cx="38176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السلع العادية: علاقة طردية</a:t>
            </a:r>
            <a:endParaRPr lang="en-US" sz="900" dirty="0"/>
          </a:p>
          <a:p>
            <a:pPr marL="0" indent="0" algn="r" rtl="1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السلع الرديئة: علاقة عكسية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640580" y="1097280"/>
            <a:ext cx="4046220" cy="914400"/>
          </a:xfrm>
          <a:prstGeom prst="rect">
            <a:avLst/>
          </a:prstGeom>
          <a:solidFill>
            <a:srgbClr val="F8F4E8"/>
          </a:solidFill>
          <a:ln w="12700">
            <a:solidFill>
              <a:srgbClr val="C49B3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613648" y="1097280"/>
            <a:ext cx="73152" cy="914400"/>
          </a:xfrm>
          <a:prstGeom prst="rect">
            <a:avLst/>
          </a:prstGeom>
          <a:solidFill>
            <a:srgbClr val="C49B3C"/>
          </a:solidFill>
          <a:ln/>
        </p:spPr>
      </p:sp>
      <p:sp>
        <p:nvSpPr>
          <p:cNvPr id="10" name="Text 8"/>
          <p:cNvSpPr/>
          <p:nvPr/>
        </p:nvSpPr>
        <p:spPr>
          <a:xfrm>
            <a:off x="4732020" y="1170432"/>
            <a:ext cx="38176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100" b="1" dirty="0">
                <a:solidFill>
                  <a:srgbClr val="C49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٢. ذوق المستهلك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732020" y="1417320"/>
            <a:ext cx="38176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تغير الذوق لصالح السلعة يزيد الطلب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57200" y="2103120"/>
            <a:ext cx="4046220" cy="914400"/>
          </a:xfrm>
          <a:prstGeom prst="rect">
            <a:avLst/>
          </a:prstGeom>
          <a:solidFill>
            <a:srgbClr val="F8F4E8"/>
          </a:solidFill>
          <a:ln w="12700">
            <a:solidFill>
              <a:srgbClr val="2C553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430268" y="2103120"/>
            <a:ext cx="73152" cy="914400"/>
          </a:xfrm>
          <a:prstGeom prst="rect">
            <a:avLst/>
          </a:prstGeom>
          <a:solidFill>
            <a:srgbClr val="2C5530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2176272"/>
            <a:ext cx="38176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100" b="1" dirty="0">
                <a:solidFill>
                  <a:srgbClr val="2C55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٣. أسعار السلع الأخرى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48640" y="2423160"/>
            <a:ext cx="38176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البديلة: ارتفاع سعرها يزيد الطلب</a:t>
            </a:r>
            <a:endParaRPr lang="en-US" sz="900" dirty="0"/>
          </a:p>
          <a:p>
            <a:pPr marL="0" indent="0" algn="r" rtl="1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المكملة: ارتفاع سعرها يقلل الطلب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640580" y="2103120"/>
            <a:ext cx="4046220" cy="914400"/>
          </a:xfrm>
          <a:prstGeom prst="rect">
            <a:avLst/>
          </a:prstGeom>
          <a:solidFill>
            <a:srgbClr val="F8F4E8"/>
          </a:solidFill>
          <a:ln w="12700">
            <a:solidFill>
              <a:srgbClr val="6B4C8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613648" y="2103120"/>
            <a:ext cx="73152" cy="914400"/>
          </a:xfrm>
          <a:prstGeom prst="rect">
            <a:avLst/>
          </a:prstGeom>
          <a:solidFill>
            <a:srgbClr val="6B4C8A"/>
          </a:solidFill>
          <a:ln/>
        </p:spPr>
      </p:sp>
      <p:sp>
        <p:nvSpPr>
          <p:cNvPr id="18" name="Text 16"/>
          <p:cNvSpPr/>
          <p:nvPr/>
        </p:nvSpPr>
        <p:spPr>
          <a:xfrm>
            <a:off x="4732020" y="2176272"/>
            <a:ext cx="38176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100" b="1" dirty="0">
                <a:solidFill>
                  <a:srgbClr val="6B4C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٤. توقعات المستهلكين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732020" y="2423160"/>
            <a:ext cx="38176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توقع ارتفاع السعر يزيد الطلب الحالي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57200" y="3200400"/>
            <a:ext cx="8229600" cy="548640"/>
          </a:xfrm>
          <a:prstGeom prst="rect">
            <a:avLst/>
          </a:prstGeom>
          <a:solidFill>
            <a:srgbClr val="FFF8E7"/>
          </a:solidFill>
          <a:ln w="12700">
            <a:solidFill>
              <a:srgbClr val="C49B3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333756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التغير في السعر = حركة على المنحنى | التغير في العوامل الأخرى = انتقال المنحنى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18288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مفهوم العرض وقانونه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solidFill>
            <a:srgbClr val="F8F4E8"/>
          </a:solidFill>
          <a:ln w="12700">
            <a:solidFill>
              <a:srgbClr val="2C553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18872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300" b="1" dirty="0">
                <a:solidFill>
                  <a:srgbClr val="2C55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تعريف العرض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40080" y="14630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قدرة أو رغبة المنتج على إنتاج كمية من سلعة معينة وعرضها بسعر معين وبوقت معين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965960"/>
            <a:ext cx="8229600" cy="640080"/>
          </a:xfrm>
          <a:prstGeom prst="rect">
            <a:avLst/>
          </a:prstGeom>
          <a:solidFill>
            <a:srgbClr val="E8F8EA"/>
          </a:solidFill>
          <a:ln w="12700">
            <a:solidFill>
              <a:srgbClr val="2C553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05740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300" b="1" dirty="0">
                <a:solidFill>
                  <a:srgbClr val="2C55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قانون العرض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40080" y="2331720"/>
            <a:ext cx="7863840" cy="182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العلاقة الطردية بين الكمية المعروضة من سلعة وسعرها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2743200"/>
            <a:ext cx="4023360" cy="914400"/>
          </a:xfrm>
          <a:prstGeom prst="rect">
            <a:avLst/>
          </a:prstGeom>
          <a:solidFill>
            <a:srgbClr val="2C5530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283464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↑ ارتفاع السعر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48640" y="315468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زيادة الكمية المعروضة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663440" y="2743200"/>
            <a:ext cx="4023360" cy="914400"/>
          </a:xfrm>
          <a:prstGeom prst="rect">
            <a:avLst/>
          </a:prstGeom>
          <a:solidFill>
            <a:srgbClr val="C49B3C"/>
          </a:solidFill>
          <a:ln/>
        </p:spPr>
      </p:sp>
      <p:sp>
        <p:nvSpPr>
          <p:cNvPr id="14" name="Text 12"/>
          <p:cNvSpPr/>
          <p:nvPr/>
        </p:nvSpPr>
        <p:spPr>
          <a:xfrm>
            <a:off x="4754880" y="283464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 انخفاض السعر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754880" y="315468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انخفاض الكمية المعروضة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18288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مرونة الطلب السعرية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solidFill>
            <a:srgbClr val="F8F4E8"/>
          </a:solidFill>
          <a:ln w="12700">
            <a:solidFill>
              <a:srgbClr val="C49B3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234440"/>
            <a:ext cx="7863840" cy="182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التعريف: مدى استجابة الكمية المطلوبة من سلعة ما للتغير في سعرها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57200" y="1691640"/>
            <a:ext cx="1499616" cy="1005840"/>
          </a:xfrm>
          <a:prstGeom prst="rect">
            <a:avLst/>
          </a:prstGeom>
          <a:solidFill>
            <a:srgbClr val="1A5F7A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783080"/>
            <a:ext cx="131673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طلب مرن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2103120"/>
            <a:ext cx="1316736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&gt; 1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السلع الكمالية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139696" y="1691640"/>
            <a:ext cx="1499616" cy="1005840"/>
          </a:xfrm>
          <a:prstGeom prst="rect">
            <a:avLst/>
          </a:prstGeom>
          <a:solidFill>
            <a:srgbClr val="2C5530"/>
          </a:solidFill>
          <a:ln/>
        </p:spPr>
      </p:sp>
      <p:sp>
        <p:nvSpPr>
          <p:cNvPr id="10" name="Text 8"/>
          <p:cNvSpPr/>
          <p:nvPr/>
        </p:nvSpPr>
        <p:spPr>
          <a:xfrm>
            <a:off x="2231136" y="1783080"/>
            <a:ext cx="131673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غير مرن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231136" y="2103120"/>
            <a:ext cx="1316736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&lt; 1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السلع الضرورية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822192" y="1691640"/>
            <a:ext cx="1499616" cy="1005840"/>
          </a:xfrm>
          <a:prstGeom prst="rect">
            <a:avLst/>
          </a:prstGeom>
          <a:solidFill>
            <a:srgbClr val="C49B3C"/>
          </a:solidFill>
          <a:ln/>
        </p:spPr>
      </p:sp>
      <p:sp>
        <p:nvSpPr>
          <p:cNvPr id="13" name="Text 11"/>
          <p:cNvSpPr/>
          <p:nvPr/>
        </p:nvSpPr>
        <p:spPr>
          <a:xfrm>
            <a:off x="3913632" y="1783080"/>
            <a:ext cx="131673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متكافئ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913632" y="2103120"/>
            <a:ext cx="1316736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= 1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أحادي المرونة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504688" y="1691640"/>
            <a:ext cx="1499616" cy="1005840"/>
          </a:xfrm>
          <a:prstGeom prst="rect">
            <a:avLst/>
          </a:prstGeom>
          <a:solidFill>
            <a:srgbClr val="6B4C8A"/>
          </a:solidFill>
          <a:ln/>
        </p:spPr>
      </p:sp>
      <p:sp>
        <p:nvSpPr>
          <p:cNvPr id="16" name="Text 14"/>
          <p:cNvSpPr/>
          <p:nvPr/>
        </p:nvSpPr>
        <p:spPr>
          <a:xfrm>
            <a:off x="5596128" y="1783080"/>
            <a:ext cx="131673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عديم المرونة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596128" y="2103120"/>
            <a:ext cx="1316736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= 0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الأدوية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7187184" y="1691640"/>
            <a:ext cx="1499616" cy="1005840"/>
          </a:xfrm>
          <a:prstGeom prst="rect">
            <a:avLst/>
          </a:prstGeom>
          <a:solidFill>
            <a:srgbClr val="8B4513"/>
          </a:solidFill>
          <a:ln/>
        </p:spPr>
      </p:sp>
      <p:sp>
        <p:nvSpPr>
          <p:cNvPr id="19" name="Text 17"/>
          <p:cNvSpPr/>
          <p:nvPr/>
        </p:nvSpPr>
        <p:spPr>
          <a:xfrm>
            <a:off x="7278624" y="1783080"/>
            <a:ext cx="131673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تام المرونة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7278624" y="2103120"/>
            <a:ext cx="1316736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= ∞</a:t>
            </a:r>
            <a:endParaRPr lang="en-US" sz="1000" dirty="0"/>
          </a:p>
          <a:p>
            <a:pPr marL="0" indent="0" algn="r" rtl="1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الأسهم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57200" y="2834640"/>
            <a:ext cx="8229600" cy="457200"/>
          </a:xfrm>
          <a:prstGeom prst="rect">
            <a:avLst/>
          </a:prstGeom>
          <a:solidFill>
            <a:srgbClr val="E8F4F8"/>
          </a:solidFill>
          <a:ln w="12700">
            <a:solidFill>
              <a:srgbClr val="1A5F7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0080" y="292608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300" b="1" dirty="0">
                <a:solidFill>
                  <a:srgbClr val="1A5F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العوامل المؤثرة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40080" y="3200400"/>
            <a:ext cx="7863840" cy="0"/>
          </a:xfrm>
          <a:prstGeom prst="rect">
            <a:avLst/>
          </a:prstGeom>
          <a:noFill/>
          <a:ln/>
        </p:spPr>
        <p:txBody>
          <a:bodyPr wrap="square" rtlCol="0" anchor="t"/>
          <a:lstStyle>
            <a:lvl1pPr algn="l"/>
          </a:lstStyle>
          <a:p>
            <a:pPr marL="0" indent="0" algn="r" rtl="1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درجة الإحلال • درجة التكامل • نسبة الدخل المخصص • درجة الضرورة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239</Words>
  <Application>Microsoft Office PowerPoint</Application>
  <PresentationFormat>عرض على الشاشة (9:16)‏</PresentationFormat>
  <Paragraphs>60</Paragraphs>
  <Slides>5</Slides>
  <Notes>5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Maher</cp:lastModifiedBy>
  <cp:revision>2</cp:revision>
  <dcterms:created xsi:type="dcterms:W3CDTF">2025-12-11T19:38:50Z</dcterms:created>
  <dcterms:modified xsi:type="dcterms:W3CDTF">2025-12-11T19:49:48Z</dcterms:modified>
</cp:coreProperties>
</file>