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7"/>
  </p:notesMasterIdLst>
  <p:sldIdLst>
    <p:sldId id="256" r:id="rId2"/>
    <p:sldId id="259" r:id="rId3"/>
    <p:sldId id="260" r:id="rId4"/>
    <p:sldId id="257" r:id="rId5"/>
    <p:sldId id="258" r:id="rId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7" d="100"/>
          <a:sy n="97" d="100"/>
        </p:scale>
        <p:origin x="-606"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22885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2913063" y="0"/>
            <a:ext cx="2228850" cy="457200"/>
          </a:xfrm>
          <a:prstGeom prst="rect">
            <a:avLst/>
          </a:prstGeom>
        </p:spPr>
        <p:txBody>
          <a:bodyPr vert="horz" lIns="91440" tIns="45720" rIns="91440" bIns="45720" rtlCol="0"/>
          <a:lstStyle>
            <a:lvl1pPr algn="r">
              <a:defRPr sz="1200"/>
            </a:lvl1pPr>
          </a:lstStyle>
          <a:p>
            <a:fld id="{19FB76FE-9BF4-4BFE-B499-BF6971CDEB57}" type="datetimeFigureOut">
              <a:rPr lang="en-US" smtClean="0"/>
              <a:t>12/11/2025</a:t>
            </a:fld>
            <a:endParaRPr lang="en-US"/>
          </a:p>
        </p:txBody>
      </p:sp>
      <p:sp>
        <p:nvSpPr>
          <p:cNvPr id="4" name="عنصر نائب لصورة الشريحة 3"/>
          <p:cNvSpPr>
            <a:spLocks noGrp="1" noRot="1" noChangeAspect="1"/>
          </p:cNvSpPr>
          <p:nvPr>
            <p:ph type="sldImg" idx="2"/>
          </p:nvPr>
        </p:nvSpPr>
        <p:spPr>
          <a:xfrm>
            <a:off x="-47625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514350" y="4343400"/>
            <a:ext cx="41148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22885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2913063" y="8685213"/>
            <a:ext cx="2228850" cy="457200"/>
          </a:xfrm>
          <a:prstGeom prst="rect">
            <a:avLst/>
          </a:prstGeom>
        </p:spPr>
        <p:txBody>
          <a:bodyPr vert="horz" lIns="91440" tIns="45720" rIns="91440" bIns="45720" rtlCol="0" anchor="b"/>
          <a:lstStyle>
            <a:lvl1pPr algn="r">
              <a:defRPr sz="1200"/>
            </a:lvl1pPr>
          </a:lstStyle>
          <a:p>
            <a:fld id="{8C472879-8D3B-41D4-8B25-9214D70B9526}" type="slidenum">
              <a:rPr lang="en-US" smtClean="0"/>
              <a:t>‹#›</a:t>
            </a:fld>
            <a:endParaRPr lang="en-US"/>
          </a:p>
        </p:txBody>
      </p:sp>
    </p:spTree>
    <p:extLst>
      <p:ext uri="{BB962C8B-B14F-4D97-AF65-F5344CB8AC3E}">
        <p14:creationId xmlns:p14="http://schemas.microsoft.com/office/powerpoint/2010/main" val="2620485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3498110"/>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314451"/>
            <a:ext cx="7772400" cy="137232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2708705"/>
            <a:ext cx="7772400" cy="899778"/>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3714750"/>
            <a:ext cx="9147765" cy="1434066"/>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12/11/2025</a:t>
            </a:fld>
            <a:endParaRPr lang="en-US" dirty="0">
              <a:solidFill>
                <a:srgbClr val="FFFFFF"/>
              </a:solidFill>
            </a:endParaRPr>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10997"/>
            <a:ext cx="8229600" cy="3289553"/>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05980"/>
            <a:ext cx="1777470" cy="419457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05981"/>
            <a:ext cx="6324600" cy="419457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794784"/>
            <a:ext cx="7772400" cy="13716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198784"/>
            <a:ext cx="4572000" cy="1091166"/>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شارة رتبة 6"/>
          <p:cNvSpPr/>
          <p:nvPr/>
        </p:nvSpPr>
        <p:spPr>
          <a:xfrm>
            <a:off x="3636680"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04788"/>
            <a:ext cx="8229600" cy="85725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7" y="4057650"/>
            <a:ext cx="4041775" cy="5715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083221"/>
            <a:ext cx="4040188" cy="295632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6" y="1083221"/>
            <a:ext cx="4041775" cy="295632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3657600"/>
            <a:ext cx="7481776" cy="3429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4016327"/>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05740"/>
            <a:ext cx="7479792" cy="3429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4805958"/>
            <a:ext cx="1920240" cy="274320"/>
          </a:xfrm>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4082552"/>
            <a:ext cx="7162800" cy="486174"/>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12/11/2025</a:t>
            </a:fld>
            <a:endParaRPr lang="en-US">
              <a:solidFill>
                <a:schemeClr val="tx1"/>
              </a:solidFill>
            </a:endParaRPr>
          </a:p>
        </p:txBody>
      </p:sp>
      <p:sp>
        <p:nvSpPr>
          <p:cNvPr id="6" name="عنصر نائب للتذييل 5"/>
          <p:cNvSpPr>
            <a:spLocks noGrp="1"/>
          </p:cNvSpPr>
          <p:nvPr>
            <p:ph type="ftr" sz="quarter" idx="11"/>
          </p:nvPr>
        </p:nvSpPr>
        <p:spPr>
          <a:xfrm>
            <a:off x="4380073" y="4805958"/>
            <a:ext cx="2350681" cy="273844"/>
          </a:xfrm>
        </p:spPr>
        <p:txBody>
          <a:bodyPr/>
          <a:lstStyle>
            <a:lvl1pPr>
              <a:defRPr>
                <a:solidFill>
                  <a:schemeClr val="tx1"/>
                </a:solidFill>
              </a:defRPr>
            </a:lvl1pPr>
            <a:extLst/>
          </a:lstStyle>
          <a:p>
            <a:endParaRPr kumimoji="0" lang="en-US">
              <a:solidFill>
                <a:schemeClr val="tx1"/>
              </a:solidFill>
            </a:endParaRPr>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عنوان 1"/>
          <p:cNvSpPr>
            <a:spLocks noGrp="1"/>
          </p:cNvSpPr>
          <p:nvPr>
            <p:ph type="title"/>
          </p:nvPr>
        </p:nvSpPr>
        <p:spPr>
          <a:xfrm>
            <a:off x="228600" y="3648842"/>
            <a:ext cx="8075432" cy="422004"/>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4458702"/>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4454258"/>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4343440"/>
            <a:ext cx="3402314" cy="810651"/>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4340804"/>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4458702"/>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4454258"/>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4343440"/>
            <a:ext cx="3402314" cy="810651"/>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4340804"/>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05979"/>
            <a:ext cx="8229600" cy="85725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110997"/>
            <a:ext cx="8229600" cy="3394472"/>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4805958"/>
            <a:ext cx="1920240" cy="27432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12/11/2025</a:t>
            </a:fld>
            <a:endParaRPr lang="en-US" sz="1000" dirty="0">
              <a:solidFill>
                <a:schemeClr val="tx1"/>
              </a:solidFill>
            </a:endParaRPr>
          </a:p>
        </p:txBody>
      </p:sp>
      <p:sp>
        <p:nvSpPr>
          <p:cNvPr id="22" name="عنصر نائب للتذييل 21"/>
          <p:cNvSpPr>
            <a:spLocks noGrp="1"/>
          </p:cNvSpPr>
          <p:nvPr>
            <p:ph type="ftr" sz="quarter" idx="3"/>
          </p:nvPr>
        </p:nvSpPr>
        <p:spPr>
          <a:xfrm>
            <a:off x="4380073" y="4805958"/>
            <a:ext cx="2350681" cy="273844"/>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عنصر نائب لرقم الشريحة 17"/>
          <p:cNvSpPr>
            <a:spLocks noGrp="1"/>
          </p:cNvSpPr>
          <p:nvPr>
            <p:ph type="sldNum" sz="quarter" idx="4"/>
          </p:nvPr>
        </p:nvSpPr>
        <p:spPr>
          <a:xfrm>
            <a:off x="8647272" y="4805958"/>
            <a:ext cx="365760" cy="273844"/>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5F7A"/>
        </a:solidFill>
        <a:effectLst/>
      </p:bgPr>
    </p:bg>
    <p:spTree>
      <p:nvGrpSpPr>
        <p:cNvPr id="1" name=""/>
        <p:cNvGrpSpPr/>
        <p:nvPr/>
      </p:nvGrpSpPr>
      <p:grpSpPr>
        <a:xfrm>
          <a:off x="0" y="0"/>
          <a:ext cx="0" cy="0"/>
          <a:chOff x="0" y="0"/>
          <a:chExt cx="0" cy="0"/>
        </a:xfrm>
      </p:grpSpPr>
      <p:sp>
        <p:nvSpPr>
          <p:cNvPr id="2" name="Text 0"/>
          <p:cNvSpPr/>
          <p:nvPr/>
        </p:nvSpPr>
        <p:spPr>
          <a:xfrm>
            <a:off x="457200" y="1371600"/>
            <a:ext cx="8229600" cy="731520"/>
          </a:xfrm>
          <a:prstGeom prst="rect">
            <a:avLst/>
          </a:prstGeom>
          <a:noFill/>
          <a:ln/>
        </p:spPr>
        <p:txBody>
          <a:bodyPr wrap="square" rtlCol="0" anchor="ctr"/>
          <a:lstStyle/>
          <a:p>
            <a:pPr marL="0" indent="0" algn="ctr" rtl="1">
              <a:buNone/>
            </a:pPr>
            <a:r>
              <a:rPr lang="en-US" sz="3600" b="1" dirty="0">
                <a:solidFill>
                  <a:srgbClr val="FFFFFF"/>
                </a:solidFill>
                <a:latin typeface="Arial" pitchFamily="34" charset="0"/>
                <a:ea typeface="Arial" pitchFamily="34" charset="-122"/>
                <a:cs typeface="Arial" pitchFamily="34" charset="-120"/>
              </a:rPr>
              <a:t>مبادئ في الاقتصاد الجزئي</a:t>
            </a:r>
            <a:endParaRPr lang="en-US" sz="3600" dirty="0"/>
          </a:p>
        </p:txBody>
      </p:sp>
      <p:sp>
        <p:nvSpPr>
          <p:cNvPr id="3" name="Shape 1"/>
          <p:cNvSpPr/>
          <p:nvPr/>
        </p:nvSpPr>
        <p:spPr>
          <a:xfrm>
            <a:off x="3657600" y="2194560"/>
            <a:ext cx="1828800" cy="73152"/>
          </a:xfrm>
          <a:prstGeom prst="rect">
            <a:avLst/>
          </a:prstGeom>
          <a:solidFill>
            <a:srgbClr val="C49B3C"/>
          </a:solidFill>
          <a:ln/>
        </p:spPr>
      </p:sp>
      <p:sp>
        <p:nvSpPr>
          <p:cNvPr id="4" name="Text 2"/>
          <p:cNvSpPr/>
          <p:nvPr/>
        </p:nvSpPr>
        <p:spPr>
          <a:xfrm>
            <a:off x="457200" y="2377440"/>
            <a:ext cx="8229600" cy="548640"/>
          </a:xfrm>
          <a:prstGeom prst="rect">
            <a:avLst/>
          </a:prstGeom>
          <a:noFill/>
          <a:ln/>
        </p:spPr>
        <p:txBody>
          <a:bodyPr wrap="square" rtlCol="0" anchor="ctr"/>
          <a:lstStyle/>
          <a:p>
            <a:pPr marL="0" indent="0" algn="ctr" rtl="1">
              <a:buNone/>
            </a:pPr>
            <a:r>
              <a:rPr lang="en-US" sz="2400" dirty="0">
                <a:solidFill>
                  <a:srgbClr val="E8E8E8"/>
                </a:solidFill>
                <a:latin typeface="Arial" pitchFamily="34" charset="0"/>
                <a:ea typeface="Arial" pitchFamily="34" charset="-122"/>
                <a:cs typeface="Arial" pitchFamily="34" charset="-120"/>
              </a:rPr>
              <a:t>المحاضرة الثالثة</a:t>
            </a:r>
            <a:endParaRPr lang="en-US" sz="2400" dirty="0"/>
          </a:p>
        </p:txBody>
      </p:sp>
      <p:sp>
        <p:nvSpPr>
          <p:cNvPr id="5" name="Text 3"/>
          <p:cNvSpPr/>
          <p:nvPr/>
        </p:nvSpPr>
        <p:spPr>
          <a:xfrm>
            <a:off x="457200" y="2926080"/>
            <a:ext cx="8229600" cy="457200"/>
          </a:xfrm>
          <a:prstGeom prst="rect">
            <a:avLst/>
          </a:prstGeom>
          <a:noFill/>
          <a:ln/>
        </p:spPr>
        <p:txBody>
          <a:bodyPr wrap="square" rtlCol="0" anchor="ctr"/>
          <a:lstStyle/>
          <a:p>
            <a:pPr marL="0" indent="0" algn="ctr" rtl="1">
              <a:buNone/>
            </a:pPr>
            <a:r>
              <a:rPr lang="en-US" sz="2000" dirty="0">
                <a:solidFill>
                  <a:srgbClr val="D0D0D0"/>
                </a:solidFill>
                <a:latin typeface="Arial" pitchFamily="34" charset="0"/>
                <a:ea typeface="Arial" pitchFamily="34" charset="-122"/>
                <a:cs typeface="Arial" pitchFamily="34" charset="-120"/>
              </a:rPr>
              <a:t>سعر التوازن</a:t>
            </a:r>
            <a:endParaRPr lang="en-US" sz="2000" dirty="0"/>
          </a:p>
        </p:txBody>
      </p:sp>
      <p:sp>
        <p:nvSpPr>
          <p:cNvPr id="6" name="Text 4"/>
          <p:cNvSpPr/>
          <p:nvPr/>
        </p:nvSpPr>
        <p:spPr>
          <a:xfrm>
            <a:off x="457200" y="3840480"/>
            <a:ext cx="8229600" cy="365760"/>
          </a:xfrm>
          <a:prstGeom prst="rect">
            <a:avLst/>
          </a:prstGeom>
          <a:noFill/>
          <a:ln/>
        </p:spPr>
        <p:txBody>
          <a:bodyPr wrap="square" rtlCol="0" anchor="ctr"/>
          <a:lstStyle/>
          <a:p>
            <a:pPr marL="0" indent="0" algn="ctr" rtl="1">
              <a:buNone/>
            </a:pPr>
            <a:r>
              <a:rPr lang="en-US" sz="1400" dirty="0">
                <a:solidFill>
                  <a:srgbClr val="C0C0C0"/>
                </a:solidFill>
                <a:latin typeface="Arial" pitchFamily="34" charset="0"/>
                <a:ea typeface="Arial" pitchFamily="34" charset="-122"/>
                <a:cs typeface="Arial" pitchFamily="34" charset="-120"/>
              </a:rPr>
              <a:t>كلية العلوم الإسلامية - جامعة بغداد</a:t>
            </a:r>
            <a:endParaRPr lang="en-US" sz="1400" dirty="0"/>
          </a:p>
        </p:txBody>
      </p:sp>
      <p:sp>
        <p:nvSpPr>
          <p:cNvPr id="7" name="مستطيل 6"/>
          <p:cNvSpPr/>
          <p:nvPr/>
        </p:nvSpPr>
        <p:spPr>
          <a:xfrm>
            <a:off x="2276168" y="3208213"/>
            <a:ext cx="4572000" cy="646331"/>
          </a:xfrm>
          <a:prstGeom prst="rect">
            <a:avLst/>
          </a:prstGeom>
        </p:spPr>
        <p:txBody>
          <a:bodyPr>
            <a:spAutoFit/>
          </a:bodyPr>
          <a:lstStyle/>
          <a:p>
            <a:pPr algn="ctr" rtl="1"/>
            <a:r>
              <a:rPr lang="ar-IQ" dirty="0">
                <a:solidFill>
                  <a:srgbClr val="D0D0D0"/>
                </a:solidFill>
                <a:latin typeface="Arial" pitchFamily="34" charset="0"/>
                <a:ea typeface="Arial" pitchFamily="34" charset="-122"/>
                <a:cs typeface="Arial" pitchFamily="34" charset="-120"/>
              </a:rPr>
              <a:t>اعداد</a:t>
            </a:r>
          </a:p>
          <a:p>
            <a:pPr algn="ctr" rtl="1"/>
            <a:r>
              <a:rPr lang="ar-IQ" dirty="0" err="1">
                <a:solidFill>
                  <a:srgbClr val="D0D0D0"/>
                </a:solidFill>
                <a:latin typeface="Arial" pitchFamily="34" charset="0"/>
                <a:cs typeface="Arial" pitchFamily="34" charset="-120"/>
              </a:rPr>
              <a:t>م.م.بارق</a:t>
            </a:r>
            <a:r>
              <a:rPr lang="ar-IQ" dirty="0">
                <a:solidFill>
                  <a:srgbClr val="D0D0D0"/>
                </a:solidFill>
                <a:latin typeface="Arial" pitchFamily="34" charset="0"/>
                <a:cs typeface="Arial" pitchFamily="34" charset="-120"/>
              </a:rPr>
              <a:t> حبيب صادق</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143" y="228042"/>
            <a:ext cx="8652386" cy="4708981"/>
          </a:xfrm>
          <a:prstGeom prst="rect">
            <a:avLst/>
          </a:prstGeom>
        </p:spPr>
        <p:txBody>
          <a:bodyPr wrap="square">
            <a:spAutoFit/>
          </a:bodyPr>
          <a:lstStyle/>
          <a:p>
            <a:pPr algn="justLow" rtl="1"/>
            <a:r>
              <a:rPr lang="ar-SA" sz="1500" dirty="0"/>
              <a:t>خلصت النظرية الحديثة في القيمة على يد الفريد مارشال إلى أن القيمة وبالتالي السعر - الذي ما هو إلا تعبير عنها - يتحدد عن طريق قوى الطلب والعرض، وهذا أنه ليست المنفعة (الطلب) وحدها كافية لتحديد السعر، ولا تكاليف الإنتاج</a:t>
            </a:r>
            <a:r>
              <a:rPr lang="en-US" sz="1500" dirty="0"/>
              <a:t> )</a:t>
            </a:r>
            <a:r>
              <a:rPr lang="ar-SA" sz="1500" dirty="0"/>
              <a:t>العرض) أيضاً، بل إن لكل منها دوراً ومساهمة في تحديد السعر، وقد شبه مارشال الطلب والعرض في تحديدهما للسعر، بحافتي مقص، حيث لا الحافة العليا وحدها كافية لأن تحدث عملية قص القماش ولا الحافة السفلى وحدها كافية لأن تحدث عملية القص، بل تحدث عملية القص عندما تتفاعل الحافتان العليا والسفلى في آن واحد</a:t>
            </a:r>
            <a:r>
              <a:rPr lang="en-US" sz="1500" dirty="0"/>
              <a:t>.</a:t>
            </a:r>
            <a:r>
              <a:rPr lang="ar-SA" sz="1500" dirty="0"/>
              <a:t>وبافتراض سيادة المنافسة الكاملة في السوق، فإن السعر الذي يتحقق في السوق الحرة من خلال تفاعل قوي الطلب وقوى العرض هو ما يقصد به سعر التوازن</a:t>
            </a:r>
            <a:endParaRPr lang="en-US" sz="1500" dirty="0"/>
          </a:p>
          <a:p>
            <a:pPr algn="justLow" rtl="1"/>
            <a:r>
              <a:rPr lang="ar-SA" sz="1500" dirty="0"/>
              <a:t>لذلك يمكن أن يعرف سعر التوازن بأنه السعر الذي يتحدد عند تقاطع منحنى الطب والعرض والذي تتساوى عنده الكمية المطلوبة من سلعة ما والكمية المعروضة منها</a:t>
            </a:r>
            <a:r>
              <a:rPr lang="en-US" sz="1500" dirty="0"/>
              <a:t>. </a:t>
            </a:r>
            <a:r>
              <a:rPr lang="ar-SA" sz="1500" dirty="0"/>
              <a:t>أي السعر الذي تتوافق فيها رغبات البائعين مع رغبات المشترين حول كمية معينة والتي يطلق عليها بالكمية المتوازنة .</a:t>
            </a:r>
            <a:endParaRPr lang="en-US" sz="1500" dirty="0"/>
          </a:p>
          <a:p>
            <a:pPr algn="justLow" rtl="1"/>
            <a:r>
              <a:rPr lang="ar-SA" sz="1500" b="1" dirty="0"/>
              <a:t>التغيرات في الطلب والعرض وأثرها على السعر والتوازن في السوق</a:t>
            </a:r>
            <a:endParaRPr lang="en-US" sz="1500" dirty="0"/>
          </a:p>
          <a:p>
            <a:pPr algn="justLow" rtl="1"/>
            <a:r>
              <a:rPr lang="ar-SA" sz="1500" dirty="0"/>
              <a:t>مما لاشك فيه أن للتغيرات في الطلب والعرض أثرهما في التأثير على السعر التوازني وبالتالي في الكمية </a:t>
            </a:r>
            <a:r>
              <a:rPr lang="ar-SA" sz="1500" dirty="0" err="1"/>
              <a:t>التوازنية</a:t>
            </a:r>
            <a:r>
              <a:rPr lang="ar-SA" sz="1500" dirty="0"/>
              <a:t> وكما عرفنا بأن كل العوامل المؤثرة في الطلب تغير ذوق المستهلك دخل المستهلك، تغير أسعار السلع الأخرى، توقعات المستهلكين لابد وأن تؤثر على الكميات المطلوبة من السلعة، وقد تؤدي هذه التغيرات إلى تحول أو انتقال المستهلك إلى منحنى طلب جديد يقع إما إلى يمين أو يسار منحنى الطلب السابق حسب الحالة.</a:t>
            </a:r>
            <a:endParaRPr lang="en-US" sz="1500" dirty="0"/>
          </a:p>
          <a:p>
            <a:pPr algn="justLow" rtl="1"/>
            <a:r>
              <a:rPr lang="ar-SA" sz="1500" dirty="0"/>
              <a:t>كما أن العوامل المؤثرة في العرض كتغير أسعار عوامل الإنتاج التقدم التكنولوجي، أسعار السلع الأخرى، توقعات المنتجين، لابد وأن تؤثر على الكميات المعروضة من السلعة تلك التغيرات التي تؤدي إلى انتقال المنتج أو البائع إلى منحنى عرض جديد يقع أما إلى يمين أو يسار منحنى العرض السابق وحسب الحالة.</a:t>
            </a:r>
            <a:endParaRPr lang="en-US" sz="1500" dirty="0"/>
          </a:p>
          <a:p>
            <a:pPr algn="justLow" rtl="1"/>
            <a:r>
              <a:rPr lang="ar-SA" sz="1500" dirty="0"/>
              <a:t>وفي الحقيقة يمكن القول أن التغيرات في كل من الطلب والعرض وما يترتب عليها من تغيرات في السعر التوازني والكميات </a:t>
            </a:r>
            <a:r>
              <a:rPr lang="ar-SA" sz="1500" dirty="0" err="1"/>
              <a:t>التوازنية</a:t>
            </a:r>
            <a:r>
              <a:rPr lang="ar-SA" sz="1500" dirty="0"/>
              <a:t>، فهناك احتمالات كثيرة وقد تصل إلى ما لا نهاية لذا ومن أجل إعطاء صورة واضحة للتغيرات في كل من العرض والطلب سوف نكتفي بعرض هذه الحالات التطبيقية</a:t>
            </a:r>
            <a:r>
              <a:rPr lang="en-US" sz="1500" dirty="0"/>
              <a:t>.</a:t>
            </a:r>
          </a:p>
        </p:txBody>
      </p:sp>
    </p:spTree>
    <p:extLst>
      <p:ext uri="{BB962C8B-B14F-4D97-AF65-F5344CB8AC3E}">
        <p14:creationId xmlns:p14="http://schemas.microsoft.com/office/powerpoint/2010/main" val="4208415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6981" y="198211"/>
            <a:ext cx="8750709" cy="4832092"/>
          </a:xfrm>
          <a:prstGeom prst="rect">
            <a:avLst/>
          </a:prstGeom>
        </p:spPr>
        <p:txBody>
          <a:bodyPr wrap="square">
            <a:spAutoFit/>
          </a:bodyPr>
          <a:lstStyle/>
          <a:p>
            <a:pPr algn="justLow" rtl="1"/>
            <a:r>
              <a:rPr lang="ar-SA" sz="1400" b="1" u="sng" dirty="0"/>
              <a:t>الحالة الأولى:</a:t>
            </a:r>
            <a:endParaRPr lang="en-US" sz="1400" dirty="0"/>
          </a:p>
          <a:p>
            <a:pPr algn="justLow" rtl="1"/>
            <a:r>
              <a:rPr lang="ar-SA" sz="1400" dirty="0"/>
              <a:t>س1/ في حالة زيادة الطلب على سلعة ما مع بقاء العرض ثابتاً، ما هو أثر ذلك على السعر والتوازن في السوق؟</a:t>
            </a:r>
            <a:endParaRPr lang="en-US" sz="1400" dirty="0"/>
          </a:p>
          <a:p>
            <a:pPr algn="justLow" rtl="1"/>
            <a:r>
              <a:rPr lang="ar-SA" sz="1400" dirty="0"/>
              <a:t>ج/ في حالة زيادة الطلب على السلعة مع بقاء العرض ثابتاً، فإن ذلك سوف يؤدي إلى زيادة السعر، وهذا بدوره يؤدي إلى زيادة الكمية المعروضة من السلعة إلى أن تتعادل مع الكمية المطلوبة (التي زادت حسب منطوق السؤال) ويتحقق التوزان الجديد في السوق.</a:t>
            </a:r>
            <a:endParaRPr lang="en-US" sz="1400" dirty="0"/>
          </a:p>
          <a:p>
            <a:pPr algn="justLow" rtl="1"/>
            <a:r>
              <a:rPr lang="ar-SA" sz="1400" b="1" u="sng" dirty="0"/>
              <a:t>الحالة الثانية</a:t>
            </a:r>
            <a:r>
              <a:rPr lang="en-US" sz="1400" b="1" u="sng" dirty="0"/>
              <a:t>:</a:t>
            </a:r>
            <a:endParaRPr lang="en-US" sz="1400" dirty="0"/>
          </a:p>
          <a:p>
            <a:pPr algn="justLow" rtl="1"/>
            <a:r>
              <a:rPr lang="ar-SA" sz="1400" dirty="0"/>
              <a:t>س / في حالة زيادة العرض مع بقاء الطلب ثابتاً، ما هو أثر ذلك على السعر والتوازن في السوق؟</a:t>
            </a:r>
            <a:endParaRPr lang="en-US" sz="1400" dirty="0"/>
          </a:p>
          <a:p>
            <a:pPr algn="justLow" rtl="1"/>
            <a:r>
              <a:rPr lang="ar-SA" sz="1400" dirty="0"/>
              <a:t>ج/ في حالة زيادة العرض مع بقاء الطلب ثابتاً، فإن ذلك سوف يؤدي إلى انخفاض السعر، وهذا بدوره سوف يؤدي إلى زيادة الكمية المطلوبة إلى أن تتعادل مع الكمية المعروضة (التي زادت حسب منطوق السؤال) ويتحقق التوازن الجديد في السوق</a:t>
            </a:r>
            <a:r>
              <a:rPr lang="en-US" sz="1400" dirty="0"/>
              <a:t>.</a:t>
            </a:r>
          </a:p>
          <a:p>
            <a:pPr algn="justLow" rtl="1"/>
            <a:r>
              <a:rPr lang="ar-SA" sz="1400" b="1" u="sng" dirty="0"/>
              <a:t>الحالة الثالثة</a:t>
            </a:r>
            <a:r>
              <a:rPr lang="en-US" sz="1400" b="1" u="sng" dirty="0"/>
              <a:t>:</a:t>
            </a:r>
            <a:endParaRPr lang="en-US" sz="1400" dirty="0"/>
          </a:p>
          <a:p>
            <a:pPr algn="justLow" rtl="1"/>
            <a:r>
              <a:rPr lang="ar-SA" sz="1400" dirty="0"/>
              <a:t>س/ في حالة زيادة الطلب بنسبة أكبر من زيادة العرض، ما هو أثر ذلك على السعر والتوازن في السوق؟</a:t>
            </a:r>
            <a:endParaRPr lang="en-US" sz="1400" dirty="0"/>
          </a:p>
          <a:p>
            <a:pPr algn="justLow" rtl="1"/>
            <a:r>
              <a:rPr lang="ar-SA" sz="1400" dirty="0"/>
              <a:t>ج/ إن زيادة الطلب بنسبة أكبر من زيادة العرض سوف تؤدي إلى ارتفاع السعر عما كان عليه، وهذا بدوره سوف يؤدي إلى زيادة الكمية المعروضة من جديد إلى أن تتعادل مع الكمية المطلوبة التي زادت حسب منطوق السؤال ويتحقق التوازن الجديد في السوق.</a:t>
            </a:r>
            <a:endParaRPr lang="en-US" sz="1400" dirty="0"/>
          </a:p>
          <a:p>
            <a:pPr algn="justLow" rtl="1"/>
            <a:r>
              <a:rPr lang="en-US" sz="1400" dirty="0"/>
              <a:t> </a:t>
            </a:r>
          </a:p>
          <a:p>
            <a:pPr algn="justLow" rtl="1"/>
            <a:r>
              <a:rPr lang="ar-SA" sz="1400" b="1" u="sng" dirty="0"/>
              <a:t>الحالة الرابعة</a:t>
            </a:r>
            <a:endParaRPr lang="en-US" sz="1400" dirty="0"/>
          </a:p>
          <a:p>
            <a:pPr algn="justLow" rtl="1"/>
            <a:r>
              <a:rPr lang="ar-SA" sz="1400" dirty="0"/>
              <a:t>س/ في حالة انخفاض الطلب بنسبة أكبر من انخفاض العرض، ما هو أثر ذلك على السعر والتوازن في السوق؟</a:t>
            </a:r>
            <a:endParaRPr lang="en-US" sz="1400" dirty="0"/>
          </a:p>
          <a:p>
            <a:pPr algn="justLow" rtl="1"/>
            <a:r>
              <a:rPr lang="ar-SA" sz="1400" dirty="0"/>
              <a:t>الشرح: إن انخفاض الطلب بنسبة أكبر من انخفاض العرض، فإن ذلك يؤدي إلى انخفاض السعر عما كان عليه سابقاً، وهذا بدوره سوف يؤدي إلى انخفاض الكمية المعروضة من جديد إلى أن تتساوى مع الكمية المطلوبة إلى أن يتحقق التوازن الجديد في السوق.</a:t>
            </a:r>
            <a:endParaRPr lang="en-US" sz="1400" dirty="0"/>
          </a:p>
          <a:p>
            <a:pPr algn="justLow" rtl="1"/>
            <a:r>
              <a:rPr lang="ar-SA" sz="1400" b="1" u="sng" dirty="0"/>
              <a:t>الحالة الخامسة</a:t>
            </a:r>
            <a:endParaRPr lang="en-US" sz="1400" dirty="0"/>
          </a:p>
          <a:p>
            <a:pPr algn="justLow" rtl="1"/>
            <a:r>
              <a:rPr lang="ar-SA" sz="1400" dirty="0"/>
              <a:t>س / في حالة زيادة الطلب بنسبة %30 . مع انخفاض العرض بنسبة 20% ما هو أثر ذلك على السعر والتوازن في السوق؟</a:t>
            </a:r>
            <a:endParaRPr lang="en-US" sz="1400" dirty="0"/>
          </a:p>
          <a:p>
            <a:pPr algn="justLow" rtl="1"/>
            <a:r>
              <a:rPr lang="ar-SA" sz="1400" dirty="0"/>
              <a:t>ج/ في حالة زيادة الطلب بنسبة 30% من انخفاض العرض بنسبة 20% فإن ذلك سوف يؤدي إلى ارتفاع حاد في السعر، وهذا مما يؤدي إلى زيادة الكمية المعروضة بشكل كبير إلى أن تتعادل مع الكمية المطلوبة ويتحقق التوازن الجديد في السوق.</a:t>
            </a:r>
            <a:endParaRPr lang="en-US" sz="1400" dirty="0"/>
          </a:p>
          <a:p>
            <a:pPr algn="justLow" rtl="1"/>
            <a:r>
              <a:rPr lang="en-US" sz="1400" dirty="0"/>
              <a:t> </a:t>
            </a:r>
          </a:p>
        </p:txBody>
      </p:sp>
    </p:spTree>
    <p:extLst>
      <p:ext uri="{BB962C8B-B14F-4D97-AF65-F5344CB8AC3E}">
        <p14:creationId xmlns:p14="http://schemas.microsoft.com/office/powerpoint/2010/main" val="2490787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bg>
      <p:bgPr>
        <a:solidFill>
          <a:srgbClr val="F5F5F5"/>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F7A"/>
          </a:solidFill>
          <a:ln/>
        </p:spPr>
      </p:sp>
      <p:sp>
        <p:nvSpPr>
          <p:cNvPr id="3" name="Text 1"/>
          <p:cNvSpPr/>
          <p:nvPr/>
        </p:nvSpPr>
        <p:spPr>
          <a:xfrm>
            <a:off x="274320" y="182880"/>
            <a:ext cx="8595360" cy="457200"/>
          </a:xfrm>
          <a:prstGeom prst="rect">
            <a:avLst/>
          </a:prstGeom>
          <a:noFill/>
          <a:ln/>
        </p:spPr>
        <p:txBody>
          <a:bodyPr wrap="square" rtlCol="0" anchor="ctr"/>
          <a:lstStyle/>
          <a:p>
            <a:pPr marL="0" indent="0" algn="r" rtl="1">
              <a:buNone/>
            </a:pPr>
            <a:r>
              <a:rPr lang="en-US" sz="2200" b="1" dirty="0">
                <a:solidFill>
                  <a:srgbClr val="FFFFFF"/>
                </a:solidFill>
                <a:latin typeface="Arial" pitchFamily="34" charset="0"/>
                <a:ea typeface="Arial" pitchFamily="34" charset="-122"/>
                <a:cs typeface="Arial" pitchFamily="34" charset="-120"/>
              </a:rPr>
              <a:t>مفهوم التوازن</a:t>
            </a:r>
            <a:endParaRPr lang="en-US" sz="2200" dirty="0"/>
          </a:p>
        </p:txBody>
      </p:sp>
      <p:sp>
        <p:nvSpPr>
          <p:cNvPr id="4" name="Shape 2"/>
          <p:cNvSpPr/>
          <p:nvPr/>
        </p:nvSpPr>
        <p:spPr>
          <a:xfrm>
            <a:off x="457200" y="1097280"/>
            <a:ext cx="8229600" cy="822960"/>
          </a:xfrm>
          <a:prstGeom prst="rect">
            <a:avLst/>
          </a:prstGeom>
          <a:solidFill>
            <a:srgbClr val="F8F4E8"/>
          </a:solidFill>
          <a:ln w="12700">
            <a:solidFill>
              <a:srgbClr val="C49B3C"/>
            </a:solidFill>
            <a:prstDash val="solid"/>
          </a:ln>
        </p:spPr>
      </p:sp>
      <p:sp>
        <p:nvSpPr>
          <p:cNvPr id="5" name="Text 3"/>
          <p:cNvSpPr/>
          <p:nvPr/>
        </p:nvSpPr>
        <p:spPr>
          <a:xfrm>
            <a:off x="640080" y="1188720"/>
            <a:ext cx="7863840" cy="274320"/>
          </a:xfrm>
          <a:prstGeom prst="rect">
            <a:avLst/>
          </a:prstGeom>
          <a:noFill/>
          <a:ln/>
        </p:spPr>
        <p:txBody>
          <a:bodyPr wrap="square" rtlCol="0" anchor="ctr"/>
          <a:lstStyle/>
          <a:p>
            <a:pPr marL="0" indent="0" algn="r" rtl="1">
              <a:buNone/>
            </a:pPr>
            <a:r>
              <a:rPr lang="en-US" sz="1300" b="1" dirty="0">
                <a:solidFill>
                  <a:srgbClr val="1A5F7A"/>
                </a:solidFill>
                <a:latin typeface="Arial" pitchFamily="34" charset="0"/>
                <a:ea typeface="Arial" pitchFamily="34" charset="-122"/>
                <a:cs typeface="Arial" pitchFamily="34" charset="-120"/>
              </a:rPr>
              <a:t>نظرية مارشال في التوازن</a:t>
            </a:r>
            <a:endParaRPr lang="en-US" sz="1300" dirty="0"/>
          </a:p>
        </p:txBody>
      </p:sp>
      <p:sp>
        <p:nvSpPr>
          <p:cNvPr id="6" name="Text 4"/>
          <p:cNvSpPr/>
          <p:nvPr/>
        </p:nvSpPr>
        <p:spPr>
          <a:xfrm>
            <a:off x="640080" y="1463040"/>
            <a:ext cx="7863840" cy="36576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جمع مارشال بين فكرتي المنفعة (الطلب) والندرة (العرض) في نظرية موحدة لتحديد الأثمان</a:t>
            </a:r>
            <a:endParaRPr lang="en-US" sz="1100" dirty="0"/>
          </a:p>
        </p:txBody>
      </p:sp>
      <p:sp>
        <p:nvSpPr>
          <p:cNvPr id="7" name="Shape 5"/>
          <p:cNvSpPr/>
          <p:nvPr/>
        </p:nvSpPr>
        <p:spPr>
          <a:xfrm>
            <a:off x="457200" y="2057400"/>
            <a:ext cx="8229600" cy="914400"/>
          </a:xfrm>
          <a:prstGeom prst="rect">
            <a:avLst/>
          </a:prstGeom>
          <a:solidFill>
            <a:srgbClr val="E8F4F8"/>
          </a:solidFill>
          <a:ln w="12700">
            <a:solidFill>
              <a:srgbClr val="1A5F7A"/>
            </a:solidFill>
            <a:prstDash val="solid"/>
          </a:ln>
        </p:spPr>
      </p:sp>
      <p:sp>
        <p:nvSpPr>
          <p:cNvPr id="8" name="Text 6"/>
          <p:cNvSpPr/>
          <p:nvPr/>
        </p:nvSpPr>
        <p:spPr>
          <a:xfrm>
            <a:off x="640080" y="2148840"/>
            <a:ext cx="7863840" cy="274320"/>
          </a:xfrm>
          <a:prstGeom prst="rect">
            <a:avLst/>
          </a:prstGeom>
          <a:noFill/>
          <a:ln/>
        </p:spPr>
        <p:txBody>
          <a:bodyPr wrap="square" rtlCol="0" anchor="ctr"/>
          <a:lstStyle/>
          <a:p>
            <a:pPr marL="0" indent="0" algn="r" rtl="1">
              <a:buNone/>
            </a:pPr>
            <a:r>
              <a:rPr lang="en-US" sz="1300" b="1" dirty="0">
                <a:solidFill>
                  <a:srgbClr val="1A5F7A"/>
                </a:solidFill>
                <a:latin typeface="Arial" pitchFamily="34" charset="0"/>
                <a:ea typeface="Arial" pitchFamily="34" charset="-122"/>
                <a:cs typeface="Arial" pitchFamily="34" charset="-120"/>
              </a:rPr>
              <a:t>مثال المقص</a:t>
            </a:r>
            <a:endParaRPr lang="en-US" sz="1300" dirty="0"/>
          </a:p>
        </p:txBody>
      </p:sp>
      <p:sp>
        <p:nvSpPr>
          <p:cNvPr id="9" name="Text 7"/>
          <p:cNvSpPr/>
          <p:nvPr/>
        </p:nvSpPr>
        <p:spPr>
          <a:xfrm>
            <a:off x="640080" y="2423160"/>
            <a:ext cx="7863840" cy="45720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شبه مارشال الطلب والعرض بنصلتي المقص، فكما أن كلا النصلتين ضروريتان للقطع، فإن كلا منهما ضروري لتحديد السعر</a:t>
            </a:r>
            <a:endParaRPr lang="en-US" sz="1100" dirty="0"/>
          </a:p>
        </p:txBody>
      </p:sp>
      <p:sp>
        <p:nvSpPr>
          <p:cNvPr id="10" name="Shape 8"/>
          <p:cNvSpPr/>
          <p:nvPr/>
        </p:nvSpPr>
        <p:spPr>
          <a:xfrm>
            <a:off x="457200" y="3108960"/>
            <a:ext cx="4023360" cy="822960"/>
          </a:xfrm>
          <a:prstGeom prst="rect">
            <a:avLst/>
          </a:prstGeom>
          <a:solidFill>
            <a:srgbClr val="1A5F7A"/>
          </a:solidFill>
          <a:ln/>
        </p:spPr>
      </p:sp>
      <p:sp>
        <p:nvSpPr>
          <p:cNvPr id="11" name="Text 9"/>
          <p:cNvSpPr/>
          <p:nvPr/>
        </p:nvSpPr>
        <p:spPr>
          <a:xfrm>
            <a:off x="548640" y="320040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سعر التوازن</a:t>
            </a:r>
            <a:endParaRPr lang="en-US" sz="1200" dirty="0"/>
          </a:p>
        </p:txBody>
      </p:sp>
      <p:sp>
        <p:nvSpPr>
          <p:cNvPr id="12" name="Text 10"/>
          <p:cNvSpPr/>
          <p:nvPr/>
        </p:nvSpPr>
        <p:spPr>
          <a:xfrm>
            <a:off x="548640" y="3520440"/>
            <a:ext cx="3840480" cy="32004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السعر الذي يتساوى عنده الطلب والعرض</a:t>
            </a:r>
            <a:endParaRPr lang="en-US" sz="1000" dirty="0"/>
          </a:p>
        </p:txBody>
      </p:sp>
      <p:sp>
        <p:nvSpPr>
          <p:cNvPr id="13" name="Shape 11"/>
          <p:cNvSpPr/>
          <p:nvPr/>
        </p:nvSpPr>
        <p:spPr>
          <a:xfrm>
            <a:off x="4663440" y="3108960"/>
            <a:ext cx="4023360" cy="822960"/>
          </a:xfrm>
          <a:prstGeom prst="rect">
            <a:avLst/>
          </a:prstGeom>
          <a:solidFill>
            <a:srgbClr val="C49B3C"/>
          </a:solidFill>
          <a:ln/>
        </p:spPr>
      </p:sp>
      <p:sp>
        <p:nvSpPr>
          <p:cNvPr id="14" name="Text 12"/>
          <p:cNvSpPr/>
          <p:nvPr/>
        </p:nvSpPr>
        <p:spPr>
          <a:xfrm>
            <a:off x="4754880" y="320040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كمية التوازن</a:t>
            </a:r>
            <a:endParaRPr lang="en-US" sz="1200" dirty="0"/>
          </a:p>
        </p:txBody>
      </p:sp>
      <p:sp>
        <p:nvSpPr>
          <p:cNvPr id="15" name="Text 13"/>
          <p:cNvSpPr/>
          <p:nvPr/>
        </p:nvSpPr>
        <p:spPr>
          <a:xfrm>
            <a:off x="4754880" y="3520440"/>
            <a:ext cx="3840480" cy="32004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الكمية المتبادلة عند سعر التوازن</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5F5F5"/>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F7A"/>
          </a:solidFill>
          <a:ln/>
        </p:spPr>
      </p:sp>
      <p:sp>
        <p:nvSpPr>
          <p:cNvPr id="3" name="Text 1"/>
          <p:cNvSpPr/>
          <p:nvPr/>
        </p:nvSpPr>
        <p:spPr>
          <a:xfrm>
            <a:off x="274320" y="182880"/>
            <a:ext cx="8595360" cy="457200"/>
          </a:xfrm>
          <a:prstGeom prst="rect">
            <a:avLst/>
          </a:prstGeom>
          <a:noFill/>
          <a:ln/>
        </p:spPr>
        <p:txBody>
          <a:bodyPr wrap="square" rtlCol="0" anchor="ctr"/>
          <a:lstStyle/>
          <a:p>
            <a:pPr marL="0" indent="0" algn="r" rtl="1">
              <a:buNone/>
            </a:pPr>
            <a:r>
              <a:rPr lang="en-US" sz="2200" b="1" dirty="0">
                <a:solidFill>
                  <a:srgbClr val="FFFFFF"/>
                </a:solidFill>
                <a:latin typeface="Arial" pitchFamily="34" charset="0"/>
                <a:ea typeface="Arial" pitchFamily="34" charset="-122"/>
                <a:cs typeface="Arial" pitchFamily="34" charset="-120"/>
              </a:rPr>
              <a:t>التغيرات في التوازن</a:t>
            </a:r>
            <a:endParaRPr lang="en-US" sz="2200" dirty="0"/>
          </a:p>
        </p:txBody>
      </p:sp>
      <p:sp>
        <p:nvSpPr>
          <p:cNvPr id="4" name="Shape 2"/>
          <p:cNvSpPr/>
          <p:nvPr/>
        </p:nvSpPr>
        <p:spPr>
          <a:xfrm>
            <a:off x="457200" y="1097280"/>
            <a:ext cx="4046220" cy="777240"/>
          </a:xfrm>
          <a:prstGeom prst="rect">
            <a:avLst/>
          </a:prstGeom>
          <a:solidFill>
            <a:srgbClr val="F8F4E8"/>
          </a:solidFill>
          <a:ln w="12700">
            <a:solidFill>
              <a:srgbClr val="1A5F7A"/>
            </a:solidFill>
            <a:prstDash val="solid"/>
          </a:ln>
        </p:spPr>
      </p:sp>
      <p:sp>
        <p:nvSpPr>
          <p:cNvPr id="5" name="Shape 3"/>
          <p:cNvSpPr/>
          <p:nvPr/>
        </p:nvSpPr>
        <p:spPr>
          <a:xfrm>
            <a:off x="4430268" y="1097280"/>
            <a:ext cx="73152" cy="777240"/>
          </a:xfrm>
          <a:prstGeom prst="rect">
            <a:avLst/>
          </a:prstGeom>
          <a:solidFill>
            <a:srgbClr val="1A5F7A"/>
          </a:solidFill>
          <a:ln/>
        </p:spPr>
      </p:sp>
      <p:sp>
        <p:nvSpPr>
          <p:cNvPr id="6" name="Text 4"/>
          <p:cNvSpPr/>
          <p:nvPr/>
        </p:nvSpPr>
        <p:spPr>
          <a:xfrm>
            <a:off x="548640" y="1170432"/>
            <a:ext cx="3817620" cy="228600"/>
          </a:xfrm>
          <a:prstGeom prst="rect">
            <a:avLst/>
          </a:prstGeom>
          <a:noFill/>
          <a:ln/>
        </p:spPr>
        <p:txBody>
          <a:bodyPr wrap="square" rtlCol="0" anchor="ctr"/>
          <a:lstStyle/>
          <a:p>
            <a:pPr marL="0" indent="0" algn="r" rtl="1">
              <a:buNone/>
            </a:pPr>
            <a:r>
              <a:rPr lang="en-US" sz="1100" b="1" dirty="0">
                <a:solidFill>
                  <a:srgbClr val="1A5F7A"/>
                </a:solidFill>
                <a:latin typeface="Arial" pitchFamily="34" charset="0"/>
                <a:ea typeface="Arial" pitchFamily="34" charset="-122"/>
                <a:cs typeface="Arial" pitchFamily="34" charset="-120"/>
              </a:rPr>
              <a:t>١. زيادة الطلب (عرض ثابت)</a:t>
            </a:r>
            <a:endParaRPr lang="en-US" sz="1100" dirty="0"/>
          </a:p>
        </p:txBody>
      </p:sp>
      <p:sp>
        <p:nvSpPr>
          <p:cNvPr id="7" name="Text 5"/>
          <p:cNvSpPr/>
          <p:nvPr/>
        </p:nvSpPr>
        <p:spPr>
          <a:xfrm>
            <a:off x="548640" y="1417320"/>
            <a:ext cx="3817620" cy="365760"/>
          </a:xfrm>
          <a:prstGeom prst="rect">
            <a:avLst/>
          </a:prstGeom>
          <a:noFill/>
          <a:ln/>
        </p:spPr>
        <p:txBody>
          <a:bodyPr wrap="square" rtlCol="0" anchor="t"/>
          <a:lstStyle/>
          <a:p>
            <a:pPr marL="0" indent="0" algn="r" rtl="1">
              <a:buNone/>
            </a:pPr>
            <a:r>
              <a:rPr lang="en-US" sz="900" dirty="0">
                <a:solidFill>
                  <a:srgbClr val="333333"/>
                </a:solidFill>
                <a:latin typeface="Arial" pitchFamily="34" charset="0"/>
                <a:ea typeface="Arial" pitchFamily="34" charset="-122"/>
                <a:cs typeface="Arial" pitchFamily="34" charset="-120"/>
              </a:rPr>
              <a:t>السعر ↑ | الكمية ↑</a:t>
            </a:r>
            <a:endParaRPr lang="en-US" sz="900" dirty="0"/>
          </a:p>
        </p:txBody>
      </p:sp>
      <p:sp>
        <p:nvSpPr>
          <p:cNvPr id="8" name="Shape 6"/>
          <p:cNvSpPr/>
          <p:nvPr/>
        </p:nvSpPr>
        <p:spPr>
          <a:xfrm>
            <a:off x="4640580" y="1097280"/>
            <a:ext cx="4046220" cy="777240"/>
          </a:xfrm>
          <a:prstGeom prst="rect">
            <a:avLst/>
          </a:prstGeom>
          <a:solidFill>
            <a:srgbClr val="F8F4E8"/>
          </a:solidFill>
          <a:ln w="12700">
            <a:solidFill>
              <a:srgbClr val="C49B3C"/>
            </a:solidFill>
            <a:prstDash val="solid"/>
          </a:ln>
        </p:spPr>
      </p:sp>
      <p:sp>
        <p:nvSpPr>
          <p:cNvPr id="9" name="Shape 7"/>
          <p:cNvSpPr/>
          <p:nvPr/>
        </p:nvSpPr>
        <p:spPr>
          <a:xfrm>
            <a:off x="8613648" y="1097280"/>
            <a:ext cx="73152" cy="777240"/>
          </a:xfrm>
          <a:prstGeom prst="rect">
            <a:avLst/>
          </a:prstGeom>
          <a:solidFill>
            <a:srgbClr val="C49B3C"/>
          </a:solidFill>
          <a:ln/>
        </p:spPr>
      </p:sp>
      <p:sp>
        <p:nvSpPr>
          <p:cNvPr id="10" name="Text 8"/>
          <p:cNvSpPr/>
          <p:nvPr/>
        </p:nvSpPr>
        <p:spPr>
          <a:xfrm>
            <a:off x="4732020" y="1170432"/>
            <a:ext cx="3817620" cy="228600"/>
          </a:xfrm>
          <a:prstGeom prst="rect">
            <a:avLst/>
          </a:prstGeom>
          <a:noFill/>
          <a:ln/>
        </p:spPr>
        <p:txBody>
          <a:bodyPr wrap="square" rtlCol="0" anchor="ctr"/>
          <a:lstStyle/>
          <a:p>
            <a:pPr marL="0" indent="0" algn="r" rtl="1">
              <a:buNone/>
            </a:pPr>
            <a:r>
              <a:rPr lang="en-US" sz="1100" b="1" dirty="0">
                <a:solidFill>
                  <a:srgbClr val="C49B3C"/>
                </a:solidFill>
                <a:latin typeface="Arial" pitchFamily="34" charset="0"/>
                <a:ea typeface="Arial" pitchFamily="34" charset="-122"/>
                <a:cs typeface="Arial" pitchFamily="34" charset="-120"/>
              </a:rPr>
              <a:t>٢. انخفاض الطلب (عرض ثابت)</a:t>
            </a:r>
            <a:endParaRPr lang="en-US" sz="1100" dirty="0"/>
          </a:p>
        </p:txBody>
      </p:sp>
      <p:sp>
        <p:nvSpPr>
          <p:cNvPr id="11" name="Text 9"/>
          <p:cNvSpPr/>
          <p:nvPr/>
        </p:nvSpPr>
        <p:spPr>
          <a:xfrm>
            <a:off x="4732020" y="1417320"/>
            <a:ext cx="3817620" cy="365760"/>
          </a:xfrm>
          <a:prstGeom prst="rect">
            <a:avLst/>
          </a:prstGeom>
          <a:noFill/>
          <a:ln/>
        </p:spPr>
        <p:txBody>
          <a:bodyPr wrap="square" rtlCol="0" anchor="t"/>
          <a:lstStyle/>
          <a:p>
            <a:pPr marL="0" indent="0" algn="r" rtl="1">
              <a:buNone/>
            </a:pPr>
            <a:r>
              <a:rPr lang="en-US" sz="900" dirty="0">
                <a:solidFill>
                  <a:srgbClr val="333333"/>
                </a:solidFill>
                <a:latin typeface="Arial" pitchFamily="34" charset="0"/>
                <a:ea typeface="Arial" pitchFamily="34" charset="-122"/>
                <a:cs typeface="Arial" pitchFamily="34" charset="-120"/>
              </a:rPr>
              <a:t>السعر ↓ | الكمية ↓</a:t>
            </a:r>
            <a:endParaRPr lang="en-US" sz="900" dirty="0"/>
          </a:p>
        </p:txBody>
      </p:sp>
      <p:sp>
        <p:nvSpPr>
          <p:cNvPr id="12" name="Shape 10"/>
          <p:cNvSpPr/>
          <p:nvPr/>
        </p:nvSpPr>
        <p:spPr>
          <a:xfrm>
            <a:off x="457200" y="1965960"/>
            <a:ext cx="4046220" cy="777240"/>
          </a:xfrm>
          <a:prstGeom prst="rect">
            <a:avLst/>
          </a:prstGeom>
          <a:solidFill>
            <a:srgbClr val="F8F4E8"/>
          </a:solidFill>
          <a:ln w="12700">
            <a:solidFill>
              <a:srgbClr val="2C5530"/>
            </a:solidFill>
            <a:prstDash val="solid"/>
          </a:ln>
        </p:spPr>
      </p:sp>
      <p:sp>
        <p:nvSpPr>
          <p:cNvPr id="13" name="Shape 11"/>
          <p:cNvSpPr/>
          <p:nvPr/>
        </p:nvSpPr>
        <p:spPr>
          <a:xfrm>
            <a:off x="4430268" y="1965960"/>
            <a:ext cx="73152" cy="777240"/>
          </a:xfrm>
          <a:prstGeom prst="rect">
            <a:avLst/>
          </a:prstGeom>
          <a:solidFill>
            <a:srgbClr val="2C5530"/>
          </a:solidFill>
          <a:ln/>
        </p:spPr>
      </p:sp>
      <p:sp>
        <p:nvSpPr>
          <p:cNvPr id="14" name="Text 12"/>
          <p:cNvSpPr/>
          <p:nvPr/>
        </p:nvSpPr>
        <p:spPr>
          <a:xfrm>
            <a:off x="548640" y="2039112"/>
            <a:ext cx="3817620" cy="228600"/>
          </a:xfrm>
          <a:prstGeom prst="rect">
            <a:avLst/>
          </a:prstGeom>
          <a:noFill/>
          <a:ln/>
        </p:spPr>
        <p:txBody>
          <a:bodyPr wrap="square" rtlCol="0" anchor="ctr"/>
          <a:lstStyle/>
          <a:p>
            <a:pPr marL="0" indent="0" algn="r" rtl="1">
              <a:buNone/>
            </a:pPr>
            <a:r>
              <a:rPr lang="en-US" sz="1100" b="1" dirty="0">
                <a:solidFill>
                  <a:srgbClr val="2C5530"/>
                </a:solidFill>
                <a:latin typeface="Arial" pitchFamily="34" charset="0"/>
                <a:ea typeface="Arial" pitchFamily="34" charset="-122"/>
                <a:cs typeface="Arial" pitchFamily="34" charset="-120"/>
              </a:rPr>
              <a:t>٣. زيادة العرض (طلب ثابت)</a:t>
            </a:r>
            <a:endParaRPr lang="en-US" sz="1100" dirty="0"/>
          </a:p>
        </p:txBody>
      </p:sp>
      <p:sp>
        <p:nvSpPr>
          <p:cNvPr id="15" name="Text 13"/>
          <p:cNvSpPr/>
          <p:nvPr/>
        </p:nvSpPr>
        <p:spPr>
          <a:xfrm>
            <a:off x="548640" y="2286000"/>
            <a:ext cx="3817620" cy="365760"/>
          </a:xfrm>
          <a:prstGeom prst="rect">
            <a:avLst/>
          </a:prstGeom>
          <a:noFill/>
          <a:ln/>
        </p:spPr>
        <p:txBody>
          <a:bodyPr wrap="square" rtlCol="0" anchor="t"/>
          <a:lstStyle/>
          <a:p>
            <a:pPr marL="0" indent="0" algn="r" rtl="1">
              <a:buNone/>
            </a:pPr>
            <a:r>
              <a:rPr lang="en-US" sz="900" dirty="0">
                <a:solidFill>
                  <a:srgbClr val="333333"/>
                </a:solidFill>
                <a:latin typeface="Arial" pitchFamily="34" charset="0"/>
                <a:ea typeface="Arial" pitchFamily="34" charset="-122"/>
                <a:cs typeface="Arial" pitchFamily="34" charset="-120"/>
              </a:rPr>
              <a:t>السعر ↓ | الكمية ↑</a:t>
            </a:r>
            <a:endParaRPr lang="en-US" sz="900" dirty="0"/>
          </a:p>
        </p:txBody>
      </p:sp>
      <p:sp>
        <p:nvSpPr>
          <p:cNvPr id="16" name="Shape 14"/>
          <p:cNvSpPr/>
          <p:nvPr/>
        </p:nvSpPr>
        <p:spPr>
          <a:xfrm>
            <a:off x="4640580" y="1965960"/>
            <a:ext cx="4046220" cy="777240"/>
          </a:xfrm>
          <a:prstGeom prst="rect">
            <a:avLst/>
          </a:prstGeom>
          <a:solidFill>
            <a:srgbClr val="F8F4E8"/>
          </a:solidFill>
          <a:ln w="12700">
            <a:solidFill>
              <a:srgbClr val="6B4C8A"/>
            </a:solidFill>
            <a:prstDash val="solid"/>
          </a:ln>
        </p:spPr>
      </p:sp>
      <p:sp>
        <p:nvSpPr>
          <p:cNvPr id="17" name="Shape 15"/>
          <p:cNvSpPr/>
          <p:nvPr/>
        </p:nvSpPr>
        <p:spPr>
          <a:xfrm>
            <a:off x="8613648" y="1965960"/>
            <a:ext cx="73152" cy="777240"/>
          </a:xfrm>
          <a:prstGeom prst="rect">
            <a:avLst/>
          </a:prstGeom>
          <a:solidFill>
            <a:srgbClr val="6B4C8A"/>
          </a:solidFill>
          <a:ln/>
        </p:spPr>
      </p:sp>
      <p:sp>
        <p:nvSpPr>
          <p:cNvPr id="18" name="Text 16"/>
          <p:cNvSpPr/>
          <p:nvPr/>
        </p:nvSpPr>
        <p:spPr>
          <a:xfrm>
            <a:off x="4732020" y="2039112"/>
            <a:ext cx="3817620" cy="228600"/>
          </a:xfrm>
          <a:prstGeom prst="rect">
            <a:avLst/>
          </a:prstGeom>
          <a:noFill/>
          <a:ln/>
        </p:spPr>
        <p:txBody>
          <a:bodyPr wrap="square" rtlCol="0" anchor="ctr"/>
          <a:lstStyle/>
          <a:p>
            <a:pPr marL="0" indent="0" algn="r" rtl="1">
              <a:buNone/>
            </a:pPr>
            <a:r>
              <a:rPr lang="en-US" sz="1100" b="1" dirty="0">
                <a:solidFill>
                  <a:srgbClr val="6B4C8A"/>
                </a:solidFill>
                <a:latin typeface="Arial" pitchFamily="34" charset="0"/>
                <a:ea typeface="Arial" pitchFamily="34" charset="-122"/>
                <a:cs typeface="Arial" pitchFamily="34" charset="-120"/>
              </a:rPr>
              <a:t>٤. انخفاض العرض (طلب ثابت)</a:t>
            </a:r>
            <a:endParaRPr lang="en-US" sz="1100" dirty="0"/>
          </a:p>
        </p:txBody>
      </p:sp>
      <p:sp>
        <p:nvSpPr>
          <p:cNvPr id="19" name="Text 17"/>
          <p:cNvSpPr/>
          <p:nvPr/>
        </p:nvSpPr>
        <p:spPr>
          <a:xfrm>
            <a:off x="4732020" y="2286000"/>
            <a:ext cx="3817620" cy="365760"/>
          </a:xfrm>
          <a:prstGeom prst="rect">
            <a:avLst/>
          </a:prstGeom>
          <a:noFill/>
          <a:ln/>
        </p:spPr>
        <p:txBody>
          <a:bodyPr wrap="square" rtlCol="0" anchor="t"/>
          <a:lstStyle/>
          <a:p>
            <a:pPr marL="0" indent="0" algn="r" rtl="1">
              <a:buNone/>
            </a:pPr>
            <a:r>
              <a:rPr lang="en-US" sz="900" dirty="0">
                <a:solidFill>
                  <a:srgbClr val="333333"/>
                </a:solidFill>
                <a:latin typeface="Arial" pitchFamily="34" charset="0"/>
                <a:ea typeface="Arial" pitchFamily="34" charset="-122"/>
                <a:cs typeface="Arial" pitchFamily="34" charset="-120"/>
              </a:rPr>
              <a:t>السعر ↑ | الكمية ↓</a:t>
            </a:r>
            <a:endParaRPr lang="en-US" sz="900" dirty="0"/>
          </a:p>
        </p:txBody>
      </p:sp>
      <p:sp>
        <p:nvSpPr>
          <p:cNvPr id="20" name="Shape 18"/>
          <p:cNvSpPr/>
          <p:nvPr/>
        </p:nvSpPr>
        <p:spPr>
          <a:xfrm>
            <a:off x="457200" y="2926080"/>
            <a:ext cx="8229600" cy="731520"/>
          </a:xfrm>
          <a:prstGeom prst="rect">
            <a:avLst/>
          </a:prstGeom>
          <a:solidFill>
            <a:srgbClr val="F8F4E8"/>
          </a:solidFill>
          <a:ln w="12700">
            <a:solidFill>
              <a:srgbClr val="C49B3C"/>
            </a:solidFill>
            <a:prstDash val="solid"/>
          </a:ln>
        </p:spPr>
      </p:sp>
      <p:sp>
        <p:nvSpPr>
          <p:cNvPr id="21" name="Text 19"/>
          <p:cNvSpPr/>
          <p:nvPr/>
        </p:nvSpPr>
        <p:spPr>
          <a:xfrm>
            <a:off x="640080" y="3017520"/>
            <a:ext cx="7863840" cy="274320"/>
          </a:xfrm>
          <a:prstGeom prst="rect">
            <a:avLst/>
          </a:prstGeom>
          <a:noFill/>
          <a:ln/>
        </p:spPr>
        <p:txBody>
          <a:bodyPr wrap="square" rtlCol="0" anchor="ctr"/>
          <a:lstStyle/>
          <a:p>
            <a:pPr marL="0" indent="0" algn="r" rtl="1">
              <a:buNone/>
            </a:pPr>
            <a:r>
              <a:rPr lang="en-US" sz="1300" b="1" dirty="0">
                <a:solidFill>
                  <a:srgbClr val="1A5F7A"/>
                </a:solidFill>
                <a:latin typeface="Arial" pitchFamily="34" charset="0"/>
                <a:ea typeface="Arial" pitchFamily="34" charset="-122"/>
                <a:cs typeface="Arial" pitchFamily="34" charset="-120"/>
              </a:rPr>
              <a:t>٥. زيادة الطلب والعرض معاً</a:t>
            </a:r>
            <a:endParaRPr lang="en-US" sz="1300" dirty="0"/>
          </a:p>
        </p:txBody>
      </p:sp>
      <p:sp>
        <p:nvSpPr>
          <p:cNvPr id="22" name="Text 20"/>
          <p:cNvSpPr/>
          <p:nvPr/>
        </p:nvSpPr>
        <p:spPr>
          <a:xfrm>
            <a:off x="640080" y="3291840"/>
            <a:ext cx="7863840" cy="27432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الكمية تزداد قطعاً، أما السعر فيعتمد على نسبة التغير في كل منهما</a:t>
            </a:r>
            <a:endParaRPr lang="en-US" sz="1100" dirty="0"/>
          </a:p>
        </p:txBody>
      </p:sp>
      <p:sp>
        <p:nvSpPr>
          <p:cNvPr id="23" name="Shape 21"/>
          <p:cNvSpPr/>
          <p:nvPr/>
        </p:nvSpPr>
        <p:spPr>
          <a:xfrm>
            <a:off x="457200" y="3794760"/>
            <a:ext cx="8229600" cy="457200"/>
          </a:xfrm>
          <a:prstGeom prst="rect">
            <a:avLst/>
          </a:prstGeom>
          <a:solidFill>
            <a:srgbClr val="E8F4F8"/>
          </a:solidFill>
          <a:ln w="12700">
            <a:solidFill>
              <a:srgbClr val="1A5F7A"/>
            </a:solidFill>
            <a:prstDash val="solid"/>
          </a:ln>
        </p:spPr>
      </p:sp>
      <p:sp>
        <p:nvSpPr>
          <p:cNvPr id="24" name="Text 22"/>
          <p:cNvSpPr/>
          <p:nvPr/>
        </p:nvSpPr>
        <p:spPr>
          <a:xfrm>
            <a:off x="640080" y="3931920"/>
            <a:ext cx="7863840" cy="18288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أي تغير يدفع السوق نحو توازن جديد عبر آلية العرض والطلب</a:t>
            </a:r>
            <a:endParaRPr lang="en-US" sz="11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TotalTime>
  <Words>747</Words>
  <Application>Microsoft Office PowerPoint</Application>
  <PresentationFormat>عرض على الشاشة (9:16)‏</PresentationFormat>
  <Paragraphs>53</Paragraphs>
  <Slides>5</Slides>
  <Notes>3</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ملتقى</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Maher</cp:lastModifiedBy>
  <cp:revision>2</cp:revision>
  <dcterms:created xsi:type="dcterms:W3CDTF">2025-12-11T19:38:50Z</dcterms:created>
  <dcterms:modified xsi:type="dcterms:W3CDTF">2025-12-11T19:54:00Z</dcterms:modified>
</cp:coreProperties>
</file>