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Lst>
  <p:notesMasterIdLst>
    <p:notesMasterId r:id="rId8"/>
  </p:notesMasterIdLst>
  <p:sldIdLst>
    <p:sldId id="256" r:id="rId2"/>
    <p:sldId id="260" r:id="rId3"/>
    <p:sldId id="261" r:id="rId4"/>
    <p:sldId id="257" r:id="rId5"/>
    <p:sldId id="258" r:id="rId6"/>
    <p:sldId id="259" r:id="rId7"/>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97" d="100"/>
          <a:sy n="97" d="100"/>
        </p:scale>
        <p:origin x="-606" y="-9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228850" cy="457200"/>
          </a:xfrm>
          <a:prstGeom prst="rect">
            <a:avLst/>
          </a:prstGeom>
        </p:spPr>
        <p:txBody>
          <a:bodyPr vert="horz" lIns="91440" tIns="45720" rIns="91440" bIns="45720" rtlCol="0"/>
          <a:lstStyle>
            <a:lvl1pPr algn="l">
              <a:defRPr sz="1200"/>
            </a:lvl1pPr>
          </a:lstStyle>
          <a:p>
            <a:endParaRPr lang="en-US"/>
          </a:p>
        </p:txBody>
      </p:sp>
      <p:sp>
        <p:nvSpPr>
          <p:cNvPr id="3" name="عنصر نائب للتاريخ 2"/>
          <p:cNvSpPr>
            <a:spLocks noGrp="1"/>
          </p:cNvSpPr>
          <p:nvPr>
            <p:ph type="dt" idx="1"/>
          </p:nvPr>
        </p:nvSpPr>
        <p:spPr>
          <a:xfrm>
            <a:off x="2913063" y="0"/>
            <a:ext cx="2228850" cy="457200"/>
          </a:xfrm>
          <a:prstGeom prst="rect">
            <a:avLst/>
          </a:prstGeom>
        </p:spPr>
        <p:txBody>
          <a:bodyPr vert="horz" lIns="91440" tIns="45720" rIns="91440" bIns="45720" rtlCol="0"/>
          <a:lstStyle>
            <a:lvl1pPr algn="r">
              <a:defRPr sz="1200"/>
            </a:lvl1pPr>
          </a:lstStyle>
          <a:p>
            <a:fld id="{9A2B5C6A-DC8C-4E90-A661-A729B1C28E61}" type="datetimeFigureOut">
              <a:rPr lang="en-US" smtClean="0"/>
              <a:t>12/11/2025</a:t>
            </a:fld>
            <a:endParaRPr lang="en-US"/>
          </a:p>
        </p:txBody>
      </p:sp>
      <p:sp>
        <p:nvSpPr>
          <p:cNvPr id="4" name="عنصر نائب لصورة الشريحة 3"/>
          <p:cNvSpPr>
            <a:spLocks noGrp="1" noRot="1" noChangeAspect="1"/>
          </p:cNvSpPr>
          <p:nvPr>
            <p:ph type="sldImg" idx="2"/>
          </p:nvPr>
        </p:nvSpPr>
        <p:spPr>
          <a:xfrm>
            <a:off x="-47625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514350" y="4343400"/>
            <a:ext cx="4114800" cy="4114800"/>
          </a:xfrm>
          <a:prstGeom prst="rect">
            <a:avLst/>
          </a:prstGeom>
        </p:spPr>
        <p:txBody>
          <a:bodyPr vert="horz" lIns="91440" tIns="45720" rIns="91440" bIns="45720" rtlCol="0"/>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ذييل 5"/>
          <p:cNvSpPr>
            <a:spLocks noGrp="1"/>
          </p:cNvSpPr>
          <p:nvPr>
            <p:ph type="ftr" sz="quarter" idx="4"/>
          </p:nvPr>
        </p:nvSpPr>
        <p:spPr>
          <a:xfrm>
            <a:off x="0" y="8685213"/>
            <a:ext cx="222885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2913063" y="8685213"/>
            <a:ext cx="2228850" cy="457200"/>
          </a:xfrm>
          <a:prstGeom prst="rect">
            <a:avLst/>
          </a:prstGeom>
        </p:spPr>
        <p:txBody>
          <a:bodyPr vert="horz" lIns="91440" tIns="45720" rIns="91440" bIns="45720" rtlCol="0" anchor="b"/>
          <a:lstStyle>
            <a:lvl1pPr algn="r">
              <a:defRPr sz="1200"/>
            </a:lvl1pPr>
          </a:lstStyle>
          <a:p>
            <a:fld id="{504A5FAE-4C1E-49B2-9220-8E416629B3B1}" type="slidenum">
              <a:rPr lang="en-US" smtClean="0"/>
              <a:t>‹#›</a:t>
            </a:fld>
            <a:endParaRPr lang="en-US"/>
          </a:p>
        </p:txBody>
      </p:sp>
    </p:spTree>
    <p:extLst>
      <p:ext uri="{BB962C8B-B14F-4D97-AF65-F5344CB8AC3E}">
        <p14:creationId xmlns:p14="http://schemas.microsoft.com/office/powerpoint/2010/main" val="2586100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 name="مثلث قائم الزاوية 9"/>
          <p:cNvSpPr/>
          <p:nvPr/>
        </p:nvSpPr>
        <p:spPr>
          <a:xfrm>
            <a:off x="-2" y="3498110"/>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عنوان 8"/>
          <p:cNvSpPr>
            <a:spLocks noGrp="1"/>
          </p:cNvSpPr>
          <p:nvPr>
            <p:ph type="ctrTitle"/>
          </p:nvPr>
        </p:nvSpPr>
        <p:spPr>
          <a:xfrm>
            <a:off x="685800" y="1314451"/>
            <a:ext cx="7772400" cy="137232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685800" y="2708705"/>
            <a:ext cx="7772400" cy="899778"/>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grpSp>
        <p:nvGrpSpPr>
          <p:cNvPr id="2" name="مجموعة 1"/>
          <p:cNvGrpSpPr/>
          <p:nvPr/>
        </p:nvGrpSpPr>
        <p:grpSpPr>
          <a:xfrm>
            <a:off x="-3765" y="3714750"/>
            <a:ext cx="9147765" cy="1434066"/>
            <a:chOff x="-3765" y="4832896"/>
            <a:chExt cx="9147765" cy="2032192"/>
          </a:xfrm>
        </p:grpSpPr>
        <p:sp>
          <p:nvSpPr>
            <p:cNvPr id="7" name="شكل حر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شكل حر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شكل حر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رابط مستقيم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عنصر نائب للتاريخ 29"/>
          <p:cNvSpPr>
            <a:spLocks noGrp="1"/>
          </p:cNvSpPr>
          <p:nvPr>
            <p:ph type="dt" sz="half" idx="10"/>
          </p:nvPr>
        </p:nvSpPr>
        <p:spPr/>
        <p:txBody>
          <a:bodyPr/>
          <a:lstStyle>
            <a:lvl1pPr>
              <a:defRPr>
                <a:solidFill>
                  <a:srgbClr val="FFFFFF"/>
                </a:solidFill>
              </a:defRPr>
            </a:lvl1pPr>
            <a:extLst/>
          </a:lstStyle>
          <a:p>
            <a:pPr eaLnBrk="1" latinLnBrk="0" hangingPunct="1"/>
            <a:fld id="{544213AF-26F6-41FA-8D85-E2C5388D6E58}" type="datetimeFigureOut">
              <a:rPr lang="en-US" smtClean="0"/>
              <a:pPr eaLnBrk="1" latinLnBrk="0" hangingPunct="1"/>
              <a:t>12/11/2025</a:t>
            </a:fld>
            <a:endParaRPr lang="en-US" dirty="0">
              <a:solidFill>
                <a:srgbClr val="FFFFFF"/>
              </a:solidFill>
            </a:endParaRPr>
          </a:p>
        </p:txBody>
      </p:sp>
      <p:sp>
        <p:nvSpPr>
          <p:cNvPr id="19" name="عنصر نائب للتذييل 18"/>
          <p:cNvSpPr>
            <a:spLocks noGrp="1"/>
          </p:cNvSpPr>
          <p:nvPr>
            <p:ph type="ftr" sz="quarter" idx="11"/>
          </p:nvPr>
        </p:nvSpPr>
        <p:spPr/>
        <p:txBody>
          <a:bodyPr/>
          <a:lstStyle>
            <a:lvl1pPr>
              <a:defRPr>
                <a:solidFill>
                  <a:schemeClr val="accent1">
                    <a:tint val="20000"/>
                  </a:schemeClr>
                </a:solidFill>
              </a:defRPr>
            </a:lvl1pPr>
            <a:extLst/>
          </a:lstStyle>
          <a:p>
            <a:endParaRPr kumimoji="0" lang="en-US">
              <a:solidFill>
                <a:schemeClr val="accent1">
                  <a:tint val="20000"/>
                </a:schemeClr>
              </a:solidFill>
            </a:endParaRPr>
          </a:p>
        </p:txBody>
      </p:sp>
      <p:sp>
        <p:nvSpPr>
          <p:cNvPr id="27" name="عنصر نائب لرقم الشريحة 26"/>
          <p:cNvSpPr>
            <a:spLocks noGrp="1"/>
          </p:cNvSpPr>
          <p:nvPr>
            <p:ph type="sldNum" sz="quarter" idx="12"/>
          </p:nvPr>
        </p:nvSpPr>
        <p:spPr/>
        <p:txBody>
          <a:bodyPr/>
          <a:lstStyle>
            <a:lvl1pPr>
              <a:defRPr>
                <a:solidFill>
                  <a:srgbClr val="FFFFFF"/>
                </a:solidFill>
              </a:defRPr>
            </a:lvl1pPr>
            <a:extLst/>
          </a:lstStyle>
          <a:p>
            <a:fld id="{D5BBC35B-A44B-4119-B8DA-DE9E3DFADA20}" type="slidenum">
              <a:rPr kumimoji="0" lang="en-US" smtClean="0"/>
              <a:pPr eaLnBrk="1" latinLnBrk="0" hangingPunct="1"/>
              <a:t>‹#›</a:t>
            </a:fld>
            <a:endParaRPr kumimoji="0" lang="en-US" dirty="0">
              <a:solidFill>
                <a:srgbClr val="FFFFFF"/>
              </a:solidFill>
            </a:endParaRPr>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110997"/>
            <a:ext cx="8229600" cy="3289553"/>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12/11/2025</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44013" y="205980"/>
            <a:ext cx="1777470" cy="4194571"/>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05981"/>
            <a:ext cx="6324600" cy="4194570"/>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12/11/2025</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12/11/2025</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7" name="عنوان 6"/>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722376" y="794784"/>
            <a:ext cx="7772400" cy="13716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922713" y="2198784"/>
            <a:ext cx="4572000" cy="1091166"/>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12/11/2025</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7" name="شارة رتبة 6"/>
          <p:cNvSpPr/>
          <p:nvPr/>
        </p:nvSpPr>
        <p:spPr>
          <a:xfrm>
            <a:off x="3636680" y="2254104"/>
            <a:ext cx="182880"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شارة رتبة 7"/>
          <p:cNvSpPr/>
          <p:nvPr/>
        </p:nvSpPr>
        <p:spPr>
          <a:xfrm>
            <a:off x="3450264" y="2254104"/>
            <a:ext cx="182880"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bg>
      <p:bgRef idx="1002">
        <a:schemeClr val="bg1"/>
      </p:bgRef>
    </p:bg>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1110997"/>
            <a:ext cx="4038600" cy="3394472"/>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110997"/>
            <a:ext cx="4038600" cy="3394472"/>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12/11/2025</a:t>
            </a:fld>
            <a:endParaRPr lang="en-US"/>
          </a:p>
        </p:txBody>
      </p:sp>
      <p:sp>
        <p:nvSpPr>
          <p:cNvPr id="6" name="عنصر نائب للتذييل 5"/>
          <p:cNvSpPr>
            <a:spLocks noGrp="1"/>
          </p:cNvSpPr>
          <p:nvPr>
            <p:ph type="ftr" sz="quarter" idx="11"/>
          </p:nvPr>
        </p:nvSpPr>
        <p:spPr/>
        <p:txBody>
          <a:bodyPr/>
          <a:lstStyle>
            <a:extLst/>
          </a:lstStyle>
          <a:p>
            <a:endParaRPr kumimoji="0" lang="en-US"/>
          </a:p>
        </p:txBody>
      </p:sp>
      <p:sp>
        <p:nvSpPr>
          <p:cNvPr id="7" name="عنصر نائب لرقم الشريحة 6"/>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8" name="عنوان 7"/>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04788"/>
            <a:ext cx="8229600" cy="857250"/>
          </a:xfrm>
        </p:spPr>
        <p:txBody>
          <a:bodyPr anchor="ctr"/>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4057650"/>
            <a:ext cx="4040188" cy="5715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7" y="4057650"/>
            <a:ext cx="4041775" cy="5715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083221"/>
            <a:ext cx="4040188" cy="2956322"/>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6" y="1083221"/>
            <a:ext cx="4041775" cy="2956322"/>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12/11/2025</a:t>
            </a:fld>
            <a:endParaRPr lang="en-US"/>
          </a:p>
        </p:txBody>
      </p:sp>
      <p:sp>
        <p:nvSpPr>
          <p:cNvPr id="8" name="عنصر نائب للتذييل 7"/>
          <p:cNvSpPr>
            <a:spLocks noGrp="1"/>
          </p:cNvSpPr>
          <p:nvPr>
            <p:ph type="ftr" sz="quarter" idx="11"/>
          </p:nvPr>
        </p:nvSpPr>
        <p:spPr/>
        <p:txBody>
          <a:bodyPr/>
          <a:lstStyle>
            <a:extLst/>
          </a:lstStyle>
          <a:p>
            <a:endParaRPr kumimoji="0" lang="en-US"/>
          </a:p>
        </p:txBody>
      </p:sp>
      <p:sp>
        <p:nvSpPr>
          <p:cNvPr id="9" name="عنصر نائب لرقم الشريحة 8"/>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bg>
      <p:bgRef idx="1002">
        <a:schemeClr val="bg1"/>
      </p:bgRef>
    </p:bg>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12/11/2025</a:t>
            </a:fld>
            <a:endParaRPr lang="en-US"/>
          </a:p>
        </p:txBody>
      </p:sp>
      <p:sp>
        <p:nvSpPr>
          <p:cNvPr id="4" name="عنصر نائب للتذييل 3"/>
          <p:cNvSpPr>
            <a:spLocks noGrp="1"/>
          </p:cNvSpPr>
          <p:nvPr>
            <p:ph type="ftr" sz="quarter" idx="11"/>
          </p:nvPr>
        </p:nvSpPr>
        <p:spPr/>
        <p:txBody>
          <a:bodyPr/>
          <a:lstStyle>
            <a:extLst/>
          </a:lstStyle>
          <a:p>
            <a:endParaRPr kumimoji="0" lang="en-US"/>
          </a:p>
        </p:txBody>
      </p:sp>
      <p:sp>
        <p:nvSpPr>
          <p:cNvPr id="5" name="عنصر نائب لرقم الشريحة 4"/>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
        <p:nvSpPr>
          <p:cNvPr id="6" name="عنوان 5"/>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pPr eaLnBrk="1" latinLnBrk="0" hangingPunct="1"/>
            <a:fld id="{544213AF-26F6-41FA-8D85-E2C5388D6E58}" type="datetimeFigureOut">
              <a:rPr lang="en-US" smtClean="0"/>
              <a:pPr eaLnBrk="1" latinLnBrk="0" hangingPunct="1"/>
              <a:t>12/11/2025</a:t>
            </a:fld>
            <a:endParaRPr lang="en-US"/>
          </a:p>
        </p:txBody>
      </p:sp>
      <p:sp>
        <p:nvSpPr>
          <p:cNvPr id="3" name="عنصر نائب للتذييل 2"/>
          <p:cNvSpPr>
            <a:spLocks noGrp="1"/>
          </p:cNvSpPr>
          <p:nvPr>
            <p:ph type="ftr" sz="quarter" idx="11"/>
          </p:nvPr>
        </p:nvSpPr>
        <p:spPr/>
        <p:txBody>
          <a:bodyPr/>
          <a:lstStyle>
            <a:extLst/>
          </a:lstStyle>
          <a:p>
            <a:endParaRPr kumimoji="0" lang="en-US"/>
          </a:p>
        </p:txBody>
      </p:sp>
      <p:sp>
        <p:nvSpPr>
          <p:cNvPr id="4" name="عنصر نائب لرقم الشريحة 3"/>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3657600"/>
            <a:ext cx="7481776" cy="3429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419600" y="4016327"/>
            <a:ext cx="3974592" cy="6858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914400" y="205740"/>
            <a:ext cx="7479792" cy="3429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727032" y="4805958"/>
            <a:ext cx="1920240" cy="274320"/>
          </a:xfrm>
        </p:spPr>
        <p:txBody>
          <a:bodyPr/>
          <a:lstStyle>
            <a:extLst/>
          </a:lstStyle>
          <a:p>
            <a:pPr eaLnBrk="1" latinLnBrk="0" hangingPunct="1"/>
            <a:fld id="{544213AF-26F6-41FA-8D85-E2C5388D6E58}" type="datetimeFigureOut">
              <a:rPr lang="en-US" smtClean="0"/>
              <a:pPr eaLnBrk="1" latinLnBrk="0" hangingPunct="1"/>
              <a:t>12/11/2025</a:t>
            </a:fld>
            <a:endParaRPr lang="en-US"/>
          </a:p>
        </p:txBody>
      </p:sp>
      <p:sp>
        <p:nvSpPr>
          <p:cNvPr id="6" name="عنصر نائب للتذييل 5"/>
          <p:cNvSpPr>
            <a:spLocks noGrp="1"/>
          </p:cNvSpPr>
          <p:nvPr>
            <p:ph type="ftr" sz="quarter" idx="11"/>
          </p:nvPr>
        </p:nvSpPr>
        <p:spPr/>
        <p:txBody>
          <a:bodyPr/>
          <a:lstStyle>
            <a:extLst/>
          </a:lstStyle>
          <a:p>
            <a:endParaRPr kumimoji="0" lang="en-US"/>
          </a:p>
        </p:txBody>
      </p:sp>
      <p:sp>
        <p:nvSpPr>
          <p:cNvPr id="7" name="عنصر نائب لرقم الشريحة 6"/>
          <p:cNvSpPr>
            <a:spLocks noGrp="1"/>
          </p:cNvSpPr>
          <p:nvPr>
            <p:ph type="sldNum" sz="quarter" idx="12"/>
          </p:nvPr>
        </p:nvSpPr>
        <p:spPr/>
        <p:txBody>
          <a:bodyPr/>
          <a:lstStyle>
            <a:extLst/>
          </a:lstStyle>
          <a:p>
            <a:fld id="{D5BBC35B-A44B-4119-B8DA-DE9E3DFADA20}" type="slidenum">
              <a:rPr kumimoji="0" lang="en-US" smtClean="0"/>
              <a:pP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141232" y="4082552"/>
            <a:ext cx="7162800" cy="486174"/>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
        <p:nvSpPr>
          <p:cNvPr id="3" name="عنصر نائب للصورة 2"/>
          <p:cNvSpPr>
            <a:spLocks noGrp="1"/>
          </p:cNvSpPr>
          <p:nvPr>
            <p:ph type="pic" idx="1"/>
          </p:nvPr>
        </p:nvSpPr>
        <p:spPr>
          <a:xfrm>
            <a:off x="228600" y="142476"/>
            <a:ext cx="8686800" cy="329184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ar-SA" smtClean="0"/>
              <a:t>انقر فوق الأيقونة لإضافة صورة</a:t>
            </a:r>
            <a:endParaRPr kumimoji="0" lang="en-US" dirty="0"/>
          </a:p>
        </p:txBody>
      </p:sp>
      <p:sp>
        <p:nvSpPr>
          <p:cNvPr id="5" name="عنصر نائب للتاريخ 4"/>
          <p:cNvSpPr>
            <a:spLocks noGrp="1"/>
          </p:cNvSpPr>
          <p:nvPr>
            <p:ph type="dt" sz="half" idx="10"/>
          </p:nvPr>
        </p:nvSpPr>
        <p:spPr/>
        <p:txBody>
          <a:bodyPr/>
          <a:lstStyle>
            <a:lvl1pPr>
              <a:defRPr>
                <a:solidFill>
                  <a:schemeClr val="tx1"/>
                </a:solidFill>
              </a:defRPr>
            </a:lvl1pPr>
            <a:extLst/>
          </a:lstStyle>
          <a:p>
            <a:pPr eaLnBrk="1" latinLnBrk="0" hangingPunct="1"/>
            <a:fld id="{544213AF-26F6-41FA-8D85-E2C5388D6E58}" type="datetimeFigureOut">
              <a:rPr lang="en-US" smtClean="0"/>
              <a:pPr eaLnBrk="1" latinLnBrk="0" hangingPunct="1"/>
              <a:t>12/11/2025</a:t>
            </a:fld>
            <a:endParaRPr lang="en-US">
              <a:solidFill>
                <a:schemeClr val="tx1"/>
              </a:solidFill>
            </a:endParaRPr>
          </a:p>
        </p:txBody>
      </p:sp>
      <p:sp>
        <p:nvSpPr>
          <p:cNvPr id="6" name="عنصر نائب للتذييل 5"/>
          <p:cNvSpPr>
            <a:spLocks noGrp="1"/>
          </p:cNvSpPr>
          <p:nvPr>
            <p:ph type="ftr" sz="quarter" idx="11"/>
          </p:nvPr>
        </p:nvSpPr>
        <p:spPr>
          <a:xfrm>
            <a:off x="4380073" y="4805958"/>
            <a:ext cx="2350681" cy="273844"/>
          </a:xfrm>
        </p:spPr>
        <p:txBody>
          <a:bodyPr/>
          <a:lstStyle>
            <a:lvl1pPr>
              <a:defRPr>
                <a:solidFill>
                  <a:schemeClr val="tx1"/>
                </a:solidFill>
              </a:defRPr>
            </a:lvl1pPr>
            <a:extLst/>
          </a:lstStyle>
          <a:p>
            <a:endParaRPr kumimoji="0" lang="en-US">
              <a:solidFill>
                <a:schemeClr val="tx1"/>
              </a:solidFill>
            </a:endParaRPr>
          </a:p>
        </p:txBody>
      </p:sp>
      <p:sp>
        <p:nvSpPr>
          <p:cNvPr id="7" name="عنصر نائب لرقم الشريحة 6"/>
          <p:cNvSpPr>
            <a:spLocks noGrp="1"/>
          </p:cNvSpPr>
          <p:nvPr>
            <p:ph type="sldNum" sz="quarter" idx="12"/>
          </p:nvPr>
        </p:nvSpPr>
        <p:spPr/>
        <p:txBody>
          <a:bodyPr/>
          <a:lstStyle>
            <a:lvl1pPr>
              <a:defRPr>
                <a:solidFill>
                  <a:schemeClr val="tx1"/>
                </a:solidFill>
              </a:defRPr>
            </a:lvl1pPr>
            <a:extLst/>
          </a:lstStyle>
          <a:p>
            <a:fld id="{D5BBC35B-A44B-4119-B8DA-DE9E3DFADA20}" type="slidenum">
              <a:rPr kumimoji="0" lang="en-US" smtClean="0"/>
              <a:pPr eaLnBrk="1" latinLnBrk="0" hangingPunct="1"/>
              <a:t>‹#›</a:t>
            </a:fld>
            <a:endParaRPr kumimoji="0" lang="en-US">
              <a:solidFill>
                <a:schemeClr val="tx1"/>
              </a:solidFill>
            </a:endParaRPr>
          </a:p>
        </p:txBody>
      </p:sp>
      <p:sp>
        <p:nvSpPr>
          <p:cNvPr id="2" name="عنوان 1"/>
          <p:cNvSpPr>
            <a:spLocks noGrp="1"/>
          </p:cNvSpPr>
          <p:nvPr>
            <p:ph type="title"/>
          </p:nvPr>
        </p:nvSpPr>
        <p:spPr>
          <a:xfrm>
            <a:off x="228600" y="3648842"/>
            <a:ext cx="8075432" cy="422004"/>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ar-SA" smtClean="0"/>
              <a:t>انقر لتحرير نمط العنوان الرئيسي</a:t>
            </a:r>
            <a:endParaRPr kumimoji="0" lang="en-US"/>
          </a:p>
        </p:txBody>
      </p:sp>
      <p:sp>
        <p:nvSpPr>
          <p:cNvPr id="8" name="شكل حر 7"/>
          <p:cNvSpPr>
            <a:spLocks/>
          </p:cNvSpPr>
          <p:nvPr/>
        </p:nvSpPr>
        <p:spPr bwMode="auto">
          <a:xfrm>
            <a:off x="499273" y="4458702"/>
            <a:ext cx="4940624" cy="69080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شكل حر 8"/>
          <p:cNvSpPr>
            <a:spLocks/>
          </p:cNvSpPr>
          <p:nvPr/>
        </p:nvSpPr>
        <p:spPr bwMode="auto">
          <a:xfrm>
            <a:off x="485717" y="4454258"/>
            <a:ext cx="3690451" cy="700088"/>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مثلث قائم الزاوية 9"/>
          <p:cNvSpPr>
            <a:spLocks/>
          </p:cNvSpPr>
          <p:nvPr/>
        </p:nvSpPr>
        <p:spPr bwMode="auto">
          <a:xfrm>
            <a:off x="-6042" y="4343440"/>
            <a:ext cx="3402314" cy="810651"/>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رابط مستقيم 10"/>
          <p:cNvCxnSpPr/>
          <p:nvPr/>
        </p:nvCxnSpPr>
        <p:spPr>
          <a:xfrm>
            <a:off x="-9237" y="4340804"/>
            <a:ext cx="3405509" cy="813287"/>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شارة رتبة 11"/>
          <p:cNvSpPr/>
          <p:nvPr/>
        </p:nvSpPr>
        <p:spPr>
          <a:xfrm>
            <a:off x="8664112" y="3741330"/>
            <a:ext cx="182880"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شارة رتبة 12"/>
          <p:cNvSpPr/>
          <p:nvPr/>
        </p:nvSpPr>
        <p:spPr>
          <a:xfrm>
            <a:off x="8477696" y="3741330"/>
            <a:ext cx="182880" cy="17145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شكل حر 12"/>
          <p:cNvSpPr>
            <a:spLocks/>
          </p:cNvSpPr>
          <p:nvPr/>
        </p:nvSpPr>
        <p:spPr bwMode="auto">
          <a:xfrm>
            <a:off x="499273" y="4458702"/>
            <a:ext cx="4940624" cy="69080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شكل حر 11"/>
          <p:cNvSpPr>
            <a:spLocks/>
          </p:cNvSpPr>
          <p:nvPr/>
        </p:nvSpPr>
        <p:spPr bwMode="auto">
          <a:xfrm>
            <a:off x="485717" y="4454258"/>
            <a:ext cx="3690451" cy="700088"/>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مثلث قائم الزاوية 13"/>
          <p:cNvSpPr>
            <a:spLocks/>
          </p:cNvSpPr>
          <p:nvPr/>
        </p:nvSpPr>
        <p:spPr bwMode="auto">
          <a:xfrm>
            <a:off x="-6042" y="4343440"/>
            <a:ext cx="3402314" cy="810651"/>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رابط مستقيم 14"/>
          <p:cNvCxnSpPr/>
          <p:nvPr/>
        </p:nvCxnSpPr>
        <p:spPr>
          <a:xfrm>
            <a:off x="-9237" y="4340804"/>
            <a:ext cx="3405509" cy="813287"/>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عنصر نائب للعنوان 8"/>
          <p:cNvSpPr>
            <a:spLocks noGrp="1"/>
          </p:cNvSpPr>
          <p:nvPr>
            <p:ph type="title"/>
          </p:nvPr>
        </p:nvSpPr>
        <p:spPr>
          <a:xfrm>
            <a:off x="457200" y="205979"/>
            <a:ext cx="8229600" cy="85725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110997"/>
            <a:ext cx="8229600" cy="3394472"/>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6727032" y="4805958"/>
            <a:ext cx="1920240" cy="274320"/>
          </a:xfrm>
          <a:prstGeom prst="rect">
            <a:avLst/>
          </a:prstGeom>
        </p:spPr>
        <p:txBody>
          <a:bodyPr vert="horz" anchor="b"/>
          <a:lstStyle>
            <a:lvl1pPr algn="l" eaLnBrk="1" latinLnBrk="0" hangingPunct="1">
              <a:defRPr kumimoji="0" sz="1000">
                <a:solidFill>
                  <a:schemeClr val="tx1"/>
                </a:solidFill>
              </a:defRPr>
            </a:lvl1pPr>
            <a:extLst/>
          </a:lstStyle>
          <a:p>
            <a:pPr eaLnBrk="1" latinLnBrk="0" hangingPunct="1"/>
            <a:fld id="{544213AF-26F6-41FA-8D85-E2C5388D6E58}" type="datetimeFigureOut">
              <a:rPr lang="en-US" smtClean="0"/>
              <a:pPr eaLnBrk="1" latinLnBrk="0" hangingPunct="1"/>
              <a:t>12/11/2025</a:t>
            </a:fld>
            <a:endParaRPr lang="en-US" sz="1000" dirty="0">
              <a:solidFill>
                <a:schemeClr val="tx1"/>
              </a:solidFill>
            </a:endParaRPr>
          </a:p>
        </p:txBody>
      </p:sp>
      <p:sp>
        <p:nvSpPr>
          <p:cNvPr id="22" name="عنصر نائب للتذييل 21"/>
          <p:cNvSpPr>
            <a:spLocks noGrp="1"/>
          </p:cNvSpPr>
          <p:nvPr>
            <p:ph type="ftr" sz="quarter" idx="3"/>
          </p:nvPr>
        </p:nvSpPr>
        <p:spPr>
          <a:xfrm>
            <a:off x="4380073" y="4805958"/>
            <a:ext cx="2350681" cy="273844"/>
          </a:xfrm>
          <a:prstGeom prst="rect">
            <a:avLst/>
          </a:prstGeom>
        </p:spPr>
        <p:txBody>
          <a:bodyPr vert="horz" anchor="b"/>
          <a:lstStyle>
            <a:lvl1pPr algn="r" eaLnBrk="1" latinLnBrk="0" hangingPunct="1">
              <a:defRPr kumimoji="0" sz="1000">
                <a:solidFill>
                  <a:schemeClr val="tx1"/>
                </a:solidFill>
              </a:defRPr>
            </a:lvl1pPr>
            <a:extLst/>
          </a:lstStyle>
          <a:p>
            <a:pPr algn="r" eaLnBrk="1" latinLnBrk="0" hangingPunct="1"/>
            <a:endParaRPr kumimoji="0" lang="en-US" sz="1000" dirty="0">
              <a:solidFill>
                <a:schemeClr val="tx1"/>
              </a:solidFill>
            </a:endParaRPr>
          </a:p>
        </p:txBody>
      </p:sp>
      <p:sp>
        <p:nvSpPr>
          <p:cNvPr id="18" name="عنصر نائب لرقم الشريحة 17"/>
          <p:cNvSpPr>
            <a:spLocks noGrp="1"/>
          </p:cNvSpPr>
          <p:nvPr>
            <p:ph type="sldNum" sz="quarter" idx="4"/>
          </p:nvPr>
        </p:nvSpPr>
        <p:spPr>
          <a:xfrm>
            <a:off x="8647272" y="4805958"/>
            <a:ext cx="365760" cy="273844"/>
          </a:xfrm>
          <a:prstGeom prst="rect">
            <a:avLst/>
          </a:prstGeom>
        </p:spPr>
        <p:txBody>
          <a:bodyPr vert="horz" anchor="b"/>
          <a:lstStyle>
            <a:lvl1pPr algn="r" eaLnBrk="1" latinLnBrk="0" hangingPunct="1">
              <a:defRPr kumimoji="0" sz="1000" b="0">
                <a:solidFill>
                  <a:schemeClr val="tx1"/>
                </a:solidFill>
              </a:defRPr>
            </a:lvl1pPr>
            <a:extLst/>
          </a:lstStyle>
          <a:p>
            <a:fld id="{D5BBC35B-A44B-4119-B8DA-DE9E3DFADA20}" type="slidenum">
              <a:rPr kumimoji="0" lang="en-US" smtClean="0"/>
              <a:pPr eaLnBrk="1" latinLnBrk="0" hangingPunct="1"/>
              <a:t>‹#›</a:t>
            </a:fld>
            <a:endParaRPr kumimoji="0" lang="en-US" sz="1000" b="0">
              <a:solidFill>
                <a:schemeClr val="tx1"/>
              </a:solidFill>
            </a:endParaRP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Lst>
  <p:hf sldNum="0"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5F7A"/>
        </a:solidFill>
        <a:effectLst/>
      </p:bgPr>
    </p:bg>
    <p:spTree>
      <p:nvGrpSpPr>
        <p:cNvPr id="1" name=""/>
        <p:cNvGrpSpPr/>
        <p:nvPr/>
      </p:nvGrpSpPr>
      <p:grpSpPr>
        <a:xfrm>
          <a:off x="0" y="0"/>
          <a:ext cx="0" cy="0"/>
          <a:chOff x="0" y="0"/>
          <a:chExt cx="0" cy="0"/>
        </a:xfrm>
      </p:grpSpPr>
      <p:sp>
        <p:nvSpPr>
          <p:cNvPr id="2" name="Text 0"/>
          <p:cNvSpPr/>
          <p:nvPr/>
        </p:nvSpPr>
        <p:spPr>
          <a:xfrm>
            <a:off x="457200" y="1371600"/>
            <a:ext cx="8229600" cy="731520"/>
          </a:xfrm>
          <a:prstGeom prst="rect">
            <a:avLst/>
          </a:prstGeom>
          <a:noFill/>
          <a:ln/>
        </p:spPr>
        <p:txBody>
          <a:bodyPr wrap="square" rtlCol="0" anchor="ctr"/>
          <a:lstStyle/>
          <a:p>
            <a:pPr marL="0" indent="0" algn="ctr" rtl="1">
              <a:buNone/>
            </a:pPr>
            <a:r>
              <a:rPr lang="en-US" sz="3600" b="1" dirty="0">
                <a:solidFill>
                  <a:srgbClr val="FFFFFF"/>
                </a:solidFill>
                <a:latin typeface="Arial" pitchFamily="34" charset="0"/>
                <a:ea typeface="Arial" pitchFamily="34" charset="-122"/>
                <a:cs typeface="Arial" pitchFamily="34" charset="-120"/>
              </a:rPr>
              <a:t>مبادئ في الاقتصاد الجزئي</a:t>
            </a:r>
            <a:endParaRPr lang="en-US" sz="3600" dirty="0"/>
          </a:p>
        </p:txBody>
      </p:sp>
      <p:sp>
        <p:nvSpPr>
          <p:cNvPr id="3" name="Shape 1"/>
          <p:cNvSpPr/>
          <p:nvPr/>
        </p:nvSpPr>
        <p:spPr>
          <a:xfrm>
            <a:off x="3657600" y="2194560"/>
            <a:ext cx="1828800" cy="73152"/>
          </a:xfrm>
          <a:prstGeom prst="rect">
            <a:avLst/>
          </a:prstGeom>
          <a:solidFill>
            <a:srgbClr val="C49B3C"/>
          </a:solidFill>
          <a:ln/>
        </p:spPr>
      </p:sp>
      <p:sp>
        <p:nvSpPr>
          <p:cNvPr id="4" name="Text 2"/>
          <p:cNvSpPr/>
          <p:nvPr/>
        </p:nvSpPr>
        <p:spPr>
          <a:xfrm>
            <a:off x="457200" y="2377440"/>
            <a:ext cx="8229600" cy="548640"/>
          </a:xfrm>
          <a:prstGeom prst="rect">
            <a:avLst/>
          </a:prstGeom>
          <a:noFill/>
          <a:ln/>
        </p:spPr>
        <p:txBody>
          <a:bodyPr wrap="square" rtlCol="0" anchor="ctr"/>
          <a:lstStyle/>
          <a:p>
            <a:pPr marL="0" indent="0" algn="ctr" rtl="1">
              <a:buNone/>
            </a:pPr>
            <a:r>
              <a:rPr lang="en-US" sz="2400" dirty="0">
                <a:solidFill>
                  <a:srgbClr val="E8E8E8"/>
                </a:solidFill>
                <a:latin typeface="Arial" pitchFamily="34" charset="0"/>
                <a:ea typeface="Arial" pitchFamily="34" charset="-122"/>
                <a:cs typeface="Arial" pitchFamily="34" charset="-120"/>
              </a:rPr>
              <a:t>المحاضرة الرابعة</a:t>
            </a:r>
            <a:endParaRPr lang="en-US" sz="2400" dirty="0"/>
          </a:p>
        </p:txBody>
      </p:sp>
      <p:sp>
        <p:nvSpPr>
          <p:cNvPr id="5" name="Text 3"/>
          <p:cNvSpPr/>
          <p:nvPr/>
        </p:nvSpPr>
        <p:spPr>
          <a:xfrm>
            <a:off x="457200" y="2926080"/>
            <a:ext cx="8229600" cy="457200"/>
          </a:xfrm>
          <a:prstGeom prst="rect">
            <a:avLst/>
          </a:prstGeom>
          <a:noFill/>
          <a:ln/>
        </p:spPr>
        <p:txBody>
          <a:bodyPr wrap="square" rtlCol="0" anchor="ctr"/>
          <a:lstStyle/>
          <a:p>
            <a:pPr marL="0" indent="0" algn="ctr" rtl="1">
              <a:buNone/>
            </a:pPr>
            <a:r>
              <a:rPr lang="en-US" sz="2000" dirty="0">
                <a:solidFill>
                  <a:srgbClr val="D0D0D0"/>
                </a:solidFill>
                <a:latin typeface="Arial" pitchFamily="34" charset="0"/>
                <a:ea typeface="Arial" pitchFamily="34" charset="-122"/>
                <a:cs typeface="Arial" pitchFamily="34" charset="-120"/>
              </a:rPr>
              <a:t>نظرية سلوك المستهلك</a:t>
            </a:r>
            <a:endParaRPr lang="en-US" sz="2000" dirty="0"/>
          </a:p>
        </p:txBody>
      </p:sp>
      <p:sp>
        <p:nvSpPr>
          <p:cNvPr id="6" name="Text 4"/>
          <p:cNvSpPr/>
          <p:nvPr/>
        </p:nvSpPr>
        <p:spPr>
          <a:xfrm>
            <a:off x="457200" y="3840480"/>
            <a:ext cx="8229600" cy="365760"/>
          </a:xfrm>
          <a:prstGeom prst="rect">
            <a:avLst/>
          </a:prstGeom>
          <a:noFill/>
          <a:ln/>
        </p:spPr>
        <p:txBody>
          <a:bodyPr wrap="square" rtlCol="0" anchor="ctr"/>
          <a:lstStyle/>
          <a:p>
            <a:pPr marL="0" indent="0" algn="ctr" rtl="1">
              <a:buNone/>
            </a:pPr>
            <a:r>
              <a:rPr lang="en-US" sz="1400" dirty="0">
                <a:solidFill>
                  <a:srgbClr val="C0C0C0"/>
                </a:solidFill>
                <a:latin typeface="Arial" pitchFamily="34" charset="0"/>
                <a:ea typeface="Arial" pitchFamily="34" charset="-122"/>
                <a:cs typeface="Arial" pitchFamily="34" charset="-120"/>
              </a:rPr>
              <a:t>كلية العلوم الإسلامية - جامعة بغداد</a:t>
            </a:r>
            <a:endParaRPr lang="en-US" sz="1400" dirty="0"/>
          </a:p>
        </p:txBody>
      </p:sp>
      <p:sp>
        <p:nvSpPr>
          <p:cNvPr id="7" name="Text 3"/>
          <p:cNvSpPr/>
          <p:nvPr/>
        </p:nvSpPr>
        <p:spPr>
          <a:xfrm>
            <a:off x="530941" y="3307080"/>
            <a:ext cx="8229600" cy="457200"/>
          </a:xfrm>
          <a:prstGeom prst="rect">
            <a:avLst/>
          </a:prstGeom>
          <a:noFill/>
          <a:ln/>
        </p:spPr>
        <p:txBody>
          <a:bodyPr wrap="square" rtlCol="0" anchor="ctr"/>
          <a:lstStyle/>
          <a:p>
            <a:pPr marL="0" indent="0" algn="ctr" rtl="1">
              <a:buNone/>
            </a:pPr>
            <a:r>
              <a:rPr lang="ar-IQ" sz="2000" dirty="0" smtClean="0">
                <a:solidFill>
                  <a:srgbClr val="D0D0D0"/>
                </a:solidFill>
                <a:latin typeface="Arial" pitchFamily="34" charset="0"/>
                <a:ea typeface="Arial" pitchFamily="34" charset="-122"/>
                <a:cs typeface="Arial" pitchFamily="34" charset="-120"/>
              </a:rPr>
              <a:t>اعداد</a:t>
            </a:r>
          </a:p>
          <a:p>
            <a:pPr marL="0" indent="0" algn="ctr" rtl="1">
              <a:buNone/>
            </a:pPr>
            <a:r>
              <a:rPr lang="ar-IQ" sz="2000" dirty="0" err="1" smtClean="0">
                <a:solidFill>
                  <a:srgbClr val="D0D0D0"/>
                </a:solidFill>
                <a:latin typeface="Arial" pitchFamily="34" charset="0"/>
                <a:cs typeface="Arial" pitchFamily="34" charset="-120"/>
              </a:rPr>
              <a:t>م.م.بارق</a:t>
            </a:r>
            <a:r>
              <a:rPr lang="ar-IQ" sz="2000" dirty="0" smtClean="0">
                <a:solidFill>
                  <a:srgbClr val="D0D0D0"/>
                </a:solidFill>
                <a:latin typeface="Arial" pitchFamily="34" charset="0"/>
                <a:cs typeface="Arial" pitchFamily="34" charset="-120"/>
              </a:rPr>
              <a:t> حبيب صادق</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44129" y="350275"/>
            <a:ext cx="8544231" cy="3970318"/>
          </a:xfrm>
          <a:prstGeom prst="rect">
            <a:avLst/>
          </a:prstGeom>
        </p:spPr>
        <p:txBody>
          <a:bodyPr wrap="square">
            <a:spAutoFit/>
          </a:bodyPr>
          <a:lstStyle/>
          <a:p>
            <a:pPr algn="justLow" rtl="1"/>
            <a:r>
              <a:rPr lang="ar-SA" dirty="0"/>
              <a:t>يشكل الاستهلاك واحداً من أهم جوانب النشاط الاقتصادي على الإطلاق لأنه يتصل مباشرة بعملية إشباع الحاجات كما يشكل المحور الرئيس الذي يوجه جوانب النشاط الاقتصادي الأخرى. فقد عرضنا في الفصل الثاني، لأثر الاستهلاك في تحديد نوع وكمية السلع المطلوب إنتاجها في الاقتصاد القومي من خلال عرضنا لفكرة سيادة المستهلك، وعلاقة ذلك بقضية تخصيص الموارد الاقتصادية. كما أننا المحنا إلى دور قرارات تحديد قيمة السلع والخدمات المختلفة في السوق من خلال عرضنا لنظرية العرض والطلب. وننتقل الآن إلى بيان المقصود بالمستهلك أولاً ثم الأسلوب أو النمط الذي يتبعه أثناء سعيه لإشباع حاجاته اللانهائية بدخله المحدود ثانياً</a:t>
            </a:r>
            <a:r>
              <a:rPr lang="en-US" dirty="0"/>
              <a:t>.</a:t>
            </a:r>
          </a:p>
          <a:p>
            <a:pPr algn="justLow" rtl="1"/>
            <a:r>
              <a:rPr lang="ar-SA" dirty="0"/>
              <a:t>ويقصد بالاستهلاك عموماً الحصول على السلع لاستخدامها في تحقيق إشباع الحاجات المختلفة. وعلى ذلك فكل عملية شراء يقصد بها الرغبة في إشباع الحاجات تعتبر عملية استهلاكية. وهي تختلف عن كل عمليات الشراء التي يقدم عليها البعض من أجل إعادة البيع لتحقيق الربح (العمليات التجارية)، كما تختلف أيضاً العمليات التي تستهدف شراء المواد الأولية أو نصف المصنوعة من أجل تغيير خواصها أو إتمام تصنيعها العمليات الإنتاجية</a:t>
            </a:r>
            <a:r>
              <a:rPr lang="en-US" dirty="0"/>
              <a:t>.</a:t>
            </a:r>
          </a:p>
          <a:p>
            <a:pPr algn="justLow" rtl="1"/>
            <a:r>
              <a:rPr lang="ar-SA" dirty="0"/>
              <a:t>أما المستهلك فهو كل من يطلب السلعة أو الخدمة من أجل استخدامها في إشباع حاجاته الحالية أو المستقبلية سواء قام بذلك الأفراد بصفتهم مستقلين أو مجتمعين على شكل أسرة أو على شكل جمعية أو منتدى أو غيره من أشكال التجمع شريطة ألا يستهدف تحقيق الربح. ومن المفيد الإشارة إلى أن دراسة سلوك المستهلك تتم عادة ضمن فروض عدة يمكننا تلخيصها بالتالي</a:t>
            </a:r>
            <a:r>
              <a:rPr lang="en-US" dirty="0"/>
              <a:t>:</a:t>
            </a:r>
          </a:p>
        </p:txBody>
      </p:sp>
    </p:spTree>
    <p:extLst>
      <p:ext uri="{BB962C8B-B14F-4D97-AF65-F5344CB8AC3E}">
        <p14:creationId xmlns:p14="http://schemas.microsoft.com/office/powerpoint/2010/main" val="2611074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62117" y="402829"/>
            <a:ext cx="8426244" cy="3970318"/>
          </a:xfrm>
          <a:prstGeom prst="rect">
            <a:avLst/>
          </a:prstGeom>
        </p:spPr>
        <p:txBody>
          <a:bodyPr wrap="square">
            <a:spAutoFit/>
          </a:bodyPr>
          <a:lstStyle/>
          <a:p>
            <a:pPr algn="justLow" rtl="1"/>
            <a:r>
              <a:rPr lang="ar-SA" b="1" dirty="0"/>
              <a:t>أولاً :</a:t>
            </a:r>
            <a:r>
              <a:rPr lang="ar-SA" dirty="0"/>
              <a:t> فروض تتعلق بظروف المستهلك المادية والنفسية وهي</a:t>
            </a:r>
            <a:r>
              <a:rPr lang="en-US" dirty="0"/>
              <a:t>:</a:t>
            </a:r>
          </a:p>
          <a:p>
            <a:pPr algn="justLow" rtl="1"/>
            <a:r>
              <a:rPr lang="fa-IR" dirty="0"/>
              <a:t>۱ </a:t>
            </a:r>
            <a:r>
              <a:rPr lang="ar-SA" dirty="0"/>
              <a:t>ثبات مستوى دخل المستهلك</a:t>
            </a:r>
            <a:r>
              <a:rPr lang="en-US" dirty="0"/>
              <a:t>.</a:t>
            </a:r>
          </a:p>
          <a:p>
            <a:pPr algn="justLow" rtl="1"/>
            <a:r>
              <a:rPr lang="ar-SA" dirty="0"/>
              <a:t>٢</a:t>
            </a:r>
            <a:r>
              <a:rPr lang="en-US" dirty="0"/>
              <a:t>- </a:t>
            </a:r>
            <a:r>
              <a:rPr lang="ar-SA" dirty="0"/>
              <a:t>ثبات مستوى الأسعار التي تباع بها السلع في السوق</a:t>
            </a:r>
            <a:r>
              <a:rPr lang="en-US" dirty="0"/>
              <a:t>.</a:t>
            </a:r>
          </a:p>
          <a:p>
            <a:pPr algn="justLow" rtl="1"/>
            <a:r>
              <a:rPr lang="ar-SA" dirty="0"/>
              <a:t>٣</a:t>
            </a:r>
            <a:r>
              <a:rPr lang="en-US" dirty="0"/>
              <a:t>- </a:t>
            </a:r>
            <a:r>
              <a:rPr lang="ar-SA" dirty="0"/>
              <a:t>ثبات ذوق وتفضيلات المستهلك تجاه السلع المختلفة</a:t>
            </a:r>
            <a:r>
              <a:rPr lang="en-US" dirty="0"/>
              <a:t>.</a:t>
            </a:r>
          </a:p>
          <a:p>
            <a:pPr algn="justLow" rtl="1"/>
            <a:r>
              <a:rPr lang="ar-SA" b="1" dirty="0"/>
              <a:t>ثانياً:</a:t>
            </a:r>
            <a:r>
              <a:rPr lang="ar-SA" dirty="0"/>
              <a:t> فرض خاص بذات المستهلك يقضي بأنه إنسان عاقل يتصف بالحكمة والرشد الاقتصادي في كل تصرفاته</a:t>
            </a:r>
            <a:r>
              <a:rPr lang="en-US" dirty="0"/>
              <a:t>.</a:t>
            </a:r>
          </a:p>
          <a:p>
            <a:pPr algn="justLow" rtl="1"/>
            <a:r>
              <a:rPr lang="ar-SA" dirty="0"/>
              <a:t>ويقصد بالفروض المذكورة في أولاً استبعاد كل ما له أثر في قرارات المستهلك من عوامل تتعلق بالإمكانات المادية للمستهلك (الدخل والأسعار) بالإضافة إلى العوامل النفسية والتي تحدد ذوقه تجاه مختلف السلع.</a:t>
            </a:r>
            <a:endParaRPr lang="en-US" dirty="0"/>
          </a:p>
          <a:p>
            <a:pPr algn="justLow" rtl="1"/>
            <a:r>
              <a:rPr lang="ar-SA" dirty="0"/>
              <a:t> أما الفرض الثاني فإنه يعني التركيز في سبيل معرفة وتحليل السلوك الذي يأتيه الإنسان العادي في المجتمع، ويقصد به المستهلك الذي يتبع الحساب المنفعي في كل تصرفاته. بمعنى أنه لا يقدم على شراء أية سلعة إلا بعد التأكد أن المنفعة التي سيحققها باستهلاكه للسلعة أكبر أو تساوي، على الأقل، القيمة النقدية التي سيخصصها من دخله في سبيل الحصول عليها</a:t>
            </a:r>
            <a:r>
              <a:rPr lang="en-US" dirty="0"/>
              <a:t>.</a:t>
            </a:r>
          </a:p>
          <a:p>
            <a:pPr algn="justLow" rtl="1"/>
            <a:r>
              <a:rPr lang="ar-SA" dirty="0"/>
              <a:t>وفي ظل هذه الظروف يصبح الهدف الرئيس لما يتخذه المستهلك من قرارات هو الوصول إلى الحالة التي يحقق فيها أعلى درجة من الإشباع، وهي كذلك الحالة التي لا يوجد لدى المستهلك عندها حافزاً أو مبرراً لتغيير نوع وكمية السلع التي يقرر استهلاكها</a:t>
            </a:r>
            <a:r>
              <a:rPr lang="en-US" dirty="0"/>
              <a:t>. </a:t>
            </a:r>
          </a:p>
        </p:txBody>
      </p:sp>
    </p:spTree>
    <p:extLst>
      <p:ext uri="{BB962C8B-B14F-4D97-AF65-F5344CB8AC3E}">
        <p14:creationId xmlns:p14="http://schemas.microsoft.com/office/powerpoint/2010/main" val="1340177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2">
    <p:bg>
      <p:bgPr>
        <a:solidFill>
          <a:srgbClr val="F5F5F5"/>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5F7A"/>
          </a:solidFill>
          <a:ln/>
        </p:spPr>
      </p:sp>
      <p:sp>
        <p:nvSpPr>
          <p:cNvPr id="3" name="Text 1"/>
          <p:cNvSpPr/>
          <p:nvPr/>
        </p:nvSpPr>
        <p:spPr>
          <a:xfrm>
            <a:off x="274320" y="182880"/>
            <a:ext cx="8595360" cy="457200"/>
          </a:xfrm>
          <a:prstGeom prst="rect">
            <a:avLst/>
          </a:prstGeom>
          <a:noFill/>
          <a:ln/>
        </p:spPr>
        <p:txBody>
          <a:bodyPr wrap="square" rtlCol="0" anchor="ctr"/>
          <a:lstStyle/>
          <a:p>
            <a:pPr marL="0" indent="0" algn="r" rtl="1">
              <a:buNone/>
            </a:pPr>
            <a:r>
              <a:rPr lang="en-US" sz="2200" b="1" dirty="0">
                <a:solidFill>
                  <a:srgbClr val="FFFFFF"/>
                </a:solidFill>
                <a:latin typeface="Arial" pitchFamily="34" charset="0"/>
                <a:ea typeface="Arial" pitchFamily="34" charset="-122"/>
                <a:cs typeface="Arial" pitchFamily="34" charset="-120"/>
              </a:rPr>
              <a:t>الاستهلاك والمستهلك</a:t>
            </a:r>
            <a:endParaRPr lang="en-US" sz="2200" dirty="0"/>
          </a:p>
        </p:txBody>
      </p:sp>
      <p:sp>
        <p:nvSpPr>
          <p:cNvPr id="4" name="Shape 2"/>
          <p:cNvSpPr/>
          <p:nvPr/>
        </p:nvSpPr>
        <p:spPr>
          <a:xfrm>
            <a:off x="457200" y="1097280"/>
            <a:ext cx="4023360" cy="822960"/>
          </a:xfrm>
          <a:prstGeom prst="rect">
            <a:avLst/>
          </a:prstGeom>
          <a:solidFill>
            <a:srgbClr val="1A5F7A"/>
          </a:solidFill>
          <a:ln/>
        </p:spPr>
      </p:sp>
      <p:sp>
        <p:nvSpPr>
          <p:cNvPr id="5" name="Text 3"/>
          <p:cNvSpPr/>
          <p:nvPr/>
        </p:nvSpPr>
        <p:spPr>
          <a:xfrm>
            <a:off x="548640" y="1188720"/>
            <a:ext cx="3840480" cy="320040"/>
          </a:xfrm>
          <a:prstGeom prst="rect">
            <a:avLst/>
          </a:prstGeom>
          <a:noFill/>
          <a:ln/>
        </p:spPr>
        <p:txBody>
          <a:bodyPr wrap="square" rtlCol="0" anchor="ctr"/>
          <a:lstStyle/>
          <a:p>
            <a:pPr marL="0" indent="0" algn="r" rtl="1">
              <a:buNone/>
            </a:pPr>
            <a:r>
              <a:rPr lang="en-US" sz="1200" b="1" dirty="0">
                <a:solidFill>
                  <a:srgbClr val="FFFFFF"/>
                </a:solidFill>
                <a:latin typeface="Arial" pitchFamily="34" charset="0"/>
                <a:ea typeface="Arial" pitchFamily="34" charset="-122"/>
                <a:cs typeface="Arial" pitchFamily="34" charset="-120"/>
              </a:rPr>
              <a:t>الاستهلاك</a:t>
            </a:r>
            <a:endParaRPr lang="en-US" sz="1200" dirty="0"/>
          </a:p>
        </p:txBody>
      </p:sp>
      <p:sp>
        <p:nvSpPr>
          <p:cNvPr id="6" name="Text 4"/>
          <p:cNvSpPr/>
          <p:nvPr/>
        </p:nvSpPr>
        <p:spPr>
          <a:xfrm>
            <a:off x="548640" y="1508760"/>
            <a:ext cx="3840480" cy="320040"/>
          </a:xfrm>
          <a:prstGeom prst="rect">
            <a:avLst/>
          </a:prstGeom>
          <a:noFill/>
          <a:ln/>
        </p:spPr>
        <p:txBody>
          <a:bodyPr wrap="square" rtlCol="0" anchor="t"/>
          <a:lstStyle/>
          <a:p>
            <a:pPr marL="0" indent="0" algn="r" rtl="1">
              <a:buNone/>
            </a:pPr>
            <a:r>
              <a:rPr lang="en-US" sz="1000" dirty="0">
                <a:solidFill>
                  <a:srgbClr val="FFFFFF"/>
                </a:solidFill>
                <a:latin typeface="Arial" pitchFamily="34" charset="0"/>
                <a:ea typeface="Arial" pitchFamily="34" charset="-122"/>
                <a:cs typeface="Arial" pitchFamily="34" charset="-120"/>
              </a:rPr>
              <a:t>الحصول على السلع لإشباع الحاجات المختلفة</a:t>
            </a:r>
            <a:endParaRPr lang="en-US" sz="1000" dirty="0"/>
          </a:p>
        </p:txBody>
      </p:sp>
      <p:sp>
        <p:nvSpPr>
          <p:cNvPr id="7" name="Shape 5"/>
          <p:cNvSpPr/>
          <p:nvPr/>
        </p:nvSpPr>
        <p:spPr>
          <a:xfrm>
            <a:off x="4663440" y="1097280"/>
            <a:ext cx="4023360" cy="822960"/>
          </a:xfrm>
          <a:prstGeom prst="rect">
            <a:avLst/>
          </a:prstGeom>
          <a:solidFill>
            <a:srgbClr val="C49B3C"/>
          </a:solidFill>
          <a:ln/>
        </p:spPr>
      </p:sp>
      <p:sp>
        <p:nvSpPr>
          <p:cNvPr id="8" name="Text 6"/>
          <p:cNvSpPr/>
          <p:nvPr/>
        </p:nvSpPr>
        <p:spPr>
          <a:xfrm>
            <a:off x="4754880" y="1188720"/>
            <a:ext cx="3840480" cy="320040"/>
          </a:xfrm>
          <a:prstGeom prst="rect">
            <a:avLst/>
          </a:prstGeom>
          <a:noFill/>
          <a:ln/>
        </p:spPr>
        <p:txBody>
          <a:bodyPr wrap="square" rtlCol="0" anchor="ctr"/>
          <a:lstStyle/>
          <a:p>
            <a:pPr marL="0" indent="0" algn="r" rtl="1">
              <a:buNone/>
            </a:pPr>
            <a:r>
              <a:rPr lang="en-US" sz="1200" b="1" dirty="0">
                <a:solidFill>
                  <a:srgbClr val="FFFFFF"/>
                </a:solidFill>
                <a:latin typeface="Arial" pitchFamily="34" charset="0"/>
                <a:ea typeface="Arial" pitchFamily="34" charset="-122"/>
                <a:cs typeface="Arial" pitchFamily="34" charset="-120"/>
              </a:rPr>
              <a:t>المستهلك</a:t>
            </a:r>
            <a:endParaRPr lang="en-US" sz="1200" dirty="0"/>
          </a:p>
        </p:txBody>
      </p:sp>
      <p:sp>
        <p:nvSpPr>
          <p:cNvPr id="9" name="Text 7"/>
          <p:cNvSpPr/>
          <p:nvPr/>
        </p:nvSpPr>
        <p:spPr>
          <a:xfrm>
            <a:off x="4754880" y="1508760"/>
            <a:ext cx="3840480" cy="320040"/>
          </a:xfrm>
          <a:prstGeom prst="rect">
            <a:avLst/>
          </a:prstGeom>
          <a:noFill/>
          <a:ln/>
        </p:spPr>
        <p:txBody>
          <a:bodyPr wrap="square" rtlCol="0" anchor="t"/>
          <a:lstStyle/>
          <a:p>
            <a:pPr marL="0" indent="0" algn="r" rtl="1">
              <a:buNone/>
            </a:pPr>
            <a:r>
              <a:rPr lang="en-US" sz="1000" dirty="0">
                <a:solidFill>
                  <a:srgbClr val="FFFFFF"/>
                </a:solidFill>
                <a:latin typeface="Arial" pitchFamily="34" charset="0"/>
                <a:ea typeface="Arial" pitchFamily="34" charset="-122"/>
                <a:cs typeface="Arial" pitchFamily="34" charset="-120"/>
              </a:rPr>
              <a:t>من يطلب السلعة لإشباع حاجاته الحالية أو المستقبلية</a:t>
            </a:r>
            <a:endParaRPr lang="en-US" sz="1000" dirty="0"/>
          </a:p>
        </p:txBody>
      </p:sp>
      <p:sp>
        <p:nvSpPr>
          <p:cNvPr id="10" name="Shape 8"/>
          <p:cNvSpPr/>
          <p:nvPr/>
        </p:nvSpPr>
        <p:spPr>
          <a:xfrm>
            <a:off x="457200" y="2057400"/>
            <a:ext cx="8229600" cy="1097280"/>
          </a:xfrm>
          <a:prstGeom prst="rect">
            <a:avLst/>
          </a:prstGeom>
          <a:solidFill>
            <a:srgbClr val="F8F4E8"/>
          </a:solidFill>
          <a:ln w="12700">
            <a:solidFill>
              <a:srgbClr val="1A5F7A"/>
            </a:solidFill>
            <a:prstDash val="solid"/>
          </a:ln>
        </p:spPr>
      </p:sp>
      <p:sp>
        <p:nvSpPr>
          <p:cNvPr id="11" name="Text 9"/>
          <p:cNvSpPr/>
          <p:nvPr/>
        </p:nvSpPr>
        <p:spPr>
          <a:xfrm>
            <a:off x="640080" y="2148840"/>
            <a:ext cx="7863840" cy="274320"/>
          </a:xfrm>
          <a:prstGeom prst="rect">
            <a:avLst/>
          </a:prstGeom>
          <a:noFill/>
          <a:ln/>
        </p:spPr>
        <p:txBody>
          <a:bodyPr wrap="square" rtlCol="0" anchor="ctr"/>
          <a:lstStyle/>
          <a:p>
            <a:pPr marL="0" indent="0" algn="r" rtl="1">
              <a:buNone/>
            </a:pPr>
            <a:r>
              <a:rPr lang="en-US" sz="1300" b="1" dirty="0">
                <a:solidFill>
                  <a:srgbClr val="1A5F7A"/>
                </a:solidFill>
                <a:latin typeface="Arial" pitchFamily="34" charset="0"/>
                <a:ea typeface="Arial" pitchFamily="34" charset="-122"/>
                <a:cs typeface="Arial" pitchFamily="34" charset="-120"/>
              </a:rPr>
              <a:t>فروض دراسة سلوك المستهلك</a:t>
            </a:r>
            <a:endParaRPr lang="en-US" sz="1300" dirty="0"/>
          </a:p>
        </p:txBody>
      </p:sp>
      <p:sp>
        <p:nvSpPr>
          <p:cNvPr id="12" name="Text 10"/>
          <p:cNvSpPr/>
          <p:nvPr/>
        </p:nvSpPr>
        <p:spPr>
          <a:xfrm>
            <a:off x="640080" y="2423160"/>
            <a:ext cx="7863840" cy="640080"/>
          </a:xfrm>
          <a:prstGeom prst="rect">
            <a:avLst/>
          </a:prstGeom>
          <a:noFill/>
          <a:ln/>
        </p:spPr>
        <p:txBody>
          <a:bodyPr wrap="square" rtlCol="0" anchor="t"/>
          <a:lstStyle/>
          <a:p>
            <a:pPr marL="0" indent="0" algn="r" rtl="1">
              <a:buNone/>
            </a:pPr>
            <a:r>
              <a:rPr lang="en-US" sz="1100" dirty="0">
                <a:solidFill>
                  <a:srgbClr val="333333"/>
                </a:solidFill>
                <a:latin typeface="Arial" pitchFamily="34" charset="0"/>
                <a:ea typeface="Arial" pitchFamily="34" charset="-122"/>
                <a:cs typeface="Arial" pitchFamily="34" charset="-120"/>
              </a:rPr>
              <a:t>١. الظروف المادية والنفسية: ثبات الدخل والأسعار والذوق</a:t>
            </a:r>
            <a:endParaRPr lang="en-US" sz="1100" dirty="0"/>
          </a:p>
          <a:p>
            <a:pPr marL="0" indent="0" algn="r" rtl="1">
              <a:buNone/>
            </a:pPr>
            <a:r>
              <a:rPr lang="en-US" sz="1100" dirty="0">
                <a:solidFill>
                  <a:srgbClr val="333333"/>
                </a:solidFill>
                <a:latin typeface="Arial" pitchFamily="34" charset="0"/>
                <a:ea typeface="Arial" pitchFamily="34" charset="-122"/>
                <a:cs typeface="Arial" pitchFamily="34" charset="-120"/>
              </a:rPr>
              <a:t>٢. الرشد الاقتصادي: المستهلك يتبع الحساب المنفعي</a:t>
            </a:r>
            <a:endParaRPr lang="en-US" sz="1100" dirty="0"/>
          </a:p>
        </p:txBody>
      </p:sp>
      <p:sp>
        <p:nvSpPr>
          <p:cNvPr id="13" name="Shape 11"/>
          <p:cNvSpPr/>
          <p:nvPr/>
        </p:nvSpPr>
        <p:spPr>
          <a:xfrm>
            <a:off x="457200" y="3291840"/>
            <a:ext cx="8229600" cy="548640"/>
          </a:xfrm>
          <a:prstGeom prst="rect">
            <a:avLst/>
          </a:prstGeom>
          <a:solidFill>
            <a:srgbClr val="E8F8EA"/>
          </a:solidFill>
          <a:ln w="12700">
            <a:solidFill>
              <a:srgbClr val="2C5530"/>
            </a:solidFill>
            <a:prstDash val="solid"/>
          </a:ln>
        </p:spPr>
      </p:sp>
      <p:sp>
        <p:nvSpPr>
          <p:cNvPr id="14" name="Text 12"/>
          <p:cNvSpPr/>
          <p:nvPr/>
        </p:nvSpPr>
        <p:spPr>
          <a:xfrm>
            <a:off x="640080" y="3429000"/>
            <a:ext cx="7863840" cy="274320"/>
          </a:xfrm>
          <a:prstGeom prst="rect">
            <a:avLst/>
          </a:prstGeom>
          <a:noFill/>
          <a:ln/>
        </p:spPr>
        <p:txBody>
          <a:bodyPr wrap="square" rtlCol="0" anchor="t"/>
          <a:lstStyle/>
          <a:p>
            <a:pPr marL="0" indent="0" algn="r" rtl="1">
              <a:buNone/>
            </a:pPr>
            <a:r>
              <a:rPr lang="en-US" sz="1100" dirty="0">
                <a:solidFill>
                  <a:srgbClr val="333333"/>
                </a:solidFill>
                <a:latin typeface="Arial" pitchFamily="34" charset="0"/>
                <a:ea typeface="Arial" pitchFamily="34" charset="-122"/>
                <a:cs typeface="Arial" pitchFamily="34" charset="-120"/>
              </a:rPr>
              <a:t>الهدف: تحقيق أعلى درجة من الإشباع ضمن حدود الدخل</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3">
    <p:bg>
      <p:bgPr>
        <a:solidFill>
          <a:srgbClr val="F5F5F5"/>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5F7A"/>
          </a:solidFill>
          <a:ln/>
        </p:spPr>
      </p:sp>
      <p:sp>
        <p:nvSpPr>
          <p:cNvPr id="3" name="Text 1"/>
          <p:cNvSpPr/>
          <p:nvPr/>
        </p:nvSpPr>
        <p:spPr>
          <a:xfrm>
            <a:off x="274320" y="182880"/>
            <a:ext cx="8595360" cy="457200"/>
          </a:xfrm>
          <a:prstGeom prst="rect">
            <a:avLst/>
          </a:prstGeom>
          <a:noFill/>
          <a:ln/>
        </p:spPr>
        <p:txBody>
          <a:bodyPr wrap="square" rtlCol="0" anchor="ctr"/>
          <a:lstStyle/>
          <a:p>
            <a:pPr marL="0" indent="0" algn="r" rtl="1">
              <a:buNone/>
            </a:pPr>
            <a:r>
              <a:rPr lang="en-US" sz="2200" b="1" dirty="0">
                <a:solidFill>
                  <a:srgbClr val="FFFFFF"/>
                </a:solidFill>
                <a:latin typeface="Arial" pitchFamily="34" charset="0"/>
                <a:ea typeface="Arial" pitchFamily="34" charset="-122"/>
                <a:cs typeface="Arial" pitchFamily="34" charset="-120"/>
              </a:rPr>
              <a:t>فكرة المنفعة</a:t>
            </a:r>
            <a:endParaRPr lang="en-US" sz="2200" dirty="0"/>
          </a:p>
        </p:txBody>
      </p:sp>
      <p:sp>
        <p:nvSpPr>
          <p:cNvPr id="4" name="Shape 2"/>
          <p:cNvSpPr/>
          <p:nvPr/>
        </p:nvSpPr>
        <p:spPr>
          <a:xfrm>
            <a:off x="457200" y="1097280"/>
            <a:ext cx="8229600" cy="731520"/>
          </a:xfrm>
          <a:prstGeom prst="rect">
            <a:avLst/>
          </a:prstGeom>
          <a:solidFill>
            <a:srgbClr val="F8F4E8"/>
          </a:solidFill>
          <a:ln w="12700">
            <a:solidFill>
              <a:srgbClr val="C49B3C"/>
            </a:solidFill>
            <a:prstDash val="solid"/>
          </a:ln>
        </p:spPr>
      </p:sp>
      <p:sp>
        <p:nvSpPr>
          <p:cNvPr id="5" name="Text 3"/>
          <p:cNvSpPr/>
          <p:nvPr/>
        </p:nvSpPr>
        <p:spPr>
          <a:xfrm>
            <a:off x="640080" y="1188720"/>
            <a:ext cx="7863840" cy="274320"/>
          </a:xfrm>
          <a:prstGeom prst="rect">
            <a:avLst/>
          </a:prstGeom>
          <a:noFill/>
          <a:ln/>
        </p:spPr>
        <p:txBody>
          <a:bodyPr wrap="square" rtlCol="0" anchor="ctr"/>
          <a:lstStyle/>
          <a:p>
            <a:pPr marL="0" indent="0" algn="r" rtl="1">
              <a:buNone/>
            </a:pPr>
            <a:r>
              <a:rPr lang="en-US" sz="1300" b="1" dirty="0">
                <a:solidFill>
                  <a:srgbClr val="1A5F7A"/>
                </a:solidFill>
                <a:latin typeface="Arial" pitchFamily="34" charset="0"/>
                <a:ea typeface="Arial" pitchFamily="34" charset="-122"/>
                <a:cs typeface="Arial" pitchFamily="34" charset="-120"/>
              </a:rPr>
              <a:t>تعريف المنفعة</a:t>
            </a:r>
            <a:endParaRPr lang="en-US" sz="1300" dirty="0"/>
          </a:p>
        </p:txBody>
      </p:sp>
      <p:sp>
        <p:nvSpPr>
          <p:cNvPr id="6" name="Text 4"/>
          <p:cNvSpPr/>
          <p:nvPr/>
        </p:nvSpPr>
        <p:spPr>
          <a:xfrm>
            <a:off x="640080" y="1463040"/>
            <a:ext cx="7863840" cy="274320"/>
          </a:xfrm>
          <a:prstGeom prst="rect">
            <a:avLst/>
          </a:prstGeom>
          <a:noFill/>
          <a:ln/>
        </p:spPr>
        <p:txBody>
          <a:bodyPr wrap="square" rtlCol="0" anchor="t"/>
          <a:lstStyle/>
          <a:p>
            <a:pPr marL="0" indent="0" algn="r" rtl="1">
              <a:buNone/>
            </a:pPr>
            <a:r>
              <a:rPr lang="en-US" sz="1100" dirty="0">
                <a:solidFill>
                  <a:srgbClr val="333333"/>
                </a:solidFill>
                <a:latin typeface="Arial" pitchFamily="34" charset="0"/>
                <a:ea typeface="Arial" pitchFamily="34" charset="-122"/>
                <a:cs typeface="Arial" pitchFamily="34" charset="-120"/>
              </a:rPr>
              <a:t>قدرة السلعة على إشباع حاجة ما يحس بها الإنسان في لحظة معينة. وهي صفة شخصية.</a:t>
            </a:r>
            <a:endParaRPr lang="en-US" sz="1100" dirty="0"/>
          </a:p>
        </p:txBody>
      </p:sp>
      <p:sp>
        <p:nvSpPr>
          <p:cNvPr id="7" name="Shape 5"/>
          <p:cNvSpPr/>
          <p:nvPr/>
        </p:nvSpPr>
        <p:spPr>
          <a:xfrm>
            <a:off x="457200" y="1965960"/>
            <a:ext cx="4023360" cy="914400"/>
          </a:xfrm>
          <a:prstGeom prst="rect">
            <a:avLst/>
          </a:prstGeom>
          <a:solidFill>
            <a:srgbClr val="1A5F7A"/>
          </a:solidFill>
          <a:ln/>
        </p:spPr>
      </p:sp>
      <p:sp>
        <p:nvSpPr>
          <p:cNvPr id="8" name="Text 6"/>
          <p:cNvSpPr/>
          <p:nvPr/>
        </p:nvSpPr>
        <p:spPr>
          <a:xfrm>
            <a:off x="548640" y="2057400"/>
            <a:ext cx="3840480" cy="320040"/>
          </a:xfrm>
          <a:prstGeom prst="rect">
            <a:avLst/>
          </a:prstGeom>
          <a:noFill/>
          <a:ln/>
        </p:spPr>
        <p:txBody>
          <a:bodyPr wrap="square" rtlCol="0" anchor="ctr"/>
          <a:lstStyle/>
          <a:p>
            <a:pPr marL="0" indent="0" algn="r" rtl="1">
              <a:buNone/>
            </a:pPr>
            <a:r>
              <a:rPr lang="en-US" sz="1200" b="1" dirty="0">
                <a:solidFill>
                  <a:srgbClr val="FFFFFF"/>
                </a:solidFill>
                <a:latin typeface="Arial" pitchFamily="34" charset="0"/>
                <a:ea typeface="Arial" pitchFamily="34" charset="-122"/>
                <a:cs typeface="Arial" pitchFamily="34" charset="-120"/>
              </a:rPr>
              <a:t>المنفعة الكلية (TU)</a:t>
            </a:r>
            <a:endParaRPr lang="en-US" sz="1200" dirty="0"/>
          </a:p>
        </p:txBody>
      </p:sp>
      <p:sp>
        <p:nvSpPr>
          <p:cNvPr id="9" name="Text 7"/>
          <p:cNvSpPr/>
          <p:nvPr/>
        </p:nvSpPr>
        <p:spPr>
          <a:xfrm>
            <a:off x="548640" y="2377440"/>
            <a:ext cx="3840480" cy="411480"/>
          </a:xfrm>
          <a:prstGeom prst="rect">
            <a:avLst/>
          </a:prstGeom>
          <a:noFill/>
          <a:ln/>
        </p:spPr>
        <p:txBody>
          <a:bodyPr wrap="square" rtlCol="0" anchor="t"/>
          <a:lstStyle/>
          <a:p>
            <a:pPr marL="0" indent="0" algn="r" rtl="1">
              <a:buNone/>
            </a:pPr>
            <a:r>
              <a:rPr lang="en-US" sz="1000" dirty="0">
                <a:solidFill>
                  <a:srgbClr val="FFFFFF"/>
                </a:solidFill>
                <a:latin typeface="Arial" pitchFamily="34" charset="0"/>
                <a:ea typeface="Arial" pitchFamily="34" charset="-122"/>
                <a:cs typeface="Arial" pitchFamily="34" charset="-120"/>
              </a:rPr>
              <a:t>إجمالي المنفعة من استهلاك كمية محددة من سلعة</a:t>
            </a:r>
            <a:endParaRPr lang="en-US" sz="1000" dirty="0"/>
          </a:p>
        </p:txBody>
      </p:sp>
      <p:sp>
        <p:nvSpPr>
          <p:cNvPr id="10" name="Shape 8"/>
          <p:cNvSpPr/>
          <p:nvPr/>
        </p:nvSpPr>
        <p:spPr>
          <a:xfrm>
            <a:off x="4663440" y="1965960"/>
            <a:ext cx="4023360" cy="914400"/>
          </a:xfrm>
          <a:prstGeom prst="rect">
            <a:avLst/>
          </a:prstGeom>
          <a:solidFill>
            <a:srgbClr val="C49B3C"/>
          </a:solidFill>
          <a:ln/>
        </p:spPr>
      </p:sp>
      <p:sp>
        <p:nvSpPr>
          <p:cNvPr id="11" name="Text 9"/>
          <p:cNvSpPr/>
          <p:nvPr/>
        </p:nvSpPr>
        <p:spPr>
          <a:xfrm>
            <a:off x="4754880" y="2057400"/>
            <a:ext cx="3840480" cy="320040"/>
          </a:xfrm>
          <a:prstGeom prst="rect">
            <a:avLst/>
          </a:prstGeom>
          <a:noFill/>
          <a:ln/>
        </p:spPr>
        <p:txBody>
          <a:bodyPr wrap="square" rtlCol="0" anchor="ctr"/>
          <a:lstStyle/>
          <a:p>
            <a:pPr marL="0" indent="0" algn="r" rtl="1">
              <a:buNone/>
            </a:pPr>
            <a:r>
              <a:rPr lang="en-US" sz="1200" b="1" dirty="0">
                <a:solidFill>
                  <a:srgbClr val="FFFFFF"/>
                </a:solidFill>
                <a:latin typeface="Arial" pitchFamily="34" charset="0"/>
                <a:ea typeface="Arial" pitchFamily="34" charset="-122"/>
                <a:cs typeface="Arial" pitchFamily="34" charset="-120"/>
              </a:rPr>
              <a:t>المنفعة الحدية (MU)</a:t>
            </a:r>
            <a:endParaRPr lang="en-US" sz="1200" dirty="0"/>
          </a:p>
        </p:txBody>
      </p:sp>
      <p:sp>
        <p:nvSpPr>
          <p:cNvPr id="12" name="Text 10"/>
          <p:cNvSpPr/>
          <p:nvPr/>
        </p:nvSpPr>
        <p:spPr>
          <a:xfrm>
            <a:off x="4754880" y="2377440"/>
            <a:ext cx="3840480" cy="411480"/>
          </a:xfrm>
          <a:prstGeom prst="rect">
            <a:avLst/>
          </a:prstGeom>
          <a:noFill/>
          <a:ln/>
        </p:spPr>
        <p:txBody>
          <a:bodyPr wrap="square" rtlCol="0" anchor="t"/>
          <a:lstStyle/>
          <a:p>
            <a:pPr marL="0" indent="0" algn="r" rtl="1">
              <a:buNone/>
            </a:pPr>
            <a:r>
              <a:rPr lang="en-US" sz="1000" dirty="0">
                <a:solidFill>
                  <a:srgbClr val="FFFFFF"/>
                </a:solidFill>
                <a:latin typeface="Arial" pitchFamily="34" charset="0"/>
                <a:ea typeface="Arial" pitchFamily="34" charset="-122"/>
                <a:cs typeface="Arial" pitchFamily="34" charset="-120"/>
              </a:rPr>
              <a:t>التغير في المنفعة من استهلاك وحدة إضافية</a:t>
            </a:r>
            <a:endParaRPr lang="en-US" sz="1000" dirty="0"/>
          </a:p>
        </p:txBody>
      </p:sp>
      <p:sp>
        <p:nvSpPr>
          <p:cNvPr id="13" name="Shape 11"/>
          <p:cNvSpPr/>
          <p:nvPr/>
        </p:nvSpPr>
        <p:spPr>
          <a:xfrm>
            <a:off x="457200" y="3017520"/>
            <a:ext cx="8229600" cy="731520"/>
          </a:xfrm>
          <a:prstGeom prst="rect">
            <a:avLst/>
          </a:prstGeom>
          <a:solidFill>
            <a:srgbClr val="E8F8EA"/>
          </a:solidFill>
          <a:ln w="12700">
            <a:solidFill>
              <a:srgbClr val="2C5530"/>
            </a:solidFill>
            <a:prstDash val="solid"/>
          </a:ln>
        </p:spPr>
      </p:sp>
      <p:sp>
        <p:nvSpPr>
          <p:cNvPr id="14" name="Text 12"/>
          <p:cNvSpPr/>
          <p:nvPr/>
        </p:nvSpPr>
        <p:spPr>
          <a:xfrm>
            <a:off x="640080" y="3108960"/>
            <a:ext cx="7863840" cy="274320"/>
          </a:xfrm>
          <a:prstGeom prst="rect">
            <a:avLst/>
          </a:prstGeom>
          <a:noFill/>
          <a:ln/>
        </p:spPr>
        <p:txBody>
          <a:bodyPr wrap="square" rtlCol="0" anchor="ctr"/>
          <a:lstStyle/>
          <a:p>
            <a:pPr marL="0" indent="0" algn="r" rtl="1">
              <a:buNone/>
            </a:pPr>
            <a:r>
              <a:rPr lang="en-US" sz="1300" b="1" dirty="0">
                <a:solidFill>
                  <a:srgbClr val="2C5530"/>
                </a:solidFill>
                <a:latin typeface="Arial" pitchFamily="34" charset="0"/>
                <a:ea typeface="Arial" pitchFamily="34" charset="-122"/>
                <a:cs typeface="Arial" pitchFamily="34" charset="-120"/>
              </a:rPr>
              <a:t>قانون تناقص المنفعة الحدية</a:t>
            </a:r>
            <a:endParaRPr lang="en-US" sz="1300" dirty="0"/>
          </a:p>
        </p:txBody>
      </p:sp>
      <p:sp>
        <p:nvSpPr>
          <p:cNvPr id="15" name="Text 13"/>
          <p:cNvSpPr/>
          <p:nvPr/>
        </p:nvSpPr>
        <p:spPr>
          <a:xfrm>
            <a:off x="640080" y="3383280"/>
            <a:ext cx="7863840" cy="274320"/>
          </a:xfrm>
          <a:prstGeom prst="rect">
            <a:avLst/>
          </a:prstGeom>
          <a:noFill/>
          <a:ln/>
        </p:spPr>
        <p:txBody>
          <a:bodyPr wrap="square" rtlCol="0" anchor="t"/>
          <a:lstStyle/>
          <a:p>
            <a:pPr marL="0" indent="0" algn="r" rtl="1">
              <a:buNone/>
            </a:pPr>
            <a:r>
              <a:rPr lang="en-US" sz="1100" dirty="0">
                <a:solidFill>
                  <a:srgbClr val="333333"/>
                </a:solidFill>
                <a:latin typeface="Arial" pitchFamily="34" charset="0"/>
                <a:ea typeface="Arial" pitchFamily="34" charset="-122"/>
                <a:cs typeface="Arial" pitchFamily="34" charset="-120"/>
              </a:rPr>
              <a:t>المنفعة الإضافية من استهلاك وحدات متتالية من سلعة تتناقص حتى تنعدم عند نقطة الإشباع</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4">
    <p:bg>
      <p:bgPr>
        <a:solidFill>
          <a:srgbClr val="F5F5F5"/>
        </a:solidFill>
        <a:effectLst/>
      </p:bgPr>
    </p:bg>
    <p:spTree>
      <p:nvGrpSpPr>
        <p:cNvPr id="1" name=""/>
        <p:cNvGrpSpPr/>
        <p:nvPr/>
      </p:nvGrpSpPr>
      <p:grpSpPr>
        <a:xfrm>
          <a:off x="0" y="0"/>
          <a:ext cx="0" cy="0"/>
          <a:chOff x="0" y="0"/>
          <a:chExt cx="0" cy="0"/>
        </a:xfrm>
      </p:grpSpPr>
      <p:sp>
        <p:nvSpPr>
          <p:cNvPr id="2" name="Shape 0"/>
          <p:cNvSpPr/>
          <p:nvPr/>
        </p:nvSpPr>
        <p:spPr>
          <a:xfrm>
            <a:off x="0" y="0"/>
            <a:ext cx="9144000" cy="822960"/>
          </a:xfrm>
          <a:prstGeom prst="rect">
            <a:avLst/>
          </a:prstGeom>
          <a:solidFill>
            <a:srgbClr val="1A5F7A"/>
          </a:solidFill>
          <a:ln/>
        </p:spPr>
      </p:sp>
      <p:sp>
        <p:nvSpPr>
          <p:cNvPr id="3" name="Text 1"/>
          <p:cNvSpPr/>
          <p:nvPr/>
        </p:nvSpPr>
        <p:spPr>
          <a:xfrm>
            <a:off x="274320" y="182880"/>
            <a:ext cx="8595360" cy="457200"/>
          </a:xfrm>
          <a:prstGeom prst="rect">
            <a:avLst/>
          </a:prstGeom>
          <a:noFill/>
          <a:ln/>
        </p:spPr>
        <p:txBody>
          <a:bodyPr wrap="square" rtlCol="0" anchor="ctr"/>
          <a:lstStyle/>
          <a:p>
            <a:pPr marL="0" indent="0" algn="r" rtl="1">
              <a:buNone/>
            </a:pPr>
            <a:r>
              <a:rPr lang="en-US" sz="2200" b="1" dirty="0">
                <a:solidFill>
                  <a:srgbClr val="FFFFFF"/>
                </a:solidFill>
                <a:latin typeface="Arial" pitchFamily="34" charset="0"/>
                <a:ea typeface="Arial" pitchFamily="34" charset="-122"/>
                <a:cs typeface="Arial" pitchFamily="34" charset="-120"/>
              </a:rPr>
              <a:t>توازن المستهلك</a:t>
            </a:r>
            <a:endParaRPr lang="en-US" sz="2200" dirty="0"/>
          </a:p>
        </p:txBody>
      </p:sp>
      <p:sp>
        <p:nvSpPr>
          <p:cNvPr id="4" name="Shape 2"/>
          <p:cNvSpPr/>
          <p:nvPr/>
        </p:nvSpPr>
        <p:spPr>
          <a:xfrm>
            <a:off x="457200" y="1097280"/>
            <a:ext cx="8229600" cy="548640"/>
          </a:xfrm>
          <a:prstGeom prst="rect">
            <a:avLst/>
          </a:prstGeom>
          <a:solidFill>
            <a:srgbClr val="F8F4E8"/>
          </a:solidFill>
          <a:ln w="12700">
            <a:solidFill>
              <a:srgbClr val="C49B3C"/>
            </a:solidFill>
            <a:prstDash val="solid"/>
          </a:ln>
        </p:spPr>
      </p:sp>
      <p:sp>
        <p:nvSpPr>
          <p:cNvPr id="5" name="Text 3"/>
          <p:cNvSpPr/>
          <p:nvPr/>
        </p:nvSpPr>
        <p:spPr>
          <a:xfrm>
            <a:off x="640080" y="1234440"/>
            <a:ext cx="7863840" cy="274320"/>
          </a:xfrm>
          <a:prstGeom prst="rect">
            <a:avLst/>
          </a:prstGeom>
          <a:noFill/>
          <a:ln/>
        </p:spPr>
        <p:txBody>
          <a:bodyPr wrap="square" rtlCol="0" anchor="t"/>
          <a:lstStyle/>
          <a:p>
            <a:pPr marL="0" indent="0" algn="r" rtl="1">
              <a:buNone/>
            </a:pPr>
            <a:r>
              <a:rPr lang="en-US" sz="1100" dirty="0">
                <a:solidFill>
                  <a:srgbClr val="333333"/>
                </a:solidFill>
                <a:latin typeface="Arial" pitchFamily="34" charset="0"/>
                <a:ea typeface="Arial" pitchFamily="34" charset="-122"/>
                <a:cs typeface="Arial" pitchFamily="34" charset="-120"/>
              </a:rPr>
              <a:t>التوازن: الحالة التي يحقق فيها المستهلك أعلى درجة ممكنة من الإشباع ضمن حدود دخله</a:t>
            </a:r>
            <a:endParaRPr lang="en-US" sz="1100" dirty="0"/>
          </a:p>
        </p:txBody>
      </p:sp>
      <p:sp>
        <p:nvSpPr>
          <p:cNvPr id="6" name="Shape 4"/>
          <p:cNvSpPr/>
          <p:nvPr/>
        </p:nvSpPr>
        <p:spPr>
          <a:xfrm>
            <a:off x="457200" y="1783080"/>
            <a:ext cx="4023360" cy="1097280"/>
          </a:xfrm>
          <a:prstGeom prst="rect">
            <a:avLst/>
          </a:prstGeom>
          <a:solidFill>
            <a:srgbClr val="1A5F7A"/>
          </a:solidFill>
          <a:ln/>
        </p:spPr>
      </p:sp>
      <p:sp>
        <p:nvSpPr>
          <p:cNvPr id="7" name="Text 5"/>
          <p:cNvSpPr/>
          <p:nvPr/>
        </p:nvSpPr>
        <p:spPr>
          <a:xfrm>
            <a:off x="548640" y="1874520"/>
            <a:ext cx="3840480" cy="320040"/>
          </a:xfrm>
          <a:prstGeom prst="rect">
            <a:avLst/>
          </a:prstGeom>
          <a:noFill/>
          <a:ln/>
        </p:spPr>
        <p:txBody>
          <a:bodyPr wrap="square" rtlCol="0" anchor="ctr"/>
          <a:lstStyle/>
          <a:p>
            <a:pPr marL="0" indent="0" algn="r" rtl="1">
              <a:buNone/>
            </a:pPr>
            <a:r>
              <a:rPr lang="en-US" sz="1200" b="1" dirty="0">
                <a:solidFill>
                  <a:srgbClr val="FFFFFF"/>
                </a:solidFill>
                <a:latin typeface="Arial" pitchFamily="34" charset="0"/>
                <a:ea typeface="Arial" pitchFamily="34" charset="-122"/>
                <a:cs typeface="Arial" pitchFamily="34" charset="-120"/>
              </a:rPr>
              <a:t>حالة تساوي الأسعار</a:t>
            </a:r>
            <a:endParaRPr lang="en-US" sz="1200" dirty="0"/>
          </a:p>
        </p:txBody>
      </p:sp>
      <p:sp>
        <p:nvSpPr>
          <p:cNvPr id="8" name="Text 6"/>
          <p:cNvSpPr/>
          <p:nvPr/>
        </p:nvSpPr>
        <p:spPr>
          <a:xfrm>
            <a:off x="548640" y="2194560"/>
            <a:ext cx="3840480" cy="594360"/>
          </a:xfrm>
          <a:prstGeom prst="rect">
            <a:avLst/>
          </a:prstGeom>
          <a:noFill/>
          <a:ln/>
        </p:spPr>
        <p:txBody>
          <a:bodyPr wrap="square" rtlCol="0" anchor="t"/>
          <a:lstStyle/>
          <a:p>
            <a:pPr marL="0" indent="0" algn="r" rtl="1">
              <a:buNone/>
            </a:pPr>
            <a:r>
              <a:rPr lang="en-US" sz="1000" dirty="0">
                <a:solidFill>
                  <a:srgbClr val="FFFFFF"/>
                </a:solidFill>
                <a:latin typeface="Arial" pitchFamily="34" charset="0"/>
                <a:ea typeface="Arial" pitchFamily="34" charset="-122"/>
                <a:cs typeface="Arial" pitchFamily="34" charset="-120"/>
              </a:rPr>
              <a:t>تتساوى المنافع الحدية للسلع</a:t>
            </a:r>
            <a:endParaRPr lang="en-US" sz="1000" dirty="0"/>
          </a:p>
          <a:p>
            <a:pPr marL="0" indent="0" algn="r" rtl="1">
              <a:buNone/>
            </a:pPr>
            <a:endParaRPr lang="en-US" sz="1000" dirty="0"/>
          </a:p>
          <a:p>
            <a:pPr marL="0" indent="0" algn="r" rtl="1">
              <a:buNone/>
            </a:pPr>
            <a:r>
              <a:rPr lang="en-US" sz="1000" dirty="0">
                <a:solidFill>
                  <a:srgbClr val="FFFFFF"/>
                </a:solidFill>
                <a:latin typeface="Arial" pitchFamily="34" charset="0"/>
                <a:ea typeface="Arial" pitchFamily="34" charset="-122"/>
                <a:cs typeface="Arial" pitchFamily="34" charset="-120"/>
              </a:rPr>
              <a:t>MUa = MUb = MUc</a:t>
            </a:r>
            <a:endParaRPr lang="en-US" sz="1000" dirty="0"/>
          </a:p>
        </p:txBody>
      </p:sp>
      <p:sp>
        <p:nvSpPr>
          <p:cNvPr id="9" name="Shape 7"/>
          <p:cNvSpPr/>
          <p:nvPr/>
        </p:nvSpPr>
        <p:spPr>
          <a:xfrm>
            <a:off x="4663440" y="1783080"/>
            <a:ext cx="4023360" cy="1097280"/>
          </a:xfrm>
          <a:prstGeom prst="rect">
            <a:avLst/>
          </a:prstGeom>
          <a:solidFill>
            <a:srgbClr val="C49B3C"/>
          </a:solidFill>
          <a:ln/>
        </p:spPr>
      </p:sp>
      <p:sp>
        <p:nvSpPr>
          <p:cNvPr id="10" name="Text 8"/>
          <p:cNvSpPr/>
          <p:nvPr/>
        </p:nvSpPr>
        <p:spPr>
          <a:xfrm>
            <a:off x="4754880" y="1874520"/>
            <a:ext cx="3840480" cy="320040"/>
          </a:xfrm>
          <a:prstGeom prst="rect">
            <a:avLst/>
          </a:prstGeom>
          <a:noFill/>
          <a:ln/>
        </p:spPr>
        <p:txBody>
          <a:bodyPr wrap="square" rtlCol="0" anchor="ctr"/>
          <a:lstStyle/>
          <a:p>
            <a:pPr marL="0" indent="0" algn="r" rtl="1">
              <a:buNone/>
            </a:pPr>
            <a:r>
              <a:rPr lang="en-US" sz="1200" b="1" dirty="0">
                <a:solidFill>
                  <a:srgbClr val="FFFFFF"/>
                </a:solidFill>
                <a:latin typeface="Arial" pitchFamily="34" charset="0"/>
                <a:ea typeface="Arial" pitchFamily="34" charset="-122"/>
                <a:cs typeface="Arial" pitchFamily="34" charset="-120"/>
              </a:rPr>
              <a:t>حالة اختلاف الأسعار</a:t>
            </a:r>
            <a:endParaRPr lang="en-US" sz="1200" dirty="0"/>
          </a:p>
        </p:txBody>
      </p:sp>
      <p:sp>
        <p:nvSpPr>
          <p:cNvPr id="11" name="Text 9"/>
          <p:cNvSpPr/>
          <p:nvPr/>
        </p:nvSpPr>
        <p:spPr>
          <a:xfrm>
            <a:off x="4754880" y="2194560"/>
            <a:ext cx="3840480" cy="594360"/>
          </a:xfrm>
          <a:prstGeom prst="rect">
            <a:avLst/>
          </a:prstGeom>
          <a:noFill/>
          <a:ln/>
        </p:spPr>
        <p:txBody>
          <a:bodyPr wrap="square" rtlCol="0" anchor="t"/>
          <a:lstStyle/>
          <a:p>
            <a:pPr marL="0" indent="0" algn="r" rtl="1">
              <a:buNone/>
            </a:pPr>
            <a:r>
              <a:rPr lang="en-US" sz="1000" dirty="0">
                <a:solidFill>
                  <a:srgbClr val="FFFFFF"/>
                </a:solidFill>
                <a:latin typeface="Arial" pitchFamily="34" charset="0"/>
                <a:ea typeface="Arial" pitchFamily="34" charset="-122"/>
                <a:cs typeface="Arial" pitchFamily="34" charset="-120"/>
              </a:rPr>
              <a:t>تتساوى المنفعة الحدية لوحدة النقود</a:t>
            </a:r>
            <a:endParaRPr lang="en-US" sz="1000" dirty="0"/>
          </a:p>
          <a:p>
            <a:pPr marL="0" indent="0" algn="r" rtl="1">
              <a:buNone/>
            </a:pPr>
            <a:endParaRPr lang="en-US" sz="1000" dirty="0"/>
          </a:p>
          <a:p>
            <a:pPr marL="0" indent="0" algn="r" rtl="1">
              <a:buNone/>
            </a:pPr>
            <a:r>
              <a:rPr lang="en-US" sz="1000" dirty="0">
                <a:solidFill>
                  <a:srgbClr val="FFFFFF"/>
                </a:solidFill>
                <a:latin typeface="Arial" pitchFamily="34" charset="0"/>
                <a:ea typeface="Arial" pitchFamily="34" charset="-122"/>
                <a:cs typeface="Arial" pitchFamily="34" charset="-120"/>
              </a:rPr>
              <a:t>MUa/Pa = MUb/Pb</a:t>
            </a:r>
            <a:endParaRPr lang="en-US" sz="1000" dirty="0"/>
          </a:p>
        </p:txBody>
      </p:sp>
      <p:sp>
        <p:nvSpPr>
          <p:cNvPr id="12" name="Shape 10"/>
          <p:cNvSpPr/>
          <p:nvPr/>
        </p:nvSpPr>
        <p:spPr>
          <a:xfrm>
            <a:off x="457200" y="3017520"/>
            <a:ext cx="8229600" cy="640080"/>
          </a:xfrm>
          <a:prstGeom prst="rect">
            <a:avLst/>
          </a:prstGeom>
          <a:solidFill>
            <a:srgbClr val="E8F8EA"/>
          </a:solidFill>
          <a:ln w="12700">
            <a:solidFill>
              <a:srgbClr val="2C5530"/>
            </a:solidFill>
            <a:prstDash val="solid"/>
          </a:ln>
        </p:spPr>
      </p:sp>
      <p:sp>
        <p:nvSpPr>
          <p:cNvPr id="13" name="Text 11"/>
          <p:cNvSpPr/>
          <p:nvPr/>
        </p:nvSpPr>
        <p:spPr>
          <a:xfrm>
            <a:off x="640080" y="3108960"/>
            <a:ext cx="7863840" cy="274320"/>
          </a:xfrm>
          <a:prstGeom prst="rect">
            <a:avLst/>
          </a:prstGeom>
          <a:noFill/>
          <a:ln/>
        </p:spPr>
        <p:txBody>
          <a:bodyPr wrap="square" rtlCol="0" anchor="ctr"/>
          <a:lstStyle/>
          <a:p>
            <a:pPr marL="0" indent="0" algn="r" rtl="1">
              <a:buNone/>
            </a:pPr>
            <a:r>
              <a:rPr lang="en-US" sz="1300" b="1" dirty="0">
                <a:solidFill>
                  <a:srgbClr val="2C5530"/>
                </a:solidFill>
                <a:latin typeface="Arial" pitchFamily="34" charset="0"/>
                <a:ea typeface="Arial" pitchFamily="34" charset="-122"/>
                <a:cs typeface="Arial" pitchFamily="34" charset="-120"/>
              </a:rPr>
              <a:t>فائض المستهلك</a:t>
            </a:r>
            <a:endParaRPr lang="en-US" sz="1300" dirty="0"/>
          </a:p>
        </p:txBody>
      </p:sp>
      <p:sp>
        <p:nvSpPr>
          <p:cNvPr id="14" name="Text 12"/>
          <p:cNvSpPr/>
          <p:nvPr/>
        </p:nvSpPr>
        <p:spPr>
          <a:xfrm>
            <a:off x="640080" y="3383280"/>
            <a:ext cx="7863840" cy="182880"/>
          </a:xfrm>
          <a:prstGeom prst="rect">
            <a:avLst/>
          </a:prstGeom>
          <a:noFill/>
          <a:ln/>
        </p:spPr>
        <p:txBody>
          <a:bodyPr wrap="square" rtlCol="0" anchor="t"/>
          <a:lstStyle/>
          <a:p>
            <a:pPr marL="0" indent="0" algn="r" rtl="1">
              <a:buNone/>
            </a:pPr>
            <a:r>
              <a:rPr lang="en-US" sz="1100" dirty="0">
                <a:solidFill>
                  <a:srgbClr val="333333"/>
                </a:solidFill>
                <a:latin typeface="Arial" pitchFamily="34" charset="0"/>
                <a:ea typeface="Arial" pitchFamily="34" charset="-122"/>
                <a:cs typeface="Arial" pitchFamily="34" charset="-120"/>
              </a:rPr>
              <a:t>الفرق بين ما يدفعه المستهلك فعلاً وما كان على استعداد لدفعه</a:t>
            </a:r>
            <a:endParaRPr lang="en-US" sz="11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لتقى">
  <a:themeElements>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ملتقى">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ملتقى">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TotalTime>
  <Words>624</Words>
  <Application>Microsoft Office PowerPoint</Application>
  <PresentationFormat>عرض على الشاشة (9:16)‏</PresentationFormat>
  <Paragraphs>51</Paragraphs>
  <Slides>6</Slides>
  <Notes>4</Notes>
  <HiddenSlides>0</HiddenSlides>
  <MMClips>0</MMClips>
  <ScaleCrop>false</ScaleCrop>
  <HeadingPairs>
    <vt:vector size="4" baseType="variant">
      <vt:variant>
        <vt:lpstr>نسق</vt:lpstr>
      </vt:variant>
      <vt:variant>
        <vt:i4>1</vt:i4>
      </vt:variant>
      <vt:variant>
        <vt:lpstr>عناوين الشرائح</vt:lpstr>
      </vt:variant>
      <vt:variant>
        <vt:i4>6</vt:i4>
      </vt:variant>
    </vt:vector>
  </HeadingPairs>
  <TitlesOfParts>
    <vt:vector size="7" baseType="lpstr">
      <vt:lpstr>ملتقى</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PptxGenJS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Maher</cp:lastModifiedBy>
  <cp:revision>3</cp:revision>
  <dcterms:created xsi:type="dcterms:W3CDTF">2025-12-11T19:38:50Z</dcterms:created>
  <dcterms:modified xsi:type="dcterms:W3CDTF">2025-12-11T19:57:14Z</dcterms:modified>
</cp:coreProperties>
</file>