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-60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151F1-6EED-4F79-99BA-3EDEF233E31D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D7AEA-8DC5-41CC-ABC6-051723873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27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5F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مبادئ في الاقتصاد الجزئي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3657600" y="2194560"/>
            <a:ext cx="1828800" cy="73152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3774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المحاضرة الخامسة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000" dirty="0">
                <a:solidFill>
                  <a:srgbClr val="D0D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نظرية سلوك المنتج ودالة الإنتاج والتكاليف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3928971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4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كلية العلوم الإسلامية - جامعة بغداد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457200" y="3371604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IQ" sz="2000" dirty="0" smtClean="0">
                <a:solidFill>
                  <a:srgbClr val="D0D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اعداد</a:t>
            </a:r>
          </a:p>
          <a:p>
            <a:pPr marL="0" indent="0" algn="ctr" rtl="1">
              <a:buNone/>
            </a:pPr>
            <a:r>
              <a:rPr lang="ar-IQ" sz="2000" dirty="0" err="1" smtClean="0">
                <a:solidFill>
                  <a:srgbClr val="D0D0D0"/>
                </a:solidFill>
                <a:latin typeface="Arial" pitchFamily="34" charset="0"/>
                <a:cs typeface="Arial" pitchFamily="34" charset="-120"/>
              </a:rPr>
              <a:t>م.م.بارق</a:t>
            </a:r>
            <a:r>
              <a:rPr lang="ar-IQ" sz="2000" dirty="0" smtClean="0">
                <a:solidFill>
                  <a:srgbClr val="D0D0D0"/>
                </a:solidFill>
                <a:latin typeface="Arial" pitchFamily="34" charset="0"/>
                <a:cs typeface="Arial" pitchFamily="34" charset="-120"/>
              </a:rPr>
              <a:t> حبيب صادق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الإنتاج والمنتج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02336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الإنتاج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087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استخدام عناصر الإنتاج لتحويل المواد الأولية إلى سلع وخدمات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663440" y="1097280"/>
            <a:ext cx="4023360" cy="82296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8" name="Text 6"/>
          <p:cNvSpPr/>
          <p:nvPr/>
        </p:nvSpPr>
        <p:spPr>
          <a:xfrm>
            <a:off x="4754880" y="11887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المنتج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0" y="15087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من يجمع عناصر الإنتاج ويمزجها بالأسلوب الفني المناسب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057400"/>
            <a:ext cx="8229600" cy="914400"/>
          </a:xfrm>
          <a:prstGeom prst="rect">
            <a:avLst/>
          </a:prstGeom>
          <a:solidFill>
            <a:srgbClr val="F8F4E8"/>
          </a:solidFill>
          <a:ln w="12700">
            <a:solidFill>
              <a:srgbClr val="1A5F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1488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300" b="1" dirty="0">
                <a:solidFill>
                  <a:srgbClr val="1A5F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فروض دراسة سلوك المنتج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24231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ثبات رأس المال</a:t>
            </a:r>
            <a:endParaRPr lang="en-US" sz="1100" dirty="0"/>
          </a:p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ثبات أسعار عناصر الإنتاج</a:t>
            </a:r>
            <a:endParaRPr lang="en-US" sz="1100" dirty="0"/>
          </a:p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ثبات نوعية الإنتاج</a:t>
            </a:r>
            <a:endParaRPr lang="en-US" sz="1100" dirty="0"/>
          </a:p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الرشد الاقتصادي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108960"/>
            <a:ext cx="8229600" cy="548640"/>
          </a:xfrm>
          <a:prstGeom prst="rect">
            <a:avLst/>
          </a:prstGeom>
          <a:solidFill>
            <a:srgbClr val="E8F8EA"/>
          </a:solidFill>
          <a:ln w="12700">
            <a:solidFill>
              <a:srgbClr val="2C55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324612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هدف المنتج: تحقيق أعلى درجة ممكنة من الأرباح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دالة الإنتاج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solidFill>
            <a:srgbClr val="F8F4E8"/>
          </a:solidFill>
          <a:ln w="12700">
            <a:solidFill>
              <a:srgbClr val="C49B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18872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300" b="1" dirty="0">
                <a:solidFill>
                  <a:srgbClr val="1A5F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تعريف دالة الإنتاج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14630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العلاقة بين مدخلات رأس المال والعمل ومخرجات السلع والخدمات في عملية الإنتاج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965960"/>
            <a:ext cx="2621280" cy="109728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2057400"/>
            <a:ext cx="243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المدخلات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2438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عناصر الإنتاج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(العمل، رأس المال، الأرض)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61360" y="1965960"/>
            <a:ext cx="2621280" cy="109728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1" name="Text 9"/>
          <p:cNvSpPr/>
          <p:nvPr/>
        </p:nvSpPr>
        <p:spPr>
          <a:xfrm>
            <a:off x="3352800" y="2057400"/>
            <a:ext cx="243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العملية الإنتاجية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352800" y="2377440"/>
            <a:ext cx="2438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التحويل والمزج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بالأسلوب الفني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065520" y="1965960"/>
            <a:ext cx="2621280" cy="109728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14" name="Text 12"/>
          <p:cNvSpPr/>
          <p:nvPr/>
        </p:nvSpPr>
        <p:spPr>
          <a:xfrm>
            <a:off x="6156960" y="2057400"/>
            <a:ext cx="243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المخرجات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156960" y="2377440"/>
            <a:ext cx="24384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السلع والخدمات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النهائية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solidFill>
            <a:srgbClr val="E8F4F8"/>
          </a:solidFill>
          <a:ln w="12700">
            <a:solidFill>
              <a:srgbClr val="1A5F7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337560"/>
            <a:ext cx="786384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الطاقة الإنتاجية: حجم المنتجات التي يمكن إنتاجها خلال فترة زمنية محددة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أنواع التكاليف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04622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7043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١. التكاليف الثابتة (FC)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38176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تبقى ثابتة مهما كانت الكمية</a:t>
            </a:r>
            <a:endParaRPr lang="en-US" sz="900" dirty="0"/>
          </a:p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(إيجارات، تأمين)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640580" y="1097280"/>
            <a:ext cx="4046220" cy="82296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8" name="Text 6"/>
          <p:cNvSpPr/>
          <p:nvPr/>
        </p:nvSpPr>
        <p:spPr>
          <a:xfrm>
            <a:off x="4732020" y="117043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٢. التكاليف المتغيرة (VC)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732020" y="1417320"/>
            <a:ext cx="38176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ترتبط بحجم الإنتاج</a:t>
            </a:r>
            <a:endParaRPr lang="en-US" sz="900" dirty="0"/>
          </a:p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(مواد خام، أجور)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57200" y="2011680"/>
            <a:ext cx="4046220" cy="82296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08483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٣. التكاليف الكلية (TC)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2331720"/>
            <a:ext cx="38176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TC = FC + VC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40580" y="2011680"/>
            <a:ext cx="4046220" cy="822960"/>
          </a:xfrm>
          <a:prstGeom prst="rect">
            <a:avLst/>
          </a:prstGeom>
          <a:solidFill>
            <a:srgbClr val="6B4C8A"/>
          </a:solidFill>
          <a:ln/>
        </p:spPr>
      </p:sp>
      <p:sp>
        <p:nvSpPr>
          <p:cNvPr id="14" name="Text 12"/>
          <p:cNvSpPr/>
          <p:nvPr/>
        </p:nvSpPr>
        <p:spPr>
          <a:xfrm>
            <a:off x="4732020" y="208483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٤. التكاليف المتوسطة (AC)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732020" y="2331720"/>
            <a:ext cx="38176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 = TC / Q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" y="3017520"/>
            <a:ext cx="8229600" cy="731520"/>
          </a:xfrm>
          <a:prstGeom prst="rect">
            <a:avLst/>
          </a:prstGeom>
          <a:solidFill>
            <a:srgbClr val="F8F4E8"/>
          </a:solidFill>
          <a:ln w="12700">
            <a:solidFill>
              <a:srgbClr val="8B451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10896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300" b="1" dirty="0">
                <a:solidFill>
                  <a:srgbClr val="8B45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٥. التكاليف الحدية (MC)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" y="33832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التغير في التكلفة الكلية من إنتاج وحدة إضافية واحدة | MC = ΔTC / ΔQ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التكاليف من وجهة النظر الزمنية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023360" cy="228600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الفترة الزمنية القصيرة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508760"/>
            <a:ext cx="38404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لا يمكن تغيير جميع عناصر الإنتاج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رأس المال الثابت يبقى ثابتاً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الطاقة الإنتاجية ثابتة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وجود تكاليف ثابتة ومتغيرة</a:t>
            </a:r>
            <a:endParaRPr lang="en-US" sz="1000" dirty="0"/>
          </a:p>
          <a:p>
            <a:pPr marL="0" indent="0" algn="r" rtl="1">
              <a:buNone/>
            </a:pP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قانون تناقص الغلة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663440" y="1097280"/>
            <a:ext cx="4023360" cy="228600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8" name="Text 6"/>
          <p:cNvSpPr/>
          <p:nvPr/>
        </p:nvSpPr>
        <p:spPr>
          <a:xfrm>
            <a:off x="4754880" y="11887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الفترة الزمنية الطويلة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0" y="1508760"/>
            <a:ext cx="38404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يمكن تغيير جميع عناصر الإنتاج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جميع العناصر متغيرة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إمكانية توسيع المنشآت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جميع التكاليف متغيرة</a:t>
            </a:r>
            <a:endParaRPr lang="en-US" sz="1000" dirty="0"/>
          </a:p>
          <a:p>
            <a:pPr marL="0" indent="0" algn="r" rtl="1">
              <a:buNone/>
            </a:pP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مرونة كاملة في التعديل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266</Words>
  <Application>Microsoft Office PowerPoint</Application>
  <PresentationFormat>عرض على الشاشة (9:16)‏</PresentationFormat>
  <Paragraphs>63</Paragraphs>
  <Slides>5</Slides>
  <Notes>5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Maher</cp:lastModifiedBy>
  <cp:revision>2</cp:revision>
  <dcterms:created xsi:type="dcterms:W3CDTF">2025-12-11T19:38:50Z</dcterms:created>
  <dcterms:modified xsi:type="dcterms:W3CDTF">2025-12-11T19:58:40Z</dcterms:modified>
</cp:coreProperties>
</file>