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93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881C3-89F9-4DC0-BDD4-46EAEF73F139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5D362-C585-48FD-94F8-2A99DE463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647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881C3-89F9-4DC0-BDD4-46EAEF73F139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5D362-C585-48FD-94F8-2A99DE463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403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881C3-89F9-4DC0-BDD4-46EAEF73F139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5D362-C585-48FD-94F8-2A99DE463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444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881C3-89F9-4DC0-BDD4-46EAEF73F139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5D362-C585-48FD-94F8-2A99DE463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68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881C3-89F9-4DC0-BDD4-46EAEF73F139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5D362-C585-48FD-94F8-2A99DE463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777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881C3-89F9-4DC0-BDD4-46EAEF73F139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5D362-C585-48FD-94F8-2A99DE463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842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881C3-89F9-4DC0-BDD4-46EAEF73F139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5D362-C585-48FD-94F8-2A99DE463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308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881C3-89F9-4DC0-BDD4-46EAEF73F139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5D362-C585-48FD-94F8-2A99DE463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179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881C3-89F9-4DC0-BDD4-46EAEF73F139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5D362-C585-48FD-94F8-2A99DE463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284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881C3-89F9-4DC0-BDD4-46EAEF73F139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5D362-C585-48FD-94F8-2A99DE463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812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881C3-89F9-4DC0-BDD4-46EAEF73F139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5D362-C585-48FD-94F8-2A99DE463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750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B881C3-89F9-4DC0-BDD4-46EAEF73F139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25D362-C585-48FD-94F8-2A99DE463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082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762000"/>
            <a:ext cx="7772400" cy="2838451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rtl="1"/>
            <a:r>
              <a:rPr lang="ar-IQ" dirty="0" smtClean="0"/>
              <a:t>مادة النظم الاسلامية</a:t>
            </a:r>
            <a:br>
              <a:rPr lang="ar-IQ" dirty="0" smtClean="0"/>
            </a:br>
            <a:r>
              <a:rPr lang="ar-IQ" smtClean="0"/>
              <a:t>المرحلة الثانية </a:t>
            </a:r>
            <a:r>
              <a:rPr lang="ar-IQ" dirty="0" smtClean="0"/>
              <a:t/>
            </a:r>
            <a:br>
              <a:rPr lang="ar-IQ" dirty="0" smtClean="0"/>
            </a:br>
            <a:r>
              <a:rPr lang="ar-IQ" dirty="0" smtClean="0"/>
              <a:t>الكورس الثاني/ مسائي</a:t>
            </a:r>
            <a:endParaRPr lang="en-US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ar-IQ" b="1" dirty="0" err="1" smtClean="0">
                <a:solidFill>
                  <a:schemeClr val="tx1"/>
                </a:solidFill>
              </a:rPr>
              <a:t>م.م</a:t>
            </a:r>
            <a:r>
              <a:rPr lang="ar-IQ" b="1" dirty="0" smtClean="0">
                <a:solidFill>
                  <a:schemeClr val="tx1"/>
                </a:solidFill>
              </a:rPr>
              <a:t>. </a:t>
            </a:r>
            <a:r>
              <a:rPr lang="ar-IQ" b="1" smtClean="0">
                <a:solidFill>
                  <a:schemeClr val="tx1"/>
                </a:solidFill>
              </a:rPr>
              <a:t>اسراء حميد مجيد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32807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9436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 algn="just" rtl="1">
              <a:buNone/>
            </a:pPr>
            <a:r>
              <a:rPr lang="ar-IQ" sz="1900" b="1" dirty="0" smtClean="0">
                <a:latin typeface="Simplified Arabic" pitchFamily="18" charset="-78"/>
                <a:cs typeface="Simplified Arabic" pitchFamily="18" charset="-78"/>
              </a:rPr>
              <a:t>6- </a:t>
            </a:r>
            <a:r>
              <a:rPr lang="ar-IQ" sz="1900" b="1" dirty="0">
                <a:latin typeface="Simplified Arabic" pitchFamily="18" charset="-78"/>
                <a:cs typeface="Simplified Arabic" pitchFamily="18" charset="-78"/>
              </a:rPr>
              <a:t>الشمولية : </a:t>
            </a:r>
          </a:p>
          <a:p>
            <a:pPr marL="0" indent="0" algn="just" rtl="1">
              <a:buNone/>
            </a:pPr>
            <a:r>
              <a:rPr lang="ar-IQ" sz="1900" b="1" dirty="0">
                <a:latin typeface="Simplified Arabic" pitchFamily="18" charset="-78"/>
                <a:cs typeface="Simplified Arabic" pitchFamily="18" charset="-78"/>
              </a:rPr>
              <a:t>ان هذه النظم جاءت مضامينها وتعاليمها شاملة لكل مناهي الحياة , وجميع شؤون الخلق </a:t>
            </a:r>
            <a:r>
              <a:rPr lang="ar-IQ" sz="1900" b="1" dirty="0" err="1">
                <a:latin typeface="Simplified Arabic" pitchFamily="18" charset="-78"/>
                <a:cs typeface="Simplified Arabic" pitchFamily="18" charset="-78"/>
              </a:rPr>
              <a:t>الدنوية</a:t>
            </a:r>
            <a:r>
              <a:rPr lang="ar-IQ" sz="1900" b="1" dirty="0">
                <a:latin typeface="Simplified Arabic" pitchFamily="18" charset="-78"/>
                <a:cs typeface="Simplified Arabic" pitchFamily="18" charset="-78"/>
              </a:rPr>
              <a:t> التي تنظم سائر الامور المعاشية وجوانب المعاملات المختلفة بين الناس , </a:t>
            </a:r>
            <a:r>
              <a:rPr lang="ar-IQ" sz="1900" b="1" dirty="0" err="1">
                <a:latin typeface="Simplified Arabic" pitchFamily="18" charset="-78"/>
                <a:cs typeface="Simplified Arabic" pitchFamily="18" charset="-78"/>
              </a:rPr>
              <a:t>مستقاه</a:t>
            </a:r>
            <a:r>
              <a:rPr lang="ar-IQ" sz="1900" b="1" dirty="0">
                <a:latin typeface="Simplified Arabic" pitchFamily="18" charset="-78"/>
                <a:cs typeface="Simplified Arabic" pitchFamily="18" charset="-78"/>
              </a:rPr>
              <a:t> من القران الكريم وسنة النبي (ص ) اللذان وضعا قواعدها واصولها كالزواج والطلاق والميراث , والجوار , والطعمة , والاشربة , والقضاء , والحكم , والشورى , والحدود والمعاهدات , والربا والبيع والشراء, والكون والبيئة , كل  هذا جنبا الى جنب مع الحديث عن الصلاة والطهارة والزكاة والصياح والحج وسائر الامور </a:t>
            </a:r>
            <a:r>
              <a:rPr lang="ar-IQ" sz="1900" b="1" dirty="0" err="1">
                <a:latin typeface="Simplified Arabic" pitchFamily="18" charset="-78"/>
                <a:cs typeface="Simplified Arabic" pitchFamily="18" charset="-78"/>
              </a:rPr>
              <a:t>التعبيدية</a:t>
            </a:r>
            <a:r>
              <a:rPr lang="ar-IQ" sz="1900" b="1" dirty="0">
                <a:latin typeface="Simplified Arabic" pitchFamily="18" charset="-78"/>
                <a:cs typeface="Simplified Arabic" pitchFamily="18" charset="-78"/>
              </a:rPr>
              <a:t> ..</a:t>
            </a:r>
          </a:p>
          <a:p>
            <a:pPr marL="0" indent="0" algn="just" rtl="1">
              <a:buNone/>
            </a:pPr>
            <a:r>
              <a:rPr lang="ar-IQ" sz="1900" b="1" dirty="0">
                <a:latin typeface="Simplified Arabic" pitchFamily="18" charset="-78"/>
                <a:cs typeface="Simplified Arabic" pitchFamily="18" charset="-78"/>
              </a:rPr>
              <a:t>ان هذه النظم يشمل الانسان كله , جسمه وعقله وروحه , كما تشمل سلوكه , وفكره , مشاعره , كما تشمل ودنياه واخرته ؛ بل ليس في كيان الانسان , ولافي حياته شيء </a:t>
            </a:r>
            <a:r>
              <a:rPr lang="ar-IQ" sz="1900" b="1" dirty="0" err="1">
                <a:latin typeface="Simplified Arabic" pitchFamily="18" charset="-78"/>
                <a:cs typeface="Simplified Arabic" pitchFamily="18" charset="-78"/>
              </a:rPr>
              <a:t>لايتصل</a:t>
            </a:r>
            <a:r>
              <a:rPr lang="ar-IQ" sz="1900" b="1" dirty="0">
                <a:latin typeface="Simplified Arabic" pitchFamily="18" charset="-78"/>
                <a:cs typeface="Simplified Arabic" pitchFamily="18" charset="-78"/>
              </a:rPr>
              <a:t> بهذه النظم , </a:t>
            </a:r>
            <a:r>
              <a:rPr lang="ar-IQ" sz="1900" b="1" dirty="0" err="1" smtClean="0">
                <a:latin typeface="Simplified Arabic" pitchFamily="18" charset="-78"/>
                <a:cs typeface="Simplified Arabic" pitchFamily="18" charset="-78"/>
              </a:rPr>
              <a:t>ولاتتصل</a:t>
            </a:r>
            <a:r>
              <a:rPr lang="ar-IQ" sz="1900" b="1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IQ" sz="1900" b="1" dirty="0">
                <a:latin typeface="Simplified Arabic" pitchFamily="18" charset="-78"/>
                <a:cs typeface="Simplified Arabic" pitchFamily="18" charset="-78"/>
              </a:rPr>
              <a:t>هي به ؛ </a:t>
            </a:r>
          </a:p>
          <a:p>
            <a:pPr marL="0" indent="0" algn="just" rtl="1">
              <a:buNone/>
            </a:pPr>
            <a:r>
              <a:rPr lang="ar-IQ" sz="1900" b="1" dirty="0">
                <a:latin typeface="Simplified Arabic" pitchFamily="18" charset="-78"/>
                <a:cs typeface="Simplified Arabic" pitchFamily="18" charset="-78"/>
              </a:rPr>
              <a:t>_________________</a:t>
            </a:r>
          </a:p>
          <a:p>
            <a:pPr algn="just" rtl="1">
              <a:buAutoNum type="arabicParenBoth"/>
            </a:pPr>
            <a:r>
              <a:rPr lang="ar-IQ" sz="1900" b="1" dirty="0" smtClean="0">
                <a:latin typeface="Simplified Arabic" pitchFamily="18" charset="-78"/>
                <a:cs typeface="Simplified Arabic" pitchFamily="18" charset="-78"/>
              </a:rPr>
              <a:t>المائدة </a:t>
            </a:r>
            <a:r>
              <a:rPr lang="ar-IQ" sz="1900" b="1" dirty="0">
                <a:latin typeface="Simplified Arabic" pitchFamily="18" charset="-78"/>
                <a:cs typeface="Simplified Arabic" pitchFamily="18" charset="-78"/>
              </a:rPr>
              <a:t>/ </a:t>
            </a:r>
            <a:r>
              <a:rPr lang="ar-IQ" sz="1900" b="1" dirty="0" err="1">
                <a:latin typeface="Simplified Arabic" pitchFamily="18" charset="-78"/>
                <a:cs typeface="Simplified Arabic" pitchFamily="18" charset="-78"/>
              </a:rPr>
              <a:t>الاية</a:t>
            </a:r>
            <a:r>
              <a:rPr lang="ar-IQ" sz="1900" b="1" dirty="0">
                <a:latin typeface="Simplified Arabic" pitchFamily="18" charset="-78"/>
                <a:cs typeface="Simplified Arabic" pitchFamily="18" charset="-78"/>
              </a:rPr>
              <a:t> 44 (2) سورة ال عمران / الآية 110 </a:t>
            </a:r>
            <a:r>
              <a:rPr lang="ar-IQ" sz="1900" b="1" dirty="0" smtClean="0">
                <a:latin typeface="Simplified Arabic" pitchFamily="18" charset="-78"/>
                <a:cs typeface="Simplified Arabic" pitchFamily="18" charset="-78"/>
              </a:rPr>
              <a:t>.</a:t>
            </a:r>
            <a:endParaRPr lang="ar-IQ" sz="1900" b="1" dirty="0">
              <a:latin typeface="Simplified Arabic" pitchFamily="18" charset="-78"/>
              <a:cs typeface="Simplified Arabic" pitchFamily="18" charset="-78"/>
            </a:endParaRPr>
          </a:p>
          <a:p>
            <a:pPr marL="0" indent="0" algn="just" rtl="1">
              <a:buNone/>
            </a:pPr>
            <a:r>
              <a:rPr lang="ar-IQ" sz="1900" b="1" dirty="0">
                <a:latin typeface="Simplified Arabic" pitchFamily="18" charset="-78"/>
                <a:cs typeface="Simplified Arabic" pitchFamily="18" charset="-78"/>
              </a:rPr>
              <a:t>فهي تصاحبه في كل لحظة من لحظات حياته , وفي كل عمل يعمله , أ, فكره يفكره , او شعور يختلج في ضميره .</a:t>
            </a:r>
          </a:p>
          <a:p>
            <a:pPr marL="0" indent="0" algn="just" rtl="1">
              <a:buNone/>
            </a:pPr>
            <a:r>
              <a:rPr lang="ar-IQ" sz="1900" b="1" dirty="0" err="1">
                <a:latin typeface="Simplified Arabic" pitchFamily="18" charset="-78"/>
                <a:cs typeface="Simplified Arabic" pitchFamily="18" charset="-78"/>
              </a:rPr>
              <a:t>وجملو</a:t>
            </a:r>
            <a:r>
              <a:rPr lang="ar-IQ" sz="1900" b="1" dirty="0">
                <a:latin typeface="Simplified Arabic" pitchFamily="18" charset="-78"/>
                <a:cs typeface="Simplified Arabic" pitchFamily="18" charset="-78"/>
              </a:rPr>
              <a:t> الوصف البليغ لشمول الشريعة الاسلامية ونظمها , ينجلي صلاحها لكل زمان ومكان لقوله تعالى : ( اليوم اكملت لكم دينكم واتممت نعمتي ورضيت لكم الاسلام دينا ) (1) . </a:t>
            </a:r>
          </a:p>
          <a:p>
            <a:pPr marL="0" indent="0" algn="just" rtl="1">
              <a:buNone/>
            </a:pPr>
            <a:r>
              <a:rPr lang="ar-IQ" sz="1900" b="1" dirty="0">
                <a:latin typeface="Simplified Arabic" pitchFamily="18" charset="-78"/>
                <a:cs typeface="Simplified Arabic" pitchFamily="18" charset="-78"/>
              </a:rPr>
              <a:t>ان هذه </a:t>
            </a:r>
            <a:r>
              <a:rPr lang="ar-IQ" sz="1900" b="1" dirty="0" err="1">
                <a:latin typeface="Simplified Arabic" pitchFamily="18" charset="-78"/>
                <a:cs typeface="Simplified Arabic" pitchFamily="18" charset="-78"/>
              </a:rPr>
              <a:t>الاية</a:t>
            </a:r>
            <a:r>
              <a:rPr lang="ar-IQ" sz="1900" b="1" dirty="0">
                <a:latin typeface="Simplified Arabic" pitchFamily="18" charset="-78"/>
                <a:cs typeface="Simplified Arabic" pitchFamily="18" charset="-78"/>
              </a:rPr>
              <a:t> تقرر – بما لامجال للجدال فيه – انه دين خالد , وشريعة خالدة , وان هذه الصورة التي رضيها الله للمسلمين دينا هي الصورة الاخيرة , انها شريعة ذلك الزمان , وشريعة هذا الزمان , وشريعة كل زمان , هي الرسالة الاخيرة للبشر , وقد اكتملت وتمت , ورضيها للناس دينا . </a:t>
            </a:r>
          </a:p>
          <a:p>
            <a:pPr marL="0" indent="0" algn="just" rtl="1">
              <a:buNone/>
            </a:pPr>
            <a:r>
              <a:rPr lang="ar-IQ" sz="1900" b="1" dirty="0">
                <a:latin typeface="Simplified Arabic" pitchFamily="18" charset="-78"/>
                <a:cs typeface="Simplified Arabic" pitchFamily="18" charset="-78"/>
              </a:rPr>
              <a:t>ان هذه المنهج الالهي المشتمل على التصور الاعتقادي , والشعائر التعبدية , والشرائع المنظمة لنشاط الحياة كله يحكم , ويهيمن على نشاط الحياة كله , وهو يسمح للحياة بأن تنمو في اطاره , وترتقي , وتتطور دون خروج على اصل فيه , </a:t>
            </a:r>
            <a:r>
              <a:rPr lang="ar-IQ" sz="1900" b="1" dirty="0" err="1">
                <a:latin typeface="Simplified Arabic" pitchFamily="18" charset="-78"/>
                <a:cs typeface="Simplified Arabic" pitchFamily="18" charset="-78"/>
              </a:rPr>
              <a:t>ولافرع</a:t>
            </a:r>
            <a:r>
              <a:rPr lang="ar-IQ" sz="1900" b="1" dirty="0">
                <a:latin typeface="Simplified Arabic" pitchFamily="18" charset="-78"/>
                <a:cs typeface="Simplified Arabic" pitchFamily="18" charset="-78"/>
              </a:rPr>
              <a:t> ؛ </a:t>
            </a:r>
            <a:r>
              <a:rPr lang="ar-IQ" sz="1900" b="1" dirty="0" err="1">
                <a:latin typeface="Simplified Arabic" pitchFamily="18" charset="-78"/>
                <a:cs typeface="Simplified Arabic" pitchFamily="18" charset="-78"/>
              </a:rPr>
              <a:t>لانه</a:t>
            </a:r>
            <a:r>
              <a:rPr lang="ar-IQ" sz="1900" b="1" dirty="0">
                <a:latin typeface="Simplified Arabic" pitchFamily="18" charset="-78"/>
                <a:cs typeface="Simplified Arabic" pitchFamily="18" charset="-78"/>
              </a:rPr>
              <a:t> لهذه الغاية جاء , ولهذا كان اخر رسالة للبشر اجمعين . </a:t>
            </a:r>
          </a:p>
          <a:p>
            <a:pPr marL="0" indent="0" algn="just" rtl="1">
              <a:buNone/>
            </a:pPr>
            <a:r>
              <a:rPr lang="ar-IQ" sz="1900" b="1" dirty="0">
                <a:latin typeface="Simplified Arabic" pitchFamily="18" charset="-78"/>
                <a:cs typeface="Simplified Arabic" pitchFamily="18" charset="-78"/>
              </a:rPr>
              <a:t>____________________</a:t>
            </a:r>
          </a:p>
          <a:p>
            <a:pPr marL="0" indent="0" algn="just" rtl="1">
              <a:buNone/>
            </a:pPr>
            <a:r>
              <a:rPr lang="ar-IQ" sz="1900" b="1" dirty="0">
                <a:latin typeface="Simplified Arabic" pitchFamily="18" charset="-78"/>
                <a:cs typeface="Simplified Arabic" pitchFamily="18" charset="-78"/>
              </a:rPr>
              <a:t>(1) سورة المائدة / من </a:t>
            </a:r>
            <a:r>
              <a:rPr lang="ar-IQ" sz="1900" b="1" dirty="0" smtClean="0">
                <a:latin typeface="Simplified Arabic" pitchFamily="18" charset="-78"/>
                <a:cs typeface="Simplified Arabic" pitchFamily="18" charset="-78"/>
              </a:rPr>
              <a:t>الآية </a:t>
            </a:r>
            <a:r>
              <a:rPr lang="ar-IQ" sz="1900" b="1" dirty="0">
                <a:latin typeface="Simplified Arabic" pitchFamily="18" charset="-78"/>
                <a:cs typeface="Simplified Arabic" pitchFamily="18" charset="-78"/>
              </a:rPr>
              <a:t>(3) .</a:t>
            </a:r>
          </a:p>
          <a:p>
            <a:pPr marL="0" indent="0" algn="r" rtl="1">
              <a:buNone/>
            </a:pPr>
            <a:endParaRPr lang="en-US" sz="1800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07876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ar-IQ" sz="2400" b="1" dirty="0" smtClean="0"/>
              <a:t>المحاضرة </a:t>
            </a:r>
            <a:r>
              <a:rPr lang="ar-IQ" sz="2400" b="1" dirty="0" smtClean="0"/>
              <a:t>الثانية</a:t>
            </a:r>
            <a:endParaRPr lang="en-US" sz="24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خصائص النظم الاسلامية</a:t>
            </a: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للنظم الاسلامية خصائص عدة , فصلها الباحثون والعلماء , ويمكننا نوجز اهمها فيما يأتي : </a:t>
            </a: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1- ربانية من عند الله : </a:t>
            </a: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ان الخصيصة الاولى من الخصائص العامة للنظم الاسلامية , هي الربانية , والربانية مصدر صناعي منسوب الى الرب , زيدت فيه الالف والنون , على غير قياس , ومعناه : الانتساب الى الرب , أي الله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سبحانة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وتعالى , ويطلق على الانسان انه رباني اذا كان وثيق الصلة بالله , عالما بدينه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ةكتابه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, معلما له (1) . وفي القران الكريم : ( ولكن كونوا ربانين بما كنتم تعلمون الكتاب وبما كنتم تدرسون </a:t>
            </a:r>
            <a:r>
              <a:rPr lang="ar-IQ" sz="1800" b="1" dirty="0" smtClean="0">
                <a:latin typeface="Simplified Arabic" pitchFamily="18" charset="-78"/>
                <a:cs typeface="Simplified Arabic" pitchFamily="18" charset="-78"/>
              </a:rPr>
              <a:t>)  (2) 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.</a:t>
            </a: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والمراد من الربانية هنا امران : الاول الربانية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الغايو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والوجهة , والثاني ربانية المصدر والمنهج . وهذا يعني الكثير من المزايا في المنهج وفي التأصيل له , وهذا المنهج ليس منهج حياة انسانية واقعية فحسب ؛ بل هو اعتقاد وايمان وشعور قلبي وتقوى , واقامته مع  - الايمان والتقوى – هو الذي يكفل صلاح الحياة الارضية , وفيض الرزق ووفرة النتاج . </a:t>
            </a:r>
          </a:p>
          <a:p>
            <a:pPr marL="0" indent="0" algn="just" rtl="1">
              <a:buNone/>
            </a:pPr>
            <a:r>
              <a:rPr lang="ar-IQ" sz="1800" b="1" dirty="0" smtClean="0">
                <a:latin typeface="Simplified Arabic" pitchFamily="18" charset="-78"/>
                <a:cs typeface="Simplified Arabic" pitchFamily="18" charset="-78"/>
              </a:rPr>
              <a:t>ــــــــــــــــــــــــــــــــــــــــــــــــــــــ</a:t>
            </a:r>
            <a:endParaRPr lang="ar-IQ" sz="1800" b="1" dirty="0">
              <a:latin typeface="Simplified Arabic" pitchFamily="18" charset="-78"/>
              <a:cs typeface="Simplified Arabic" pitchFamily="18" charset="-78"/>
            </a:endParaRP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(1) تهذيب اللغة : 5/122 . </a:t>
            </a: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(2) سورة عمران :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الايه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(79) . </a:t>
            </a:r>
          </a:p>
          <a:p>
            <a:pPr marL="0" indent="0" algn="r" rtl="1">
              <a:buNone/>
            </a:pPr>
            <a:endParaRPr lang="ar-IQ" sz="1600" dirty="0"/>
          </a:p>
          <a:p>
            <a:pPr marL="0" indent="0" algn="r" rtl="1">
              <a:buNone/>
            </a:pPr>
            <a:endParaRPr lang="ar-IQ" sz="1600" dirty="0"/>
          </a:p>
          <a:p>
            <a:pPr marL="0" indent="0" algn="r" rtl="1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099785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r" rtl="1">
              <a:buNone/>
            </a:pPr>
            <a:endParaRPr lang="ar-IQ" sz="1400" dirty="0">
              <a:latin typeface="Simplified Arabic" pitchFamily="18" charset="-78"/>
              <a:cs typeface="Simplified Arabic" pitchFamily="18" charset="-78"/>
            </a:endParaRPr>
          </a:p>
          <a:p>
            <a:pPr marL="0" indent="0" algn="r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وحسن التوزيع , كي يأكل الناس جميعا في - ظل هذا المنهج – من فوقهم ومن تحت ارجلهم (1). </a:t>
            </a:r>
          </a:p>
          <a:p>
            <a:pPr marL="0" indent="0" algn="r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ولنتأمل في الخطاب الالهي في قوله تعالى : ( يا ايها الناس انا خلقناكم من ذكر وانثى وجعلناكم شعوبا وقبائل لتعارفوا ان اكرمكم عند الله اتقاكم ان الله عليم خبير ) (2) .</a:t>
            </a:r>
          </a:p>
          <a:p>
            <a:pPr marL="0" indent="0" algn="r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فهو اشارة الى امر مهم يجب على الجميع الانتباه له ؛ فالنظم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لاجل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كونها ربانية لم تأت مخصصة لفئة معينة من البشر , ولم تميز بين اسود البشرة وابيض ؛ بل هي جاءت للجميع على حد سواء ؛ فالله خلق الناس اجمعين فكلهم عبيدة , وهو لا يفضل لونا على لون كما هو الحال في بعض القوانين التي كانت تفصل بحسب لون البشرة في الغرب حتى وقت قريب ؛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فالاية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القرانية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نداء رباني يمثل صوت العدالة في كل زمان ومكان ( يا أيها الناس ! ) </a:t>
            </a:r>
            <a:endParaRPr lang="ar-IQ" sz="1800" b="1" dirty="0" smtClean="0">
              <a:latin typeface="Simplified Arabic" pitchFamily="18" charset="-78"/>
              <a:cs typeface="Simplified Arabic" pitchFamily="18" charset="-78"/>
            </a:endParaRPr>
          </a:p>
          <a:p>
            <a:pPr marL="0" indent="0" algn="r" rtl="1">
              <a:buNone/>
            </a:pPr>
            <a:endParaRPr lang="ar-IQ" sz="1800" b="1" dirty="0">
              <a:latin typeface="Simplified Arabic" pitchFamily="18" charset="-78"/>
              <a:cs typeface="Simplified Arabic" pitchFamily="18" charset="-78"/>
            </a:endParaRP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يا أيها المختلفون اجناسا والوانا , المتفرقون شعوبا وقبائل ! انكم من اصل واحد  , انكم من ادم , وادم من تراب , فلا تختلفوا , ولا تتفرقوا , ولا تتخاصموا ,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ولاتذهبوا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بددا (3) ,  فقضيتكم جميعا أيها المسلمون واحدة , وهي ليست بحال من الاحوال قابلة للتجزؤ والوئام , فأما اختلاف الالسنة والالوان , واختلاف الطباع والاخلاق , واختلاف المواهب والاستعدادات ؛ </a:t>
            </a:r>
          </a:p>
          <a:p>
            <a:pPr marL="0" indent="0" algn="just" rtl="1">
              <a:buNone/>
            </a:pPr>
            <a:r>
              <a:rPr lang="ar-IQ" sz="1800" b="1" dirty="0" smtClean="0">
                <a:latin typeface="Simplified Arabic" pitchFamily="18" charset="-78"/>
                <a:cs typeface="Simplified Arabic" pitchFamily="18" charset="-78"/>
              </a:rPr>
              <a:t>ـــــــــــــــــــــــــــــــــــــــــــــــــــــــــــــــــــــ</a:t>
            </a:r>
            <a:endParaRPr lang="ar-IQ" sz="1800" b="1" dirty="0">
              <a:latin typeface="Simplified Arabic" pitchFamily="18" charset="-78"/>
              <a:cs typeface="Simplified Arabic" pitchFamily="18" charset="-78"/>
            </a:endParaRP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(1) فقه السيرة النبوية , منير الغضبان : ص 60 . </a:t>
            </a: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(2) سورة الحجرات /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الاية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13 </a:t>
            </a: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(3) تفسير القران العظيم , لابن كثير : ( 3/ 117 ) .</a:t>
            </a:r>
          </a:p>
          <a:p>
            <a:pPr marL="0" indent="0" algn="r" rtl="1">
              <a:buNone/>
            </a:pPr>
            <a:endParaRPr lang="ar-IQ" sz="1400" dirty="0">
              <a:latin typeface="Simplified Arabic" pitchFamily="18" charset="-78"/>
              <a:cs typeface="Simplified Arabic" pitchFamily="18" charset="-78"/>
            </a:endParaRPr>
          </a:p>
          <a:p>
            <a:pPr marL="0" indent="0" algn="r" rtl="1">
              <a:buNone/>
            </a:pPr>
            <a:endParaRPr lang="en-US" sz="1400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81542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7912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marR="270510" indent="0" algn="just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ar-IQ" sz="1800" b="1" dirty="0" smtClean="0">
              <a:latin typeface="Simplified Arabic" pitchFamily="18" charset="-78"/>
              <a:ea typeface="Calibri"/>
              <a:cs typeface="Simplified Arabic" pitchFamily="18" charset="-78"/>
            </a:endParaRPr>
          </a:p>
          <a:p>
            <a:pPr marL="0" marR="270510" indent="0" algn="just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IQ" sz="1900" b="1" dirty="0">
                <a:latin typeface="Simplified Arabic" pitchFamily="18" charset="-78"/>
                <a:ea typeface="Calibri"/>
                <a:cs typeface="Simplified Arabic" pitchFamily="18" charset="-78"/>
              </a:rPr>
              <a:t>فهو تنوع </a:t>
            </a:r>
            <a:r>
              <a:rPr lang="ar-IQ" sz="1900" b="1" dirty="0" smtClean="0">
                <a:latin typeface="Simplified Arabic" pitchFamily="18" charset="-78"/>
                <a:ea typeface="Calibri"/>
                <a:cs typeface="Simplified Arabic" pitchFamily="18" charset="-78"/>
              </a:rPr>
              <a:t>لا يقتضي </a:t>
            </a:r>
            <a:r>
              <a:rPr lang="ar-IQ" sz="1900" b="1" dirty="0">
                <a:latin typeface="Simplified Arabic" pitchFamily="18" charset="-78"/>
                <a:ea typeface="Calibri"/>
                <a:cs typeface="Simplified Arabic" pitchFamily="18" charset="-78"/>
              </a:rPr>
              <a:t>النزاع والشقاق ؛ بل يقتضي التعاون للنهوض بجميع التكاليف , والوفاء بجميع الحاجات , وليس للون , والجنس , واللغة , والمذاهب الفكرية والمذهبية وسائر هذه المعاني من حساب في ميزان الله ؛ انما هنالك ميزان واحد تحدد به القيم ؛ ويعرف به فضل الناس , وهوه  ( ان اكرمكم عند الله اتقاكم ) والكريم حقا هو الكريم عند الله , وهو يزنكم عن علم وعن خبرة بالقيم والموازين : ( ان الله عليم خبير ) 1 . وهكذا تسقط جميع الفوارق , ويرتفع ميزان واحد وبقيمة واحدة </a:t>
            </a:r>
          </a:p>
          <a:p>
            <a:pPr marL="0" marR="270510" indent="0" algn="just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IQ" sz="1900" b="1" dirty="0">
                <a:latin typeface="Simplified Arabic" pitchFamily="18" charset="-78"/>
                <a:ea typeface="Calibri"/>
                <a:cs typeface="Simplified Arabic" pitchFamily="18" charset="-78"/>
              </a:rPr>
              <a:t>والى هذا الميزان يتحاكم البشر جيعا , واليه يرجح البشر بعضهم البعض . </a:t>
            </a:r>
          </a:p>
          <a:p>
            <a:pPr marL="0" marR="270510" indent="0" algn="just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IQ" sz="1900" b="1" dirty="0">
                <a:latin typeface="Simplified Arabic" pitchFamily="18" charset="-78"/>
                <a:ea typeface="Calibri"/>
                <a:cs typeface="Simplified Arabic" pitchFamily="18" charset="-78"/>
              </a:rPr>
              <a:t>وبذلك </a:t>
            </a:r>
            <a:r>
              <a:rPr lang="ar-IQ" sz="1900" b="1" dirty="0" err="1">
                <a:latin typeface="Simplified Arabic" pitchFamily="18" charset="-78"/>
                <a:ea typeface="Calibri"/>
                <a:cs typeface="Simplified Arabic" pitchFamily="18" charset="-78"/>
              </a:rPr>
              <a:t>تتوراى</a:t>
            </a:r>
            <a:r>
              <a:rPr lang="ar-IQ" sz="1900" b="1" dirty="0">
                <a:latin typeface="Simplified Arabic" pitchFamily="18" charset="-78"/>
                <a:ea typeface="Calibri"/>
                <a:cs typeface="Simplified Arabic" pitchFamily="18" charset="-78"/>
              </a:rPr>
              <a:t> جميع أسباب النزاع والخصومات في الارض , ويظهر سبب كبير وواضح </a:t>
            </a:r>
            <a:r>
              <a:rPr lang="ar-IQ" sz="1900" b="1" dirty="0" err="1">
                <a:latin typeface="Simplified Arabic" pitchFamily="18" charset="-78"/>
                <a:ea typeface="Calibri"/>
                <a:cs typeface="Simplified Arabic" pitchFamily="18" charset="-78"/>
              </a:rPr>
              <a:t>للالفه</a:t>
            </a:r>
            <a:r>
              <a:rPr lang="ar-IQ" sz="1900" b="1" dirty="0">
                <a:latin typeface="Simplified Arabic" pitchFamily="18" charset="-78"/>
                <a:ea typeface="Calibri"/>
                <a:cs typeface="Simplified Arabic" pitchFamily="18" charset="-78"/>
              </a:rPr>
              <a:t> والتعاون : ألوهية الله للجميع , وخلقهم من اصل واحد , ويرتفع لواء واحد يتسابق الجميع ليقفوا تحته : لواء التقوى في ظل الله , وهذا هو اللواء الذي رفعه الاسلام , لينقذ البشرية من كلاليب العصبية للجنس , والعصبية </a:t>
            </a:r>
            <a:r>
              <a:rPr lang="ar-IQ" sz="1900" b="1" dirty="0" err="1">
                <a:latin typeface="Simplified Arabic" pitchFamily="18" charset="-78"/>
                <a:ea typeface="Calibri"/>
                <a:cs typeface="Simplified Arabic" pitchFamily="18" charset="-78"/>
              </a:rPr>
              <a:t>للارض</a:t>
            </a:r>
            <a:r>
              <a:rPr lang="ar-IQ" sz="1900" b="1" dirty="0">
                <a:latin typeface="Simplified Arabic" pitchFamily="18" charset="-78"/>
                <a:ea typeface="Calibri"/>
                <a:cs typeface="Simplified Arabic" pitchFamily="18" charset="-78"/>
              </a:rPr>
              <a:t> , والعصبية للقبيلة , والعصبية للبيت , وكلها من الجاهلية وهي </a:t>
            </a:r>
            <a:r>
              <a:rPr lang="ar-IQ" sz="1900" b="1" dirty="0" err="1">
                <a:latin typeface="Simplified Arabic" pitchFamily="18" charset="-78"/>
                <a:ea typeface="Calibri"/>
                <a:cs typeface="Simplified Arabic" pitchFamily="18" charset="-78"/>
              </a:rPr>
              <a:t>تتزيا</a:t>
            </a:r>
            <a:r>
              <a:rPr lang="ar-IQ" sz="1900" b="1" dirty="0">
                <a:latin typeface="Simplified Arabic" pitchFamily="18" charset="-78"/>
                <a:ea typeface="Calibri"/>
                <a:cs typeface="Simplified Arabic" pitchFamily="18" charset="-78"/>
              </a:rPr>
              <a:t> بشتى الازياء , وتسمى بشتى الاسماء . وكلها جاهلية عارية من الاسلام! وقد حارب الاسلام هذا العصبية الجاهلية في كل صورها وأشكالها , ليقيم نضامه الانساني العالمي في ظل راية واحدة هي : لا اله الا الله , محمد رسول الله , وقد روي عن جابر بن عبد الله , كسع رجلا من الانصار , فقال الانصاري : يا </a:t>
            </a:r>
            <a:r>
              <a:rPr lang="ar-IQ" sz="1900" b="1" dirty="0" err="1">
                <a:latin typeface="Simplified Arabic" pitchFamily="18" charset="-78"/>
                <a:ea typeface="Calibri"/>
                <a:cs typeface="Simplified Arabic" pitchFamily="18" charset="-78"/>
              </a:rPr>
              <a:t>للانصار</a:t>
            </a:r>
            <a:r>
              <a:rPr lang="ar-IQ" sz="1900" b="1" dirty="0">
                <a:latin typeface="Simplified Arabic" pitchFamily="18" charset="-78"/>
                <a:ea typeface="Calibri"/>
                <a:cs typeface="Simplified Arabic" pitchFamily="18" charset="-78"/>
              </a:rPr>
              <a:t> ! وقال المهاجري : يا للمهاجرين ! قال ك فسمع النبي ( ص ) ذاك ؛ فقال : ما بال دعوى الجاهلية ؟ فقالوا : يا رسول الله ! رجل من المهاجرين كسج رجلا من الانصار ؛ فقال : دعوها </a:t>
            </a:r>
            <a:r>
              <a:rPr lang="ar-IQ" sz="1900" b="1" dirty="0" err="1">
                <a:latin typeface="Simplified Arabic" pitchFamily="18" charset="-78"/>
                <a:ea typeface="Calibri"/>
                <a:cs typeface="Simplified Arabic" pitchFamily="18" charset="-78"/>
              </a:rPr>
              <a:t>فانها</a:t>
            </a:r>
            <a:r>
              <a:rPr lang="ar-IQ" sz="1900" b="1" dirty="0">
                <a:latin typeface="Simplified Arabic" pitchFamily="18" charset="-78"/>
                <a:ea typeface="Calibri"/>
                <a:cs typeface="Simplified Arabic" pitchFamily="18" charset="-78"/>
              </a:rPr>
              <a:t> منتنة ؛ فقال عبد الله بن أبي ابن سلول : قد فعلوها لئن رجعنا الى المدينة ليخرجن الاعز منها الاذل ؛ فقال عمر : دعني </a:t>
            </a:r>
            <a:r>
              <a:rPr lang="ar-IQ" sz="1900" b="1" dirty="0" err="1">
                <a:latin typeface="Simplified Arabic" pitchFamily="18" charset="-78"/>
                <a:ea typeface="Calibri"/>
                <a:cs typeface="Simplified Arabic" pitchFamily="18" charset="-78"/>
              </a:rPr>
              <a:t>يارسول</a:t>
            </a:r>
            <a:r>
              <a:rPr lang="ar-IQ" sz="1900" b="1" dirty="0">
                <a:latin typeface="Simplified Arabic" pitchFamily="18" charset="-78"/>
                <a:ea typeface="Calibri"/>
                <a:cs typeface="Simplified Arabic" pitchFamily="18" charset="-78"/>
              </a:rPr>
              <a:t> الله أضرب عنق هذا المنافق ؛ فقال : دعه , </a:t>
            </a:r>
            <a:r>
              <a:rPr lang="ar-IQ" sz="1900" b="1" dirty="0" smtClean="0">
                <a:latin typeface="Simplified Arabic" pitchFamily="18" charset="-78"/>
                <a:ea typeface="Calibri"/>
                <a:cs typeface="Simplified Arabic" pitchFamily="18" charset="-78"/>
              </a:rPr>
              <a:t>لا يتحدث </a:t>
            </a:r>
            <a:r>
              <a:rPr lang="ar-IQ" sz="1900" b="1" dirty="0">
                <a:latin typeface="Simplified Arabic" pitchFamily="18" charset="-78"/>
                <a:ea typeface="Calibri"/>
                <a:cs typeface="Simplified Arabic" pitchFamily="18" charset="-78"/>
              </a:rPr>
              <a:t>الناس ان محمدا يقتل </a:t>
            </a:r>
            <a:r>
              <a:rPr lang="ar-IQ" sz="1900" b="1" dirty="0" err="1">
                <a:latin typeface="Simplified Arabic" pitchFamily="18" charset="-78"/>
                <a:ea typeface="Calibri"/>
                <a:cs typeface="Simplified Arabic" pitchFamily="18" charset="-78"/>
              </a:rPr>
              <a:t>أصحابة</a:t>
            </a:r>
            <a:r>
              <a:rPr lang="ar-IQ" sz="1900" b="1" dirty="0">
                <a:latin typeface="Simplified Arabic" pitchFamily="18" charset="-78"/>
                <a:ea typeface="Calibri"/>
                <a:cs typeface="Simplified Arabic" pitchFamily="18" charset="-78"/>
              </a:rPr>
              <a:t> (1) . </a:t>
            </a:r>
          </a:p>
          <a:p>
            <a:pPr marL="0" marR="270510" indent="0" algn="just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ar-IQ" sz="1800" b="1" dirty="0">
              <a:latin typeface="Simplified Arabic" pitchFamily="18" charset="-78"/>
              <a:ea typeface="Calibri"/>
              <a:cs typeface="Simplified Arabic" pitchFamily="18" charset="-78"/>
            </a:endParaRPr>
          </a:p>
          <a:p>
            <a:pPr marL="0" marR="270510" indent="0" algn="just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IQ" sz="1800" b="1" dirty="0">
                <a:latin typeface="Simplified Arabic" pitchFamily="18" charset="-78"/>
                <a:ea typeface="Calibri"/>
                <a:cs typeface="Simplified Arabic" pitchFamily="18" charset="-78"/>
              </a:rPr>
              <a:t>________________________</a:t>
            </a:r>
          </a:p>
          <a:p>
            <a:pPr marL="0" marR="270510" indent="0" algn="just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IQ" sz="1800" b="1" dirty="0">
                <a:latin typeface="Simplified Arabic" pitchFamily="18" charset="-78"/>
                <a:ea typeface="Calibri"/>
                <a:cs typeface="Simplified Arabic" pitchFamily="18" charset="-78"/>
              </a:rPr>
              <a:t>(19 سورة الحجرات / من </a:t>
            </a:r>
            <a:r>
              <a:rPr lang="ar-IQ" sz="1800" b="1" dirty="0" err="1">
                <a:latin typeface="Simplified Arabic" pitchFamily="18" charset="-78"/>
                <a:ea typeface="Calibri"/>
                <a:cs typeface="Simplified Arabic" pitchFamily="18" charset="-78"/>
              </a:rPr>
              <a:t>الاية</a:t>
            </a:r>
            <a:r>
              <a:rPr lang="ar-IQ" sz="1800" b="1" dirty="0">
                <a:latin typeface="Simplified Arabic" pitchFamily="18" charset="-78"/>
                <a:ea typeface="Calibri"/>
                <a:cs typeface="Simplified Arabic" pitchFamily="18" charset="-78"/>
              </a:rPr>
              <a:t> (13) . </a:t>
            </a:r>
          </a:p>
          <a:p>
            <a:pPr marL="0" marR="270510" indent="0" algn="just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ar-IQ" sz="1800" b="1" dirty="0">
              <a:latin typeface="Simplified Arabic" pitchFamily="18" charset="-78"/>
              <a:ea typeface="Calibri"/>
              <a:cs typeface="Simplified Arabic" pitchFamily="18" charset="-78"/>
            </a:endParaRPr>
          </a:p>
          <a:p>
            <a:pPr marL="0" marR="270510" indent="0" algn="just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>
              <a:latin typeface="Simplified Arabic" pitchFamily="18" charset="-78"/>
              <a:ea typeface="Calibri"/>
              <a:cs typeface="Simplified Arabic" pitchFamily="18" charset="-78"/>
            </a:endParaRPr>
          </a:p>
          <a:p>
            <a:pPr marL="0" indent="0" algn="r" rtl="1">
              <a:buNone/>
            </a:pPr>
            <a:endParaRPr lang="en-US" sz="1400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95380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1722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2- الثبات : </a:t>
            </a: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الخصيصة الثانية من خصائص النظم في الاسلام هي الثبات , ونعني بها انها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لاتتغير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كيفما يشتهي أبناء البشر ؛ لان مصادرها ثابتة ومحفوظة , وهي القران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والنسة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النبوية المطهرة : قال تعالى : ( انا نزلنا الذكر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ونا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له لحافظون )2. ويقول (ص ) : (( ان الله تعالى فرض فرائض : فلا تضيعوها وحرم حرمات , فلا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تنتهوكها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وحد حدودا , فلا تعتدوها وسكت عن أشياء من غير نسيان , فلا تبحثوا</a:t>
            </a: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عنها )) . </a:t>
            </a: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مع ان مصادر النظم الاسلامية ثابتة ونصوصها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مستقاها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من الكتاب والسنة المطهرة فنها جاءت ملبية لاحتياجات الانسان . </a:t>
            </a: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______________________</a:t>
            </a: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(1) الجامع الصحيح , للبخاري : حديث رقم ( 4905 ) . </a:t>
            </a: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(2) سورة الحجر /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الاية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(9). </a:t>
            </a: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ومتطلبات حياته التي يعجز البشر عن جمعها , ويرجع ذلك الى انها جمعت مع الثبات التطور ؛ فلم تغفل جانب المتغيرات التي تطرا الحياة البشرية , قال تعالى( وما ارسلناك الا رحمة للعالمين</a:t>
            </a:r>
            <a:r>
              <a:rPr lang="ar-IQ" sz="1800" b="1" dirty="0" smtClean="0">
                <a:latin typeface="Simplified Arabic" pitchFamily="18" charset="-78"/>
                <a:cs typeface="Simplified Arabic" pitchFamily="18" charset="-78"/>
              </a:rPr>
              <a:t>) 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والعالمين لفظ يشمل الزمان والمكان على اقصى اتساع وبلا حدود . </a:t>
            </a:r>
            <a:endParaRPr lang="ar-IQ" sz="1800" b="1" dirty="0" smtClean="0">
              <a:latin typeface="Simplified Arabic" pitchFamily="18" charset="-78"/>
              <a:cs typeface="Simplified Arabic" pitchFamily="18" charset="-78"/>
            </a:endParaRP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يقول الامام الشاطبي ( رحمة الله ) : ( ثبت أن الشارع قد قصد بالتشريع اقامة المصالح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الاخروية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والدنيوية , فذلك على وجه لا يختل لها به نظام ,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لابحسب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الكل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ولابحسب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الجزء , وسواء في ذلك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ماكان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من قبل الضروريات أو الحاجيات أو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التحسينيات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,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فانها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لو كانت موضوعة بحيث يمكن ان يختل نظامها او تنحل احكامها , لم يكن التشريع موضوعا لها ؛ اذ ليس كونها مصالح اذ   ذاك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باولى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من كونها مفاسد , لكن الشارع قاصد بها أن تكون مصالح على الاطلاق ,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فلاببوضعها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على ذلك الوجه ابديا وكليا وعاما في جميع انواع التكليف والمكلفين من جميع الاحوال , وكذلك وجدنا الامر فيها , والحمد لله . </a:t>
            </a:r>
            <a:endParaRPr lang="en-US" sz="1800" b="1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39704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198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r" rtl="1">
              <a:buNone/>
            </a:pPr>
            <a:endParaRPr lang="ar-IQ" sz="1800" dirty="0" smtClean="0">
              <a:latin typeface="Simplified Arabic" pitchFamily="18" charset="-78"/>
              <a:cs typeface="Simplified Arabic" pitchFamily="18" charset="-78"/>
            </a:endParaRPr>
          </a:p>
          <a:p>
            <a:pPr marL="0" indent="0" algn="r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ونشير هنا الى ان ثبات النظام الرباني في الاسلام يجعل الناس جميعا سواء تحت ظل الدستور والحكم , وليس هنالك حاكم فوق القانون ومحكوم تحت القانون , فهو نظام سري على الحاكم وعلى </a:t>
            </a:r>
          </a:p>
          <a:p>
            <a:pPr marL="0" indent="0" algn="r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_________________________</a:t>
            </a:r>
          </a:p>
          <a:p>
            <a:pPr algn="r" rtl="1">
              <a:buAutoNum type="arabicParenBoth"/>
            </a:pPr>
            <a:r>
              <a:rPr lang="ar-IQ" sz="1800" b="1" dirty="0" smtClean="0">
                <a:latin typeface="Simplified Arabic" pitchFamily="18" charset="-78"/>
                <a:cs typeface="Simplified Arabic" pitchFamily="18" charset="-78"/>
              </a:rPr>
              <a:t>سورة 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الانبياء :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الاية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(107) </a:t>
            </a:r>
            <a:r>
              <a:rPr lang="ar-IQ" sz="1800" b="1" dirty="0" smtClean="0">
                <a:latin typeface="Simplified Arabic" pitchFamily="18" charset="-78"/>
                <a:cs typeface="Simplified Arabic" pitchFamily="18" charset="-78"/>
              </a:rPr>
              <a:t>.</a:t>
            </a:r>
            <a:endParaRPr lang="ar-IQ" sz="1800" b="1" dirty="0">
              <a:latin typeface="Simplified Arabic" pitchFamily="18" charset="-78"/>
              <a:cs typeface="Simplified Arabic" pitchFamily="18" charset="-78"/>
            </a:endParaRP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المحكوم ؛ فالله (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سبحانة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وتعالى ) هو الذي (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لايسال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عما يفعل وهم يسالون ) (1) . </a:t>
            </a: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وهذا الامر المهم الذي يميز النظام في الاسلام  وهو ما غفل عنه اهل الاديان السابقة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للاسلام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, وقد سبق ان وصفهم الله تعالى بالشرك ,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ولاشرك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اعظم من ان تتخذ مشرعا غير الله , أو يرى في نظام الله عدم الصلاحية ؛ ولاشك ان من يفعل ذلك ؛ فسيكون عرضه للتغير والتبديل ؛ فعقول البشر متفاوتة</a:t>
            </a: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واهواءهم كثيرة ولذا فالاحتكام اليهم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منظة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التغاير والتبدل والاختلاف باختلاف الازمان والاماكن , واقرب مثال على ذلك واوضحه هؤلاء اليهود الذين وصموا بالشرك بالله ؛ لانهم كانوا يتخذون احبارهم اربابا من دون الله – لا لانهم عبدوهم – ولكن ؛ لانهم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قبلو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منهم التحليل والتحريم , ومنحوهم حق الحاكمية والتشريع – ابتداء من عند أنفسهم – فجعلوا بذلك مشركين الشرك الذي يغفر الله كل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ماعداه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فضلا عن الكبائر ؛ فمرد الامر كله الى افراد الله – سبحانه –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بالالوهية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, ومن ثم افراده بالحاكمية ؛ فهي اخص خصائص الالوهية وداخل هذا النطاق يبقى المسلم مسلما ويبقى المؤمن مومنا , ويطمع ان يغفر له ذنوبه ومنها كبائرة ! أما خارج هذا النطاق ؛ فهو الشرك الذي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لايغفره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الله ابد , قال تعالى  : ( يا أيها الذين امنو اطيعوا الله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واطيعو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الرسول واولي الامر منكم </a:t>
            </a:r>
            <a:r>
              <a:rPr lang="ar-IQ" sz="1800" b="1" dirty="0" smtClean="0">
                <a:latin typeface="Simplified Arabic" pitchFamily="18" charset="-78"/>
                <a:cs typeface="Simplified Arabic" pitchFamily="18" charset="-78"/>
              </a:rPr>
              <a:t>فأن</a:t>
            </a: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تنازعتم في شيء فردوه الى الله والرسول ان كنتم تؤمنون بالله واليوم الاخر ذلك خير واحسن </a:t>
            </a:r>
          </a:p>
          <a:p>
            <a:pPr marL="0" indent="0" algn="just" rtl="1">
              <a:buNone/>
            </a:pP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تاويلا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) </a:t>
            </a:r>
            <a:r>
              <a:rPr lang="ar-IQ" sz="1800" b="1" dirty="0" smtClean="0">
                <a:latin typeface="Simplified Arabic" pitchFamily="18" charset="-78"/>
                <a:cs typeface="Simplified Arabic" pitchFamily="18" charset="-78"/>
              </a:rPr>
              <a:t>(2) 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.</a:t>
            </a:r>
          </a:p>
          <a:p>
            <a:pPr marL="0" indent="0" algn="just" rtl="1">
              <a:buNone/>
            </a:pPr>
            <a:r>
              <a:rPr lang="ar-IQ" sz="1800" b="1" dirty="0" smtClean="0">
                <a:latin typeface="Simplified Arabic" pitchFamily="18" charset="-78"/>
                <a:cs typeface="Simplified Arabic" pitchFamily="18" charset="-78"/>
              </a:rPr>
              <a:t>_________________________</a:t>
            </a:r>
            <a:endParaRPr lang="ar-IQ" sz="1800" b="1" dirty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AutoNum type="arabicParenBoth"/>
            </a:pPr>
            <a:r>
              <a:rPr lang="ar-IQ" sz="1800" b="1" dirty="0" smtClean="0">
                <a:latin typeface="Simplified Arabic" pitchFamily="18" charset="-78"/>
                <a:cs typeface="Simplified Arabic" pitchFamily="18" charset="-78"/>
              </a:rPr>
              <a:t>سورة 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الانبياء /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الاية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23 . </a:t>
            </a:r>
            <a:endParaRPr lang="ar-IQ" sz="1800" b="1" dirty="0" smtClean="0">
              <a:latin typeface="Simplified Arabic" pitchFamily="18" charset="-78"/>
              <a:cs typeface="Simplified Arabic" pitchFamily="18" charset="-78"/>
            </a:endParaRPr>
          </a:p>
          <a:p>
            <a:pPr marL="0" indent="0" algn="just" rtl="1">
              <a:buNone/>
            </a:pPr>
            <a:r>
              <a:rPr lang="ar-IQ" sz="1800" b="1" dirty="0" smtClean="0">
                <a:latin typeface="Simplified Arabic" pitchFamily="18" charset="-78"/>
                <a:cs typeface="Simplified Arabic" pitchFamily="18" charset="-78"/>
              </a:rPr>
              <a:t>(2) سورة 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النساء /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الاية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59 </a:t>
            </a:r>
          </a:p>
          <a:p>
            <a:pPr marL="0" indent="0" algn="r" rtl="1">
              <a:buNone/>
            </a:pPr>
            <a:endParaRPr lang="en-US" sz="1800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89035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9436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just" rtl="1">
              <a:buNone/>
            </a:pPr>
            <a:endParaRPr lang="ar-IQ" sz="1800" b="1" dirty="0" smtClean="0">
              <a:latin typeface="Simplified Arabic" pitchFamily="18" charset="-78"/>
              <a:cs typeface="Simplified Arabic" pitchFamily="18" charset="-78"/>
            </a:endParaRP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3- الوضوح : </a:t>
            </a: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وهو الابانة ويقابلها الغموض قال تعالى في وصف كتابه : ( وكذلك انزلناه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ايات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بينات وأن الله يهدي من يريد ) (1) .  فالنظم الاسلامية واضحة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لاغموض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فيها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ولاتعقيد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, وهذا الوضوح يناسب العقل السليم ؛ لان العقل – دائما – يطلب الترابط والوحدة عند التنوع والكثرة , ويريد ان يرجع الاشياء المختلفة الى سبب واحد . ولعل منشأ هذا الوضوح </a:t>
            </a:r>
          </a:p>
          <a:p>
            <a:pPr marL="0" indent="0" algn="just" rtl="1">
              <a:buNone/>
            </a:pPr>
            <a:r>
              <a:rPr lang="ar-IQ" sz="1800" b="1" dirty="0" smtClean="0">
                <a:latin typeface="Simplified Arabic" pitchFamily="18" charset="-78"/>
                <a:cs typeface="Simplified Arabic" pitchFamily="18" charset="-78"/>
              </a:rPr>
              <a:t>ـــــــــــــــــــــــــــــــــــــــــــــــــــــــــــــــــــــــــــــــــــــــــ</a:t>
            </a:r>
          </a:p>
          <a:p>
            <a:pPr algn="just" rtl="1">
              <a:buAutoNum type="arabicParenBoth"/>
            </a:pPr>
            <a:r>
              <a:rPr lang="ar-IQ" sz="1800" b="1" dirty="0" smtClean="0">
                <a:latin typeface="Simplified Arabic" pitchFamily="18" charset="-78"/>
                <a:cs typeface="Simplified Arabic" pitchFamily="18" charset="-78"/>
              </a:rPr>
              <a:t>سورة الحج: الآية: (16) . </a:t>
            </a: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وسببه الرئيس يكمن في ما أودعه الله تعالى في الكون من اسرار ؛ فكان الاحتياج الى معرفة هذا الاسرار امرا مهما عند الانسان كي تستقيم حياته وفق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ماسخر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له الانتفاع بها , في الوقت الذي زوى عنه الاسرار الاخرى التي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لاعلاقة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لها بخلافته الكبرى ؛ فلم تكن ثمة حاجة للوقوف عليها أو معرفتها . ولعل هذا هو السبب الرئيس في الشقاء الذي وقعت  فيه بعض	 الامم حين ضربت في تيه لا منارة فيه , وهي تحاول كشف هذا الاسرار , ونفترض فروضا تنبع من الادراك البشري الذي لم يهيا لذا المجال , ولم يزود اصلا بأدوات المعرفة فيه الارتياد ؛ فتجيء هذه الفروض مبهمة وغير واضحة ؛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فياتي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المقلدون المتنكرون لكل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ماهو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ديني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فياخذون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تلك الاوضاع الفلسفية الغامضة والمستعصية على الفهم ليحاولوا ان يطبقوها ويجعلوها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نضاما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وضعي للبشر , ولعل هذا الامر هو اكبر خطا ارتكبه هؤلاء , وما ذلك الا لان اصحاب هذا الفلسفات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حاولو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ان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يخرجو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بالادراك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البشري عن طبيعة خلقته , وان يتجاوزوا به نطاقه المقدور له ! فلم ينتهوا الى شيء يطمئن اليه بل لم يصلو الى شيء يمكن ان يحترمه من يرى التصوير الاسلامي ويعيش في ظله , وعصم الاسلام أهله المؤمنين بحقيقته أن يضربوا في هذا التيه بلا دليل , وأن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يحاولو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هذه المحاولة الفاشلة , الخاطئة المنهج ابتداء (1)</a:t>
            </a: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______________</a:t>
            </a: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(1) ينظر : العدالة الاجتماعية في الاسلام : ص 160 وما بعدها . </a:t>
            </a:r>
          </a:p>
          <a:p>
            <a:pPr marL="0" indent="0" algn="just" rtl="1">
              <a:buNone/>
            </a:pPr>
            <a:endParaRPr lang="ar-IQ" sz="1800" b="1" dirty="0" smtClean="0">
              <a:latin typeface="Simplified Arabic" pitchFamily="18" charset="-78"/>
              <a:cs typeface="Simplified Arabic" pitchFamily="18" charset="-78"/>
            </a:endParaRPr>
          </a:p>
          <a:p>
            <a:pPr marL="0" indent="0" algn="r" rtl="1">
              <a:buNone/>
            </a:pPr>
            <a:endParaRPr lang="ar-IQ" sz="1800" dirty="0" smtClean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15269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 rtl="1">
              <a:buNone/>
            </a:pPr>
            <a:r>
              <a:rPr lang="ar-IQ" sz="1800" b="1" dirty="0" smtClean="0">
                <a:latin typeface="Simplified Arabic" pitchFamily="18" charset="-78"/>
                <a:cs typeface="Simplified Arabic" pitchFamily="18" charset="-78"/>
              </a:rPr>
              <a:t>4.  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تقوم على التسليم لله تعالى  ولرسوله ( ص ) ان من اعظم صفات المؤمنين التي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امتنحهم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بها رب العزة هي ايمانهم الكبير الذي يملأ جوانحهم بما في الكتاب الكريم والذي يعد نبراسا لهم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يستضييؤن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بسنا نوره ليهديهم في هذا العالم المظلم كما في قال تعالى : ( ذلك الكتاب لاريب فيه هدى </a:t>
            </a:r>
            <a:r>
              <a:rPr lang="ar-IQ" sz="1800" b="1" dirty="0" smtClean="0">
                <a:latin typeface="Simplified Arabic" pitchFamily="18" charset="-78"/>
                <a:cs typeface="Simplified Arabic" pitchFamily="18" charset="-78"/>
              </a:rPr>
              <a:t>للمتقين 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) (1) . </a:t>
            </a: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ان الطاقة الفكرية التي وهبها الله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للانسان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انما كانت ليقوم بالخلافة في هذه الارض ؛ فهي موكله بهذه الحياة الواقعة القريبة , تنظر فيها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وتتعمقها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وتتنقصاها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و وتعمل وتنتج , وتنمي هذه الحياة وتجملها , على ان يكون لها سند من تلك الطاقة الروحية التي تتصل مباشرة بالوجود كله وخالق الوجود , وعلى ان تدع للمجهول حصته في الغيب الذي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لاتحيط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به العقول ؛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فاما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محاولة ادراك ما وراء الواقع بالعقل المحدود الطاقة بحدود هذه الارض والحياة عليها , دون سند من الروح ملهم والبصيرة المفتوحة ؛ فهي محاولة فاشلة أولا , ومحاولة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عابتة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ثانيا , أما كونها فاشلة فلانها تستخدم اداة لم تخلق لرصد هذا المجال , ومتى سلم العقل البشري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بالبدهية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العقلية الاولى , وهي ان المحدود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لايدرك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المطلق , لزمه - احتراما لمنطق ذاته - أن يسلم بان ادراكه للمطلق مستحيل وان عدم ادراكه للمجهول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لاينفي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وجوده في ضمير الغيب المكنون وان عليه يكل الغيب الى طاقة اخرى غير طاقة العقل , </a:t>
            </a: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__________________</a:t>
            </a: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(1) سورة البقرة / الآيتان 2- 3 . </a:t>
            </a:r>
          </a:p>
          <a:p>
            <a:pPr marL="0" indent="0" algn="just" rtl="1">
              <a:buNone/>
            </a:pPr>
            <a:endParaRPr lang="ar-IQ" sz="1800" b="1" dirty="0" smtClean="0">
              <a:latin typeface="Simplified Arabic" pitchFamily="18" charset="-78"/>
              <a:cs typeface="Simplified Arabic" pitchFamily="18" charset="-78"/>
            </a:endParaRP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وأن يلتقى العلم في شانه من العليم الخبير الذي يحيط بالظاهر والباطن , والغيب والشهادة و وهذا الاحترام لمنطق العقل في هذا الشأن هو الذي يتحلى به المؤمنون , وهو الصفة الاولى من صفات المتقين . </a:t>
            </a:r>
            <a:endParaRPr lang="en-US" sz="1800" b="1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844954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198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 algn="just" rtl="1">
              <a:buNone/>
            </a:pPr>
            <a:r>
              <a:rPr lang="ar-IQ" sz="1800" b="1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5- </a:t>
            </a:r>
            <a:r>
              <a:rPr lang="ar-IQ" sz="1900" b="1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التكامل والترابط : ان النظم في الاسلام متكاملة ؛ فالنظم العقائدي تكتمل معه الانظمة الاقتصادية والانظمة السياسية , والانظمة الاجتماعية , والاخلاقية ؛ فهناك صلة مترابطة ووثيقة فيما بينهما ح ففي مجال الاعتقاد يتكامل الايمان بالله واليوم الاخر والملائكة والكتاب والنبيين والقدر خيره وشره ؛ فان كل ركن من هذه الاركان ذو صلة وثيقة </a:t>
            </a:r>
            <a:r>
              <a:rPr lang="ar-IQ" sz="1900" b="1" dirty="0" err="1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بسائرها</a:t>
            </a:r>
            <a:r>
              <a:rPr lang="ar-IQ" sz="1900" b="1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بحيث تكون في النهاية كلا متكاملا يؤثر بمجموعة المترابط في حياة الانسان . </a:t>
            </a:r>
          </a:p>
          <a:p>
            <a:pPr marL="0" indent="0" algn="just" rtl="1">
              <a:buNone/>
            </a:pPr>
            <a:r>
              <a:rPr lang="ar-IQ" sz="1900" b="1" dirty="0" err="1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فالايمان</a:t>
            </a:r>
            <a:r>
              <a:rPr lang="ar-IQ" sz="1900" b="1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بالله هو الاساس , وهو لب العقيدة وصلبها , ثم يأتي بقية الاركان فتتصل به فتتكامل , </a:t>
            </a:r>
            <a:r>
              <a:rPr lang="ar-IQ" sz="1900" b="1" dirty="0" err="1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فالايمان</a:t>
            </a:r>
            <a:r>
              <a:rPr lang="ar-IQ" sz="1900" b="1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باليوم الاخر مرتبط بعدل الله وحكمته وبالحق الذي خلق الله به السموات والارض , وخلق به الحياة والموت , أي انه مرتبط ارتباطا مباشرا بتصورنا لصفات الله 0 جل وعلا ) , بحيث يصبح تصورنا لها ناقصا ومختلا اذا لم نؤمن بذلك اليوم الذي يحق فيه الحق وتكتمل الصورة , ويصل كل شيء فيه الى دلالته الحقيقة الكاملة . </a:t>
            </a:r>
          </a:p>
          <a:p>
            <a:pPr marL="0" indent="0" algn="r" rtl="1">
              <a:buNone/>
            </a:pPr>
            <a:r>
              <a:rPr lang="ar-IQ" sz="1900" b="1" dirty="0">
                <a:latin typeface="Simplified Arabic" pitchFamily="18" charset="-78"/>
                <a:cs typeface="Simplified Arabic" pitchFamily="18" charset="-78"/>
              </a:rPr>
              <a:t>والايمان بالملائكة متصل بقدرة الله من جانب : ( الحمد لله فاطر السماوات والارض جاعل الملائكة رسلا أولي اجنحة مثنى وثلاث ورباع يريد في الخلق ما يشاء ان الله على كل شيء قدير ) (1) .</a:t>
            </a:r>
          </a:p>
          <a:p>
            <a:pPr marL="0" indent="0" algn="r" rtl="1">
              <a:buNone/>
            </a:pPr>
            <a:r>
              <a:rPr lang="ar-IQ" sz="1900" b="1" dirty="0">
                <a:latin typeface="Simplified Arabic" pitchFamily="18" charset="-78"/>
                <a:cs typeface="Simplified Arabic" pitchFamily="18" charset="-78"/>
              </a:rPr>
              <a:t>ومتصل بمعرفة المنهج الذي يريد الله ان تسير حياتنا عليه من جانب اخر ؛ لانهم هم الرسل الذين يرسلهم الله ليبلغوا وحيه لمن يختارهم من البشر لهداية البشرية , وبذلك </a:t>
            </a:r>
            <a:r>
              <a:rPr lang="ar-IQ" sz="1900" b="1" dirty="0" err="1">
                <a:latin typeface="Simplified Arabic" pitchFamily="18" charset="-78"/>
                <a:cs typeface="Simplified Arabic" pitchFamily="18" charset="-78"/>
              </a:rPr>
              <a:t>لايكون</a:t>
            </a:r>
            <a:r>
              <a:rPr lang="ar-IQ" sz="1900" b="1" dirty="0">
                <a:latin typeface="Simplified Arabic" pitchFamily="18" charset="-78"/>
                <a:cs typeface="Simplified Arabic" pitchFamily="18" charset="-78"/>
              </a:rPr>
              <a:t> الايمان بالملائكة ركنا منفصلا في هذه العقيدة قائما بذاته وانما هو متصل </a:t>
            </a:r>
            <a:r>
              <a:rPr lang="ar-IQ" sz="1900" b="1" dirty="0" err="1">
                <a:latin typeface="Simplified Arabic" pitchFamily="18" charset="-78"/>
                <a:cs typeface="Simplified Arabic" pitchFamily="18" charset="-78"/>
              </a:rPr>
              <a:t>بالايمان</a:t>
            </a:r>
            <a:r>
              <a:rPr lang="ar-IQ" sz="1900" b="1" dirty="0">
                <a:latin typeface="Simplified Arabic" pitchFamily="18" charset="-78"/>
                <a:cs typeface="Simplified Arabic" pitchFamily="18" charset="-78"/>
              </a:rPr>
              <a:t> بالله ومترابط مع بقية الاركان . </a:t>
            </a:r>
          </a:p>
          <a:p>
            <a:pPr marL="0" indent="0" algn="r" rtl="1">
              <a:buNone/>
            </a:pPr>
            <a:r>
              <a:rPr lang="ar-IQ" sz="1900" b="1" dirty="0">
                <a:latin typeface="Simplified Arabic" pitchFamily="18" charset="-78"/>
                <a:cs typeface="Simplified Arabic" pitchFamily="18" charset="-78"/>
              </a:rPr>
              <a:t>ونستطيع على هذا ان ندرك ترابط بقية الاركان بعضها ببعض , وترابط </a:t>
            </a:r>
            <a:r>
              <a:rPr lang="ar-IQ" sz="1900" b="1" dirty="0" err="1">
                <a:latin typeface="Simplified Arabic" pitchFamily="18" charset="-78"/>
                <a:cs typeface="Simplified Arabic" pitchFamily="18" charset="-78"/>
              </a:rPr>
              <a:t>سائرها</a:t>
            </a:r>
            <a:r>
              <a:rPr lang="ar-IQ" sz="1900" b="1" dirty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IQ" sz="1900" b="1" dirty="0" err="1">
                <a:latin typeface="Simplified Arabic" pitchFamily="18" charset="-78"/>
                <a:cs typeface="Simplified Arabic" pitchFamily="18" charset="-78"/>
              </a:rPr>
              <a:t>بالايمان</a:t>
            </a:r>
            <a:r>
              <a:rPr lang="ar-IQ" sz="1900" b="1" dirty="0">
                <a:latin typeface="Simplified Arabic" pitchFamily="18" charset="-78"/>
                <a:cs typeface="Simplified Arabic" pitchFamily="18" charset="-78"/>
              </a:rPr>
              <a:t> بالله ؛ </a:t>
            </a:r>
            <a:r>
              <a:rPr lang="ar-IQ" sz="1900" b="1" dirty="0" err="1">
                <a:latin typeface="Simplified Arabic" pitchFamily="18" charset="-78"/>
                <a:cs typeface="Simplified Arabic" pitchFamily="18" charset="-78"/>
              </a:rPr>
              <a:t>فالايمان</a:t>
            </a:r>
            <a:r>
              <a:rPr lang="ar-IQ" sz="1900" b="1" dirty="0">
                <a:latin typeface="Simplified Arabic" pitchFamily="18" charset="-78"/>
                <a:cs typeface="Simplified Arabic" pitchFamily="18" charset="-78"/>
              </a:rPr>
              <a:t> بالكتب متصل مباشرة بالمنهج الرباني اي بما يشرعه الله للبشر لتستقيم حياتهم في حياة الدنيا والاخرة ,وكذلك الايمان بالنبيين ؛ لانهم هم الذين يحملون الينا المنهج الرباني بما يوحي الله اليهم عن طريق ملائكته . </a:t>
            </a:r>
          </a:p>
          <a:p>
            <a:pPr marL="0" indent="0" algn="r" rtl="1">
              <a:buNone/>
            </a:pPr>
            <a:r>
              <a:rPr lang="ar-IQ" sz="1900" b="1" dirty="0">
                <a:latin typeface="Simplified Arabic" pitchFamily="18" charset="-78"/>
                <a:cs typeface="Simplified Arabic" pitchFamily="18" charset="-78"/>
              </a:rPr>
              <a:t>اما الايمان بالقدر؛ فهو متصل </a:t>
            </a:r>
            <a:r>
              <a:rPr lang="ar-IQ" sz="1900" b="1" dirty="0" err="1">
                <a:latin typeface="Simplified Arabic" pitchFamily="18" charset="-78"/>
                <a:cs typeface="Simplified Arabic" pitchFamily="18" charset="-78"/>
              </a:rPr>
              <a:t>بايماننا</a:t>
            </a:r>
            <a:r>
              <a:rPr lang="ar-IQ" sz="1900" b="1" dirty="0">
                <a:latin typeface="Simplified Arabic" pitchFamily="18" charset="-78"/>
                <a:cs typeface="Simplified Arabic" pitchFamily="18" charset="-78"/>
              </a:rPr>
              <a:t> بوحدانية الله مباشرة ؛ </a:t>
            </a:r>
            <a:r>
              <a:rPr lang="ar-IQ" sz="1900" b="1" dirty="0" err="1">
                <a:latin typeface="Simplified Arabic" pitchFamily="18" charset="-78"/>
                <a:cs typeface="Simplified Arabic" pitchFamily="18" charset="-78"/>
              </a:rPr>
              <a:t>لانه</a:t>
            </a:r>
            <a:r>
              <a:rPr lang="ar-IQ" sz="1900" b="1" dirty="0">
                <a:latin typeface="Simplified Arabic" pitchFamily="18" charset="-78"/>
                <a:cs typeface="Simplified Arabic" pitchFamily="18" charset="-78"/>
              </a:rPr>
              <a:t> هو الاجابة المباشرة على هذا السؤال : هل هناك في الكون مكن يشترك مع الله في تدبير شؤونه واجراء احداثه , او انه هو  الله وحده ؟ </a:t>
            </a:r>
          </a:p>
          <a:p>
            <a:pPr marL="0" indent="0" algn="r" rtl="1">
              <a:buNone/>
            </a:pPr>
            <a:r>
              <a:rPr lang="ar-IQ" sz="1900" b="1" dirty="0">
                <a:latin typeface="Simplified Arabic" pitchFamily="18" charset="-78"/>
                <a:cs typeface="Simplified Arabic" pitchFamily="18" charset="-78"/>
              </a:rPr>
              <a:t>اما في مجال العمل ؛ فالنظم الاسلامية غطت العمل للدنيا والعمل </a:t>
            </a:r>
            <a:r>
              <a:rPr lang="ar-IQ" sz="1900" b="1" dirty="0" err="1">
                <a:latin typeface="Simplified Arabic" pitchFamily="18" charset="-78"/>
                <a:cs typeface="Simplified Arabic" pitchFamily="18" charset="-78"/>
              </a:rPr>
              <a:t>للاخرة</a:t>
            </a:r>
            <a:r>
              <a:rPr lang="ar-IQ" sz="1900" b="1" dirty="0">
                <a:latin typeface="Simplified Arabic" pitchFamily="18" charset="-78"/>
                <a:cs typeface="Simplified Arabic" pitchFamily="18" charset="-78"/>
              </a:rPr>
              <a:t> في ذات الوقت , وهنا نقول : ان من خصائص هذه العقيدة انها </a:t>
            </a:r>
            <a:r>
              <a:rPr lang="ar-IQ" sz="1900" b="1" dirty="0" err="1">
                <a:latin typeface="Simplified Arabic" pitchFamily="18" charset="-78"/>
                <a:cs typeface="Simplified Arabic" pitchFamily="18" charset="-78"/>
              </a:rPr>
              <a:t>لاتفصل</a:t>
            </a:r>
            <a:r>
              <a:rPr lang="ar-IQ" sz="1900" b="1" dirty="0">
                <a:latin typeface="Simplified Arabic" pitchFamily="18" charset="-78"/>
                <a:cs typeface="Simplified Arabic" pitchFamily="18" charset="-78"/>
              </a:rPr>
              <a:t> بين العمل للدنيا والعمل </a:t>
            </a:r>
            <a:r>
              <a:rPr lang="ar-IQ" sz="1900" b="1" dirty="0" err="1">
                <a:latin typeface="Simplified Arabic" pitchFamily="18" charset="-78"/>
                <a:cs typeface="Simplified Arabic" pitchFamily="18" charset="-78"/>
              </a:rPr>
              <a:t>للاخرة</a:t>
            </a:r>
            <a:r>
              <a:rPr lang="ar-IQ" sz="1900" b="1" dirty="0">
                <a:latin typeface="Simplified Arabic" pitchFamily="18" charset="-78"/>
                <a:cs typeface="Simplified Arabic" pitchFamily="18" charset="-78"/>
              </a:rPr>
              <a:t> ؛ فليس هناك في الاسلام </a:t>
            </a:r>
          </a:p>
          <a:p>
            <a:pPr marL="0" indent="0" algn="r" rtl="1">
              <a:buNone/>
            </a:pPr>
            <a:r>
              <a:rPr lang="ar-IQ" sz="1900" b="1" dirty="0" smtClean="0">
                <a:latin typeface="Simplified Arabic" pitchFamily="18" charset="-78"/>
                <a:cs typeface="Simplified Arabic" pitchFamily="18" charset="-78"/>
              </a:rPr>
              <a:t>________________</a:t>
            </a:r>
            <a:endParaRPr lang="ar-IQ" sz="1900" b="1" dirty="0">
              <a:latin typeface="Simplified Arabic" pitchFamily="18" charset="-78"/>
              <a:cs typeface="Simplified Arabic" pitchFamily="18" charset="-78"/>
            </a:endParaRPr>
          </a:p>
          <a:p>
            <a:pPr marL="0" indent="0" algn="r" rtl="1">
              <a:buNone/>
            </a:pPr>
            <a:r>
              <a:rPr lang="ar-IQ" sz="1900" b="1" dirty="0">
                <a:latin typeface="Simplified Arabic" pitchFamily="18" charset="-78"/>
                <a:cs typeface="Simplified Arabic" pitchFamily="18" charset="-78"/>
              </a:rPr>
              <a:t>(1) سورة فاطر / </a:t>
            </a:r>
            <a:r>
              <a:rPr lang="ar-IQ" sz="1900" b="1" dirty="0" smtClean="0">
                <a:latin typeface="Simplified Arabic" pitchFamily="18" charset="-78"/>
                <a:cs typeface="Simplified Arabic" pitchFamily="18" charset="-78"/>
              </a:rPr>
              <a:t>الآية: </a:t>
            </a:r>
            <a:r>
              <a:rPr lang="ar-IQ" sz="1900" b="1" dirty="0">
                <a:latin typeface="Simplified Arabic" pitchFamily="18" charset="-78"/>
                <a:cs typeface="Simplified Arabic" pitchFamily="18" charset="-78"/>
              </a:rPr>
              <a:t>1 . </a:t>
            </a:r>
          </a:p>
          <a:p>
            <a:pPr marL="0" indent="0" algn="r" rtl="1">
              <a:buNone/>
            </a:pPr>
            <a:endParaRPr lang="en-US" sz="1800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7791983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2450</Words>
  <Application>Microsoft Office PowerPoint</Application>
  <PresentationFormat>عرض على الشاشة (3:4)‏</PresentationFormat>
  <Paragraphs>85</Paragraphs>
  <Slides>10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نسق Office</vt:lpstr>
      <vt:lpstr>مادة النظم الاسلامية المرحلة الثانية  الكورس الثاني/ مسائي</vt:lpstr>
      <vt:lpstr>المحاضرة الثانية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SACC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مادة النظم الاسلامية  الكورس الثاني</dc:title>
  <dc:creator>Maher</dc:creator>
  <cp:lastModifiedBy>Maher</cp:lastModifiedBy>
  <cp:revision>12</cp:revision>
  <dcterms:created xsi:type="dcterms:W3CDTF">2025-09-07T15:15:47Z</dcterms:created>
  <dcterms:modified xsi:type="dcterms:W3CDTF">2025-09-07T18:30:05Z</dcterms:modified>
</cp:coreProperties>
</file>