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9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1464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94040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64444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5536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80677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85184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BB881C3-89F9-4DC0-BDD4-46EAEF73F139}" type="datetimeFigureOut">
              <a:rPr lang="en-US" smtClean="0"/>
              <a:t>9/7/2025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72930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CBB881C3-89F9-4DC0-BDD4-46EAEF73F139}" type="datetimeFigureOut">
              <a:rPr lang="en-US" smtClean="0"/>
              <a:t>9/7/2025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422917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BB881C3-89F9-4DC0-BDD4-46EAEF73F139}" type="datetimeFigureOut">
              <a:rPr lang="en-US" smtClean="0"/>
              <a:t>9/7/2025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3128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64781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9/7/2025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7977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81C3-89F9-4DC0-BDD4-46EAEF73F139}" type="datetimeFigureOut">
              <a:rPr lang="en-US" smtClean="0"/>
              <a:t>9/7/2025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5D362-C585-48FD-94F8-2A99DE46387D}" type="slidenum">
              <a:rPr lang="en-US" smtClean="0"/>
              <a:t>‹#›</a:t>
            </a:fld>
            <a:endParaRPr lang="en-US"/>
          </a:p>
        </p:txBody>
      </p:sp>
    </p:spTree>
    <p:extLst>
      <p:ext uri="{BB962C8B-B14F-4D97-AF65-F5344CB8AC3E}">
        <p14:creationId xmlns:p14="http://schemas.microsoft.com/office/powerpoint/2010/main" val="123908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752601"/>
            <a:ext cx="7772400" cy="1847850"/>
          </a:xfrm>
        </p:spPr>
        <p:style>
          <a:lnRef idx="1">
            <a:schemeClr val="accent5"/>
          </a:lnRef>
          <a:fillRef idx="2">
            <a:schemeClr val="accent5"/>
          </a:fillRef>
          <a:effectRef idx="1">
            <a:schemeClr val="accent5"/>
          </a:effectRef>
          <a:fontRef idx="minor">
            <a:schemeClr val="dk1"/>
          </a:fontRef>
        </p:style>
        <p:txBody>
          <a:bodyPr>
            <a:normAutofit fontScale="90000"/>
          </a:bodyPr>
          <a:lstStyle/>
          <a:p>
            <a:pPr rtl="1"/>
            <a:r>
              <a:rPr lang="ar-IQ" dirty="0" smtClean="0"/>
              <a:t>مادة النظم الاسلامية </a:t>
            </a:r>
            <a:br>
              <a:rPr lang="ar-IQ" dirty="0" smtClean="0"/>
            </a:br>
            <a:r>
              <a:rPr lang="ar-IQ" smtClean="0"/>
              <a:t>المرحلة الثانية</a:t>
            </a:r>
            <a:r>
              <a:rPr lang="ar-IQ" dirty="0" smtClean="0"/>
              <a:t/>
            </a:r>
            <a:br>
              <a:rPr lang="ar-IQ" dirty="0" smtClean="0"/>
            </a:br>
            <a:r>
              <a:rPr lang="ar-IQ" dirty="0" smtClean="0"/>
              <a:t>الكورس الثاني/ مسائي</a:t>
            </a:r>
            <a:endParaRPr lang="en-US" dirty="0"/>
          </a:p>
        </p:txBody>
      </p:sp>
      <p:sp>
        <p:nvSpPr>
          <p:cNvPr id="3" name="عنوان فرعي 2"/>
          <p:cNvSpPr>
            <a:spLocks noGrp="1"/>
          </p:cNvSpPr>
          <p:nvPr>
            <p:ph type="subTitle" idx="1"/>
          </p:nvPr>
        </p:nvSpPr>
        <p:spPr/>
        <p:style>
          <a:lnRef idx="1">
            <a:schemeClr val="accent5"/>
          </a:lnRef>
          <a:fillRef idx="2">
            <a:schemeClr val="accent5"/>
          </a:fillRef>
          <a:effectRef idx="1">
            <a:schemeClr val="accent5"/>
          </a:effectRef>
          <a:fontRef idx="minor">
            <a:schemeClr val="dk1"/>
          </a:fontRef>
        </p:style>
        <p:txBody>
          <a:bodyPr/>
          <a:lstStyle/>
          <a:p>
            <a:r>
              <a:rPr lang="ar-IQ" b="1" dirty="0" err="1" smtClean="0">
                <a:solidFill>
                  <a:schemeClr val="tx1"/>
                </a:solidFill>
              </a:rPr>
              <a:t>م.م</a:t>
            </a:r>
            <a:r>
              <a:rPr lang="ar-IQ" b="1" dirty="0" smtClean="0">
                <a:solidFill>
                  <a:schemeClr val="tx1"/>
                </a:solidFill>
              </a:rPr>
              <a:t>. اسراء حميد مجيد</a:t>
            </a:r>
            <a:endParaRPr lang="en-US" b="1" dirty="0">
              <a:solidFill>
                <a:schemeClr val="tx1"/>
              </a:solidFill>
            </a:endParaRPr>
          </a:p>
        </p:txBody>
      </p:sp>
    </p:spTree>
    <p:extLst>
      <p:ext uri="{BB962C8B-B14F-4D97-AF65-F5344CB8AC3E}">
        <p14:creationId xmlns:p14="http://schemas.microsoft.com/office/powerpoint/2010/main" val="112328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b="1" dirty="0" smtClean="0">
                <a:latin typeface="Simplified Arabic" pitchFamily="18" charset="-78"/>
                <a:cs typeface="Simplified Arabic" pitchFamily="18" charset="-78"/>
              </a:rPr>
              <a:t> </a:t>
            </a:r>
          </a:p>
          <a:p>
            <a:pPr marL="0" indent="0" algn="just" rtl="1">
              <a:buNone/>
            </a:pPr>
            <a:r>
              <a:rPr lang="ar-IQ" sz="1800" b="1" dirty="0" smtClean="0">
                <a:latin typeface="Simplified Arabic" pitchFamily="18" charset="-78"/>
                <a:cs typeface="Simplified Arabic" pitchFamily="18" charset="-78"/>
              </a:rPr>
              <a:t>ثم كان التوحيد الكامل الخالص المجرد الشامل , الذي لا تشوبه شائبة من قريب ولا من بعيد , هو قاعدة التصور التي جاء بها الاسلام , وظل يجلوها في الضمير , ويتتبع فيه كل هاجسه وكل شائبة حول حقيقة التوحيد , حتى يخلصها من كل غبش . ويدعها مكينة </a:t>
            </a:r>
            <a:r>
              <a:rPr lang="ar-IQ" sz="1800" b="1" dirty="0" err="1" smtClean="0">
                <a:latin typeface="Simplified Arabic" pitchFamily="18" charset="-78"/>
                <a:cs typeface="Simplified Arabic" pitchFamily="18" charset="-78"/>
              </a:rPr>
              <a:t>راكزة</a:t>
            </a:r>
            <a:r>
              <a:rPr lang="ar-IQ" sz="1800" b="1" dirty="0" smtClean="0">
                <a:latin typeface="Simplified Arabic" pitchFamily="18" charset="-78"/>
                <a:cs typeface="Simplified Arabic" pitchFamily="18" charset="-78"/>
              </a:rPr>
              <a:t> </a:t>
            </a:r>
            <a:r>
              <a:rPr lang="ar-IQ" sz="1800" b="1" dirty="0" err="1" smtClean="0">
                <a:latin typeface="Simplified Arabic" pitchFamily="18" charset="-78"/>
                <a:cs typeface="Simplified Arabic" pitchFamily="18" charset="-78"/>
              </a:rPr>
              <a:t>لايتطرق</a:t>
            </a:r>
            <a:r>
              <a:rPr lang="ar-IQ" sz="1800" b="1" dirty="0" smtClean="0">
                <a:latin typeface="Simplified Arabic" pitchFamily="18" charset="-78"/>
                <a:cs typeface="Simplified Arabic" pitchFamily="18" charset="-78"/>
              </a:rPr>
              <a:t> اليها وهم صورة من الصور . كذلك قال الاسلام كلمة الفصل بمثل هذا الوضوح في صفات الله , ولاسيما </a:t>
            </a:r>
            <a:r>
              <a:rPr lang="ar-IQ" sz="1800" b="1" dirty="0" err="1" smtClean="0">
                <a:latin typeface="Simplified Arabic" pitchFamily="18" charset="-78"/>
                <a:cs typeface="Simplified Arabic" pitchFamily="18" charset="-78"/>
              </a:rPr>
              <a:t>مايتعلق</a:t>
            </a:r>
            <a:r>
              <a:rPr lang="ar-IQ" sz="1800" b="1" dirty="0" smtClean="0">
                <a:latin typeface="Simplified Arabic" pitchFamily="18" charset="-78"/>
                <a:cs typeface="Simplified Arabic" pitchFamily="18" charset="-78"/>
              </a:rPr>
              <a:t> منها بالربوبية </a:t>
            </a:r>
            <a:r>
              <a:rPr lang="ar-IQ" sz="1800" b="1" dirty="0" err="1" smtClean="0">
                <a:latin typeface="Simplified Arabic" pitchFamily="18" charset="-78"/>
                <a:cs typeface="Simplified Arabic" pitchFamily="18" charset="-78"/>
              </a:rPr>
              <a:t>المطلقه</a:t>
            </a:r>
            <a:r>
              <a:rPr lang="ar-IQ" sz="1800" b="1" dirty="0" smtClean="0">
                <a:latin typeface="Simplified Arabic" pitchFamily="18" charset="-78"/>
                <a:cs typeface="Simplified Arabic" pitchFamily="18" charset="-78"/>
              </a:rPr>
              <a:t> ؛ فقد كان معظم الركام في ذلك التيه الذي تخبطت فيه الفلسفات والعقائد كما تخبطت فيه الاوهام والاساطير مما يتعلق بهذا الامر الخطير , ذي الاثر العظيم في الضمير الانساني , وفي السلوك البشري سواء (1) , </a:t>
            </a:r>
          </a:p>
          <a:p>
            <a:pPr marL="0" indent="0" algn="just" rtl="1">
              <a:buNone/>
            </a:pPr>
            <a:r>
              <a:rPr lang="ar-IQ" sz="1800" b="1" dirty="0" smtClean="0">
                <a:latin typeface="Simplified Arabic" pitchFamily="18" charset="-78"/>
                <a:cs typeface="Simplified Arabic" pitchFamily="18" charset="-78"/>
              </a:rPr>
              <a:t>والذي يرجع للجهد المتطاول الذي بذله الاسلام لتقرير كلمة الفصل في ذات  الله وصفاته وعلاقته بمخلوقاته , هذا الجهد الذي تمثله النصوص </a:t>
            </a:r>
            <a:r>
              <a:rPr lang="ar-IQ" sz="1800" b="1" dirty="0" err="1" smtClean="0">
                <a:latin typeface="Simplified Arabic" pitchFamily="18" charset="-78"/>
                <a:cs typeface="Simplified Arabic" pitchFamily="18" charset="-78"/>
              </a:rPr>
              <a:t>القرانية</a:t>
            </a:r>
            <a:r>
              <a:rPr lang="ar-IQ" sz="1800" b="1" dirty="0" smtClean="0">
                <a:latin typeface="Simplified Arabic" pitchFamily="18" charset="-78"/>
                <a:cs typeface="Simplified Arabic" pitchFamily="18" charset="-78"/>
              </a:rPr>
              <a:t> الكثيرة , الذي </a:t>
            </a:r>
            <a:r>
              <a:rPr lang="ar-IQ" sz="1800" b="1" dirty="0" err="1" smtClean="0">
                <a:latin typeface="Simplified Arabic" pitchFamily="18" charset="-78"/>
                <a:cs typeface="Simplified Arabic" pitchFamily="18" charset="-78"/>
              </a:rPr>
              <a:t>يراحع</a:t>
            </a:r>
            <a:r>
              <a:rPr lang="ar-IQ" sz="1800" b="1" dirty="0" smtClean="0">
                <a:latin typeface="Simplified Arabic" pitchFamily="18" charset="-78"/>
                <a:cs typeface="Simplified Arabic" pitchFamily="18" charset="-78"/>
              </a:rPr>
              <a:t> هذا الجهد المتكابر دون ان يراجع ذلك الركام الثقيل في ذلك التيه الشامل الذي كانت البشرية كلها تهيم فيه .. قد </a:t>
            </a:r>
            <a:r>
              <a:rPr lang="ar-IQ" sz="1800" b="1" dirty="0" err="1" smtClean="0">
                <a:latin typeface="Simplified Arabic" pitchFamily="18" charset="-78"/>
                <a:cs typeface="Simplified Arabic" pitchFamily="18" charset="-78"/>
              </a:rPr>
              <a:t>لايدرك</a:t>
            </a:r>
            <a:r>
              <a:rPr lang="ar-IQ" sz="1800" b="1" dirty="0" smtClean="0">
                <a:latin typeface="Simplified Arabic" pitchFamily="18" charset="-78"/>
                <a:cs typeface="Simplified Arabic" pitchFamily="18" charset="-78"/>
              </a:rPr>
              <a:t> مدى الحاجة الى كل هذا البيان المؤكد المكرر , والى كل هذا التدقيق الذي يتتبع كل مسالك الضمير .</a:t>
            </a:r>
          </a:p>
          <a:p>
            <a:pPr marL="0" indent="0" algn="just" rtl="1">
              <a:buNone/>
            </a:pPr>
            <a:r>
              <a:rPr lang="ar-IQ" sz="1800" b="1" dirty="0" smtClean="0">
                <a:latin typeface="Simplified Arabic" pitchFamily="18" charset="-78"/>
                <a:cs typeface="Simplified Arabic" pitchFamily="18" charset="-78"/>
              </a:rPr>
              <a:t>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a:t>
            </a:r>
          </a:p>
          <a:p>
            <a:pPr marL="0" indent="0" algn="just" rtl="1">
              <a:buNone/>
            </a:pPr>
            <a:r>
              <a:rPr lang="ar-IQ" sz="1800" b="1" dirty="0" smtClean="0">
                <a:latin typeface="Simplified Arabic" pitchFamily="18" charset="-78"/>
                <a:cs typeface="Simplified Arabic" pitchFamily="18" charset="-78"/>
              </a:rPr>
              <a:t>(1) دراسة تحليلية لشخصية الرسول محمد صلى الله عليه واله وسلم , </a:t>
            </a:r>
            <a:r>
              <a:rPr lang="ar-IQ" sz="1800" b="1" dirty="0" err="1" smtClean="0">
                <a:latin typeface="Simplified Arabic" pitchFamily="18" charset="-78"/>
                <a:cs typeface="Simplified Arabic" pitchFamily="18" charset="-78"/>
              </a:rPr>
              <a:t>أ.د</a:t>
            </a:r>
            <a:r>
              <a:rPr lang="ar-IQ" sz="1800" b="1" dirty="0" smtClean="0">
                <a:latin typeface="Simplified Arabic" pitchFamily="18" charset="-78"/>
                <a:cs typeface="Simplified Arabic" pitchFamily="18" charset="-78"/>
              </a:rPr>
              <a:t> محمد رواس قلعجي : ص31 .</a:t>
            </a: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00787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15962"/>
          </a:xfrm>
        </p:spPr>
        <p:style>
          <a:lnRef idx="1">
            <a:schemeClr val="accent5"/>
          </a:lnRef>
          <a:fillRef idx="2">
            <a:schemeClr val="accent5"/>
          </a:fillRef>
          <a:effectRef idx="1">
            <a:schemeClr val="accent5"/>
          </a:effectRef>
          <a:fontRef idx="minor">
            <a:schemeClr val="dk1"/>
          </a:fontRef>
        </p:style>
        <p:txBody>
          <a:bodyPr>
            <a:normAutofit/>
          </a:bodyPr>
          <a:lstStyle/>
          <a:p>
            <a:r>
              <a:rPr lang="ar-IQ" sz="2400" b="1" dirty="0" smtClean="0"/>
              <a:t>المحاضرة الاولى</a:t>
            </a:r>
            <a:endParaRPr lang="en-US" sz="2400" b="1" dirty="0"/>
          </a:p>
        </p:txBody>
      </p:sp>
      <p:sp>
        <p:nvSpPr>
          <p:cNvPr id="3" name="عنصر نائب للمحتوى 2"/>
          <p:cNvSpPr>
            <a:spLocks noGrp="1"/>
          </p:cNvSpPr>
          <p:nvPr>
            <p:ph idx="1"/>
          </p:nvPr>
        </p:nvSpPr>
        <p:spPr>
          <a:xfrm>
            <a:off x="457200" y="1295400"/>
            <a:ext cx="8229600" cy="5105400"/>
          </a:xfrm>
        </p:spPr>
        <p:style>
          <a:lnRef idx="1">
            <a:schemeClr val="accent5"/>
          </a:lnRef>
          <a:fillRef idx="2">
            <a:schemeClr val="accent5"/>
          </a:fillRef>
          <a:effectRef idx="1">
            <a:schemeClr val="accent5"/>
          </a:effectRef>
          <a:fontRef idx="minor">
            <a:schemeClr val="dk1"/>
          </a:fontRef>
        </p:style>
        <p:txBody>
          <a:bodyPr>
            <a:normAutofit/>
          </a:bodyPr>
          <a:lstStyle/>
          <a:p>
            <a:pPr marL="0" marR="0" algn="ctr" rtl="1">
              <a:lnSpc>
                <a:spcPct val="115000"/>
              </a:lnSpc>
              <a:spcBef>
                <a:spcPts val="0"/>
              </a:spcBef>
              <a:spcAft>
                <a:spcPts val="0"/>
              </a:spcAft>
            </a:pPr>
            <a:r>
              <a:rPr lang="ar-IQ" sz="1800" b="1" dirty="0">
                <a:latin typeface="Simplified Arabic" pitchFamily="18" charset="-78"/>
                <a:ea typeface="Calibri"/>
                <a:cs typeface="Simplified Arabic" pitchFamily="18" charset="-78"/>
              </a:rPr>
              <a:t>تعريف النظم في اللغة والاسلام </a:t>
            </a:r>
            <a:endParaRPr lang="en-US" sz="1800" b="1" dirty="0">
              <a:latin typeface="Simplified Arabic" pitchFamily="18" charset="-78"/>
              <a:ea typeface="Calibri"/>
              <a:cs typeface="Simplified Arabic" pitchFamily="18" charset="-78"/>
            </a:endParaRPr>
          </a:p>
          <a:p>
            <a:pPr marL="0" marR="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اولا : تعريف النظم في اللغة .</a:t>
            </a:r>
            <a:endParaRPr lang="en-US" sz="1800" b="1" dirty="0">
              <a:latin typeface="Simplified Arabic" pitchFamily="18" charset="-78"/>
              <a:ea typeface="Calibri"/>
              <a:cs typeface="Simplified Arabic" pitchFamily="18" charset="-78"/>
            </a:endParaRPr>
          </a:p>
          <a:p>
            <a:pPr marL="90170" marR="270510" indent="-9017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النظم من النظم , وهو : التأليف وضم شيء الى اخر , وكل شيء قرنته بأخر فقد نظمته , يقال :نظمه ينظمه نظما , ونضمه , فانتظم وتنظم , ونظمت اللؤلؤ , أي : جمعته في السلك والتنظيم بمعنى : الفه وجمعه في سلك واحد , فانتظم , وتنظم . </a:t>
            </a:r>
            <a:endParaRPr lang="en-US" sz="1800" b="1" dirty="0">
              <a:latin typeface="Simplified Arabic" pitchFamily="18" charset="-78"/>
              <a:ea typeface="Calibri"/>
              <a:cs typeface="Simplified Arabic" pitchFamily="18" charset="-78"/>
            </a:endParaRPr>
          </a:p>
          <a:p>
            <a:pPr marL="90170" marR="270510" indent="-9017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 والنظام : هو كل خيط نظم به لؤلؤ ونحوه , ويطلق على العقد من الجوهر والخرز ونحوهما , وجمعه نظم . ويطلق النظام كذلك على السيرة , والهدي والمادة , فقال : ليشل امره نظام اي </a:t>
            </a:r>
            <a:r>
              <a:rPr lang="ar-IQ" sz="1800" b="1" dirty="0" err="1" smtClean="0">
                <a:latin typeface="Simplified Arabic" pitchFamily="18" charset="-78"/>
                <a:ea typeface="Calibri"/>
                <a:cs typeface="Simplified Arabic" pitchFamily="18" charset="-78"/>
              </a:rPr>
              <a:t>لاتستقيم</a:t>
            </a:r>
            <a:r>
              <a:rPr lang="ar-IQ" sz="1800" b="1" dirty="0" smtClean="0">
                <a:latin typeface="Simplified Arabic" pitchFamily="18" charset="-78"/>
                <a:ea typeface="Calibri"/>
                <a:cs typeface="Simplified Arabic" pitchFamily="18" charset="-78"/>
              </a:rPr>
              <a:t> </a:t>
            </a:r>
            <a:r>
              <a:rPr lang="ar-IQ" sz="1800" b="1" dirty="0">
                <a:latin typeface="Simplified Arabic" pitchFamily="18" charset="-78"/>
                <a:ea typeface="Calibri"/>
                <a:cs typeface="Simplified Arabic" pitchFamily="18" charset="-78"/>
              </a:rPr>
              <a:t>طريقته , والانتظام : الاتساق , والنظام : الهدي والسيرة , وليس لأمرهم نظام , وليس له هدي ولا متعلق ولا استقامة , وما زال على نظام واحد أي ليس له هدي ولا متعلق ولا استقامة , وما زال على نظام واحد أي عادة ويقال , تناظمت الصخور : تلاصقت (1) . </a:t>
            </a:r>
            <a:endParaRPr lang="en-US" sz="1800" b="1" dirty="0">
              <a:latin typeface="Simplified Arabic" pitchFamily="18" charset="-78"/>
              <a:ea typeface="Calibri"/>
              <a:cs typeface="Simplified Arabic" pitchFamily="18" charset="-78"/>
            </a:endParaRPr>
          </a:p>
          <a:p>
            <a:pPr marL="90170" marR="270510" indent="-9017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  وخلاصة معنى النظام في اللغة ومادته : انه يدل على التأليف والجمع والترتيب , وقد ينقل من الامور المحسومة الى المعنوية </a:t>
            </a:r>
            <a:endParaRPr lang="en-US" sz="1800" b="1"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smtClean="0">
                <a:latin typeface="Simplified Arabic" pitchFamily="18" charset="-78"/>
                <a:ea typeface="Calibri"/>
                <a:cs typeface="Simplified Arabic" pitchFamily="18" charset="-78"/>
              </a:rPr>
              <a:t>ـــــــــــــــــــــــــــــــــــــــــــــــــــــــــــــــــــــــــــــــــــــــــــــــــــــــــــــــــــــــــــ</a:t>
            </a:r>
          </a:p>
          <a:p>
            <a:pPr marL="0" marR="270510" indent="0" algn="just" rtl="1">
              <a:lnSpc>
                <a:spcPct val="115000"/>
              </a:lnSpc>
              <a:spcBef>
                <a:spcPts val="0"/>
              </a:spcBef>
              <a:spcAft>
                <a:spcPts val="0"/>
              </a:spcAft>
              <a:buNone/>
            </a:pPr>
            <a:r>
              <a:rPr lang="ar-IQ" sz="1800" b="1" dirty="0" smtClean="0">
                <a:latin typeface="Simplified Arabic" pitchFamily="18" charset="-78"/>
                <a:ea typeface="Calibri"/>
                <a:cs typeface="Simplified Arabic" pitchFamily="18" charset="-78"/>
              </a:rPr>
              <a:t> </a:t>
            </a:r>
            <a:r>
              <a:rPr lang="ar-IQ" sz="1800" b="1" dirty="0">
                <a:latin typeface="Simplified Arabic" pitchFamily="18" charset="-78"/>
                <a:ea typeface="Calibri"/>
                <a:cs typeface="Simplified Arabic" pitchFamily="18" charset="-78"/>
              </a:rPr>
              <a:t>(1) ينظر : لسان العرب , لابن منظور : (14/294) . </a:t>
            </a:r>
            <a:endParaRPr lang="en-US" sz="1800" b="1" dirty="0">
              <a:latin typeface="Simplified Arabic" pitchFamily="18" charset="-78"/>
              <a:ea typeface="Calibri"/>
              <a:cs typeface="Simplified Arabic" pitchFamily="18" charset="-78"/>
            </a:endParaRPr>
          </a:p>
          <a:p>
            <a:pPr algn="r" rtl="1"/>
            <a:endParaRPr lang="en-US" sz="1600" dirty="0"/>
          </a:p>
        </p:txBody>
      </p:sp>
    </p:spTree>
    <p:extLst>
      <p:ext uri="{BB962C8B-B14F-4D97-AF65-F5344CB8AC3E}">
        <p14:creationId xmlns:p14="http://schemas.microsoft.com/office/powerpoint/2010/main" val="109978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81000"/>
            <a:ext cx="8229600" cy="5745163"/>
          </a:xfrm>
        </p:spPr>
        <p:style>
          <a:lnRef idx="1">
            <a:schemeClr val="accent5"/>
          </a:lnRef>
          <a:fillRef idx="2">
            <a:schemeClr val="accent5"/>
          </a:fillRef>
          <a:effectRef idx="1">
            <a:schemeClr val="accent5"/>
          </a:effectRef>
          <a:fontRef idx="minor">
            <a:schemeClr val="dk1"/>
          </a:fontRef>
        </p:style>
        <p:txBody>
          <a:bodyPr>
            <a:normAutofit/>
          </a:bodyPr>
          <a:lstStyle/>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فيقال : نظم المعاني بمعنى رتبها , وجعلها متناسقة العلاقات , متناسبة الدلالات على وفق ما </a:t>
            </a:r>
            <a:r>
              <a:rPr lang="ar-IQ" sz="1800" b="1" dirty="0" err="1">
                <a:latin typeface="Simplified Arabic" pitchFamily="18" charset="-78"/>
                <a:ea typeface="Calibri"/>
                <a:cs typeface="Simplified Arabic" pitchFamily="18" charset="-78"/>
              </a:rPr>
              <a:t>يقتضيه</a:t>
            </a:r>
            <a:r>
              <a:rPr lang="ar-IQ" sz="1800" b="1" dirty="0">
                <a:latin typeface="Simplified Arabic" pitchFamily="18" charset="-78"/>
                <a:ea typeface="Calibri"/>
                <a:cs typeface="Simplified Arabic" pitchFamily="18" charset="-78"/>
              </a:rPr>
              <a:t> العقل.</a:t>
            </a:r>
            <a:endParaRPr lang="en-US" sz="1800"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ثانيا : تعريف النظم اصطلاحا . </a:t>
            </a:r>
            <a:endParaRPr lang="en-US" sz="1800"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ليس هناك تحديد واضح وتعريف دقيق للفظ ( نظام )  بوصفه مصطلحا خاصا بفن معين في المصادر القديمة , ومن ثمة يجب على من رام تعريف هذا اللفظ واعطاء مفهوم دقيق له أن يستعين بحقيقته في الاستعمال اللغوي , ونحن اذا فعلنا ذلك نستطيع القول بان ( النظام ) في الاصطلاح هو : ( ان يرتب الفرد او الجماعة الأمور ترتيبا يجعلها متناسقة مؤلفة </a:t>
            </a:r>
            <a:r>
              <a:rPr lang="ar-IQ" sz="1800" b="1" dirty="0" smtClean="0">
                <a:latin typeface="Simplified Arabic" pitchFamily="18" charset="-78"/>
                <a:ea typeface="Calibri"/>
                <a:cs typeface="Simplified Arabic" pitchFamily="18" charset="-78"/>
              </a:rPr>
              <a:t>لا تناقض </a:t>
            </a:r>
            <a:r>
              <a:rPr lang="ar-IQ" sz="1800" b="1" dirty="0">
                <a:latin typeface="Simplified Arabic" pitchFamily="18" charset="-78"/>
                <a:ea typeface="Calibri"/>
                <a:cs typeface="Simplified Arabic" pitchFamily="18" charset="-78"/>
              </a:rPr>
              <a:t>فيها , </a:t>
            </a:r>
            <a:r>
              <a:rPr lang="ar-IQ" sz="1800" b="1" dirty="0" smtClean="0">
                <a:latin typeface="Simplified Arabic" pitchFamily="18" charset="-78"/>
                <a:ea typeface="Calibri"/>
                <a:cs typeface="Simplified Arabic" pitchFamily="18" charset="-78"/>
              </a:rPr>
              <a:t>ولا تنافر </a:t>
            </a:r>
            <a:r>
              <a:rPr lang="ar-IQ" sz="1800" b="1" dirty="0">
                <a:latin typeface="Simplified Arabic" pitchFamily="18" charset="-78"/>
                <a:ea typeface="Calibri"/>
                <a:cs typeface="Simplified Arabic" pitchFamily="18" charset="-78"/>
              </a:rPr>
              <a:t>)  ولا يخفى ان هذا التحديد والتعريف للنظم قد لوحظ فيه ان المنظم هو الانسان والجماعة , وعلى هذا الاساس جاءت تعريفات المراجع </a:t>
            </a:r>
            <a:r>
              <a:rPr lang="ar-IQ" sz="1800" b="1" dirty="0" smtClean="0">
                <a:latin typeface="Simplified Arabic" pitchFamily="18" charset="-78"/>
                <a:ea typeface="Calibri"/>
                <a:cs typeface="Simplified Arabic" pitchFamily="18" charset="-78"/>
              </a:rPr>
              <a:t>المتخصصة </a:t>
            </a:r>
            <a:r>
              <a:rPr lang="ar-IQ" sz="1800" b="1" dirty="0">
                <a:latin typeface="Simplified Arabic" pitchFamily="18" charset="-78"/>
                <a:ea typeface="Calibri"/>
                <a:cs typeface="Simplified Arabic" pitchFamily="18" charset="-78"/>
              </a:rPr>
              <a:t>المعاصرة لتعطي المدلول نفسه للمعنى انف الذكر , فعرفت النظم </a:t>
            </a:r>
            <a:endParaRPr lang="en-US" sz="1800"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بأنها : مجموعة التشريعات والقوانين والتنظيمات والقوانين والتنظيمات التي تنظم جميع شؤون الحياة دينيا , وسياسيا , واقتصاديا , وتعليميا , وأخلاقيا , أو هي : المبادئ والتعاليم التي تسير عليها امة  من الامم في السياسة وفي الاقتصاد وفي الادارة والتعليم (1) . </a:t>
            </a:r>
            <a:endParaRPr lang="en-US" sz="1800"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smtClean="0">
                <a:latin typeface="Simplified Arabic" pitchFamily="18" charset="-78"/>
                <a:ea typeface="Calibri"/>
                <a:cs typeface="Simplified Arabic" pitchFamily="18" charset="-78"/>
              </a:rPr>
              <a:t>________________________</a:t>
            </a:r>
            <a:endParaRPr lang="en-US" sz="1800"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مبادئ أصول القانون , للأستاذ عبد الرحمن البزاز : ص25.</a:t>
            </a:r>
            <a:endParaRPr lang="en-US" sz="1800" dirty="0">
              <a:latin typeface="Simplified Arabic" pitchFamily="18" charset="-78"/>
              <a:ea typeface="Calibri"/>
              <a:cs typeface="Simplified Arabic" pitchFamily="18" charset="-78"/>
            </a:endParaRPr>
          </a:p>
          <a:p>
            <a:pPr marL="0" indent="0" algn="r" rtl="1">
              <a:buNone/>
            </a:pPr>
            <a:endParaRPr lang="en-US" sz="1400" dirty="0">
              <a:latin typeface="Simplified Arabic" pitchFamily="18" charset="-78"/>
              <a:cs typeface="Simplified Arabic" pitchFamily="18" charset="-78"/>
            </a:endParaRPr>
          </a:p>
        </p:txBody>
      </p:sp>
    </p:spTree>
    <p:extLst>
      <p:ext uri="{BB962C8B-B14F-4D97-AF65-F5344CB8AC3E}">
        <p14:creationId xmlns:p14="http://schemas.microsoft.com/office/powerpoint/2010/main" val="2281542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ولما كانت النظم الاسلامية درج تحت الشريعة الاسلامية , وقد لوحظ في وضعها وبنائها الشريعة , فيمكن ان  يصار الى تعريف النظم الاسلامية بأنها ( النظم التي شرعها الله , او شرع اصولها و </a:t>
            </a:r>
            <a:r>
              <a:rPr lang="ar-IQ" sz="1800" b="1" dirty="0" err="1">
                <a:latin typeface="Simplified Arabic" pitchFamily="18" charset="-78"/>
                <a:ea typeface="Calibri"/>
                <a:cs typeface="Simplified Arabic" pitchFamily="18" charset="-78"/>
              </a:rPr>
              <a:t>لياخذ</a:t>
            </a:r>
            <a:r>
              <a:rPr lang="ar-IQ" sz="1800" b="1" dirty="0">
                <a:latin typeface="Simplified Arabic" pitchFamily="18" charset="-78"/>
                <a:ea typeface="Calibri"/>
                <a:cs typeface="Simplified Arabic" pitchFamily="18" charset="-78"/>
              </a:rPr>
              <a:t> الانسان بها في تحديد علاقته بربه , وعلاقته بأخيه الانسان , وعلاقته بالكون , وعلاقته بالحياة ) </a:t>
            </a:r>
            <a:r>
              <a:rPr lang="ar-IQ" sz="1800" b="1" dirty="0" smtClean="0">
                <a:latin typeface="Simplified Arabic" pitchFamily="18" charset="-78"/>
                <a:ea typeface="Calibri"/>
                <a:cs typeface="Simplified Arabic" pitchFamily="18" charset="-78"/>
              </a:rPr>
              <a:t>.</a:t>
            </a:r>
          </a:p>
          <a:p>
            <a:pPr marL="0" marR="270510" indent="0" algn="just" rtl="1">
              <a:lnSpc>
                <a:spcPct val="115000"/>
              </a:lnSpc>
              <a:spcBef>
                <a:spcPts val="0"/>
              </a:spcBef>
              <a:spcAft>
                <a:spcPts val="0"/>
              </a:spcAft>
              <a:buNone/>
            </a:pPr>
            <a:endParaRPr lang="ar-IQ" sz="1800" b="1" dirty="0">
              <a:latin typeface="Simplified Arabic" pitchFamily="18" charset="-78"/>
              <a:ea typeface="Calibri"/>
              <a:cs typeface="Simplified Arabic" pitchFamily="18" charset="-78"/>
            </a:endParaRPr>
          </a:p>
          <a:p>
            <a:pPr marL="0" marR="270510" indent="0" algn="ctr" rtl="1">
              <a:lnSpc>
                <a:spcPct val="115000"/>
              </a:lnSpc>
              <a:spcBef>
                <a:spcPts val="0"/>
              </a:spcBef>
              <a:spcAft>
                <a:spcPts val="0"/>
              </a:spcAft>
              <a:buNone/>
            </a:pPr>
            <a:r>
              <a:rPr lang="ar-IQ" sz="1800" b="1" dirty="0">
                <a:ea typeface="Calibri"/>
              </a:rPr>
              <a:t>الملامح العامة للنظم قبل الاسلام </a:t>
            </a:r>
            <a:endParaRPr lang="en-US" sz="1200" dirty="0">
              <a:ea typeface="Calibri"/>
              <a:cs typeface="Arial"/>
            </a:endParaRPr>
          </a:p>
          <a:p>
            <a:pPr marL="0" marR="270510" algn="r" rtl="1">
              <a:lnSpc>
                <a:spcPct val="115000"/>
              </a:lnSpc>
              <a:spcBef>
                <a:spcPts val="0"/>
              </a:spcBef>
              <a:spcAft>
                <a:spcPts val="0"/>
              </a:spcAft>
            </a:pPr>
            <a:r>
              <a:rPr lang="ar-IQ" sz="1800" b="1" dirty="0">
                <a:ea typeface="Calibri"/>
              </a:rPr>
              <a:t>كان العالم قبل مجيء الاسلام ممزقا بخلافاته العقدية ونظمه السياسية والخلاقة وعاداته الاجتماعية , وبما يصدق عليه الرسول الاكرم ( ص ) في الحديث الذي اخرجه الامام مسلم في صحيحه , الذي يوضح حال الارض قبل بعثة (ص) </a:t>
            </a:r>
            <a:r>
              <a:rPr lang="en-US" sz="1800" b="1" dirty="0">
                <a:ea typeface="Calibri"/>
                <a:cs typeface="Arial"/>
              </a:rPr>
              <a:t>  : </a:t>
            </a:r>
            <a:r>
              <a:rPr lang="ar-IQ" sz="1800" b="1" dirty="0">
                <a:ea typeface="Calibri"/>
              </a:rPr>
              <a:t>(( ان الله نظر الى اهل الارض , فمقتهم عربهم وعجمهم </a:t>
            </a:r>
            <a:r>
              <a:rPr lang="ar-IQ" sz="1800" b="1" dirty="0" smtClean="0">
                <a:ea typeface="Calibri"/>
              </a:rPr>
              <a:t>الا </a:t>
            </a:r>
            <a:r>
              <a:rPr lang="ar-IQ" sz="1800" b="1" dirty="0">
                <a:ea typeface="Calibri"/>
              </a:rPr>
              <a:t>بقايا من اهل الكتب )) </a:t>
            </a:r>
            <a:r>
              <a:rPr lang="ar-IQ" sz="1200" b="1" dirty="0">
                <a:ea typeface="Calibri"/>
              </a:rPr>
              <a:t>(1) .</a:t>
            </a:r>
            <a:endParaRPr lang="en-US" sz="1200" dirty="0">
              <a:ea typeface="Calibri"/>
              <a:cs typeface="Arial"/>
            </a:endParaRPr>
          </a:p>
          <a:p>
            <a:pPr marL="0" marR="270510" indent="0" algn="r" rtl="1">
              <a:lnSpc>
                <a:spcPct val="115000"/>
              </a:lnSpc>
              <a:spcBef>
                <a:spcPts val="0"/>
              </a:spcBef>
              <a:spcAft>
                <a:spcPts val="0"/>
              </a:spcAft>
              <a:buNone/>
            </a:pPr>
            <a:r>
              <a:rPr lang="ar-IQ" sz="1800" b="1" dirty="0">
                <a:ea typeface="Calibri"/>
              </a:rPr>
              <a:t>والحديث عن انحراف البشرية قبل الاسلام طويل ومتعشب , ويكفي هنا ان نستعرض بشيء من الاجمال حالة العرب الذين بعث فيهم رسولنا الاكرم ( ص ) لنقف على الصورة الكاملة لواقع العالم قبل </a:t>
            </a:r>
            <a:r>
              <a:rPr lang="ar-IQ" sz="1800" b="1" dirty="0" smtClean="0">
                <a:ea typeface="Calibri"/>
              </a:rPr>
              <a:t>الاسلام </a:t>
            </a:r>
            <a:r>
              <a:rPr lang="ar-IQ" sz="1800" b="1" dirty="0">
                <a:ea typeface="Calibri"/>
              </a:rPr>
              <a:t>, وبخاصة ان العرب ببساطتهم وسذاجتهم كانوا أقل الأمم انحرافا , اذ الثابت تاريخيا انه لم تكن للعرب قبل الاسلام دولة تجمعهم , بل كانوا جماعات من قبائل متناحرة لأسباب مقيتة , كالتسابق على </a:t>
            </a:r>
            <a:r>
              <a:rPr lang="ar-IQ" sz="1800" b="1" dirty="0" smtClean="0">
                <a:ea typeface="Calibri"/>
              </a:rPr>
              <a:t>موارد </a:t>
            </a:r>
            <a:r>
              <a:rPr lang="ar-IQ" sz="1800" b="1" dirty="0">
                <a:ea typeface="Calibri"/>
              </a:rPr>
              <a:t>المياه , واماكن الرعي  , او كالتنافس على الشرف والرئاسة </a:t>
            </a:r>
            <a:r>
              <a:rPr lang="ar-IQ" sz="1800" b="1" dirty="0" smtClean="0">
                <a:ea typeface="Calibri"/>
              </a:rPr>
              <a:t>.</a:t>
            </a:r>
          </a:p>
          <a:p>
            <a:pPr marL="0" marR="270510" indent="0" algn="r" rtl="1">
              <a:lnSpc>
                <a:spcPct val="115000"/>
              </a:lnSpc>
              <a:spcBef>
                <a:spcPts val="0"/>
              </a:spcBef>
              <a:spcAft>
                <a:spcPts val="0"/>
              </a:spcAft>
              <a:buNone/>
            </a:pPr>
            <a:r>
              <a:rPr lang="ar-IQ" sz="1800" b="1" dirty="0" smtClean="0">
                <a:ea typeface="Calibri"/>
                <a:cs typeface="Arial"/>
              </a:rPr>
              <a:t>ــــــــــــــــــــــــــــــــــــــــــــــــــــــــــــــــــــــــــــــــــــــــــ</a:t>
            </a:r>
            <a:endParaRPr lang="en-US" sz="1200" dirty="0">
              <a:ea typeface="Calibri"/>
              <a:cs typeface="Arial"/>
            </a:endParaRPr>
          </a:p>
          <a:p>
            <a:pPr marL="0" marR="270510" indent="0" algn="r" rtl="1">
              <a:lnSpc>
                <a:spcPct val="115000"/>
              </a:lnSpc>
              <a:spcBef>
                <a:spcPts val="0"/>
              </a:spcBef>
              <a:spcAft>
                <a:spcPts val="0"/>
              </a:spcAft>
              <a:buNone/>
            </a:pPr>
            <a:r>
              <a:rPr lang="ar-IQ" sz="1050" b="1" dirty="0" smtClean="0">
                <a:ea typeface="Calibri"/>
              </a:rPr>
              <a:t>(</a:t>
            </a:r>
            <a:r>
              <a:rPr lang="ar-IQ" sz="1050" b="1" dirty="0">
                <a:ea typeface="Calibri"/>
              </a:rPr>
              <a:t>1) </a:t>
            </a:r>
            <a:r>
              <a:rPr lang="ar-IQ" sz="1800" b="1" dirty="0">
                <a:ea typeface="Calibri"/>
              </a:rPr>
              <a:t>صحيح مسلم : برقم 7386 .</a:t>
            </a:r>
            <a:endParaRPr lang="en-US" sz="1200" dirty="0">
              <a:ea typeface="Calibri"/>
              <a:cs typeface="Arial"/>
            </a:endParaRPr>
          </a:p>
          <a:p>
            <a:pPr marL="0" marR="270510" indent="0" algn="just" rtl="1">
              <a:lnSpc>
                <a:spcPct val="115000"/>
              </a:lnSpc>
              <a:spcBef>
                <a:spcPts val="0"/>
              </a:spcBef>
              <a:spcAft>
                <a:spcPts val="0"/>
              </a:spcAft>
              <a:buNone/>
            </a:pPr>
            <a:endParaRPr lang="ar-IQ" sz="1800" b="1" dirty="0" smtClean="0">
              <a:latin typeface="Simplified Arabic" pitchFamily="18" charset="-78"/>
              <a:ea typeface="Calibri"/>
              <a:cs typeface="Simplified Arabic" pitchFamily="18" charset="-78"/>
            </a:endParaRPr>
          </a:p>
          <a:p>
            <a:pPr marL="0" marR="270510" algn="just" rtl="1">
              <a:lnSpc>
                <a:spcPct val="115000"/>
              </a:lnSpc>
              <a:spcBef>
                <a:spcPts val="0"/>
              </a:spcBef>
              <a:spcAft>
                <a:spcPts val="0"/>
              </a:spcAft>
            </a:pPr>
            <a:endParaRPr lang="en-US" sz="1800" b="1" dirty="0">
              <a:latin typeface="Simplified Arabic" pitchFamily="18" charset="-78"/>
              <a:ea typeface="Calibri"/>
              <a:cs typeface="Simplified Arabic" pitchFamily="18" charset="-78"/>
            </a:endParaRPr>
          </a:p>
          <a:p>
            <a:pPr marL="0" indent="0" algn="r" rtl="1">
              <a:buNone/>
            </a:pPr>
            <a:endParaRPr lang="en-US" sz="1400" dirty="0">
              <a:latin typeface="Simplified Arabic" pitchFamily="18" charset="-78"/>
              <a:cs typeface="Simplified Arabic" pitchFamily="18" charset="-78"/>
            </a:endParaRPr>
          </a:p>
        </p:txBody>
      </p:sp>
    </p:spTree>
    <p:extLst>
      <p:ext uri="{BB962C8B-B14F-4D97-AF65-F5344CB8AC3E}">
        <p14:creationId xmlns:p14="http://schemas.microsoft.com/office/powerpoint/2010/main" val="79538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04800"/>
            <a:ext cx="8229600" cy="5821363"/>
          </a:xfrm>
        </p:spPr>
        <p:style>
          <a:lnRef idx="1">
            <a:schemeClr val="accent5"/>
          </a:lnRef>
          <a:fillRef idx="2">
            <a:schemeClr val="accent5"/>
          </a:fillRef>
          <a:effectRef idx="1">
            <a:schemeClr val="accent5"/>
          </a:effectRef>
          <a:fontRef idx="minor">
            <a:schemeClr val="dk1"/>
          </a:fontRef>
        </p:style>
        <p:txBody>
          <a:bodyPr>
            <a:normAutofit/>
          </a:bodyPr>
          <a:lstStyle/>
          <a:p>
            <a:pPr marL="0" marR="27051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ومن الشواهد التي حفضها لنا التاريخ على تمزق العرب وتشرذمهم وتقاتلهم هو ما جرى بين جرى بين بعض القبائل العرب من معارك طاحنة فيما يعرف بـ حرب البسوس التي دامت اكثر من تلاثين سنة , وكان سببها ناقة , ومنها : حرب داحس والغبراء , وقد دامت اربعين سنة , وسببها ان فرسا غلبت اخرى في الجري , ومنها ايضا حرب الفجار , وسميت بالفجار لما استحل فيها من المحارم في الاشهر الحرم , ولما قطع فيها من الصلات والارحام بين المقاتلين (1) . </a:t>
            </a:r>
            <a:endParaRPr lang="en-US" sz="1800" b="1" dirty="0">
              <a:latin typeface="Simplified Arabic" pitchFamily="18" charset="-78"/>
              <a:ea typeface="Calibri"/>
              <a:cs typeface="Simplified Arabic" pitchFamily="18" charset="-78"/>
            </a:endParaRPr>
          </a:p>
          <a:p>
            <a:pPr marL="0" marR="270510" algn="just" rtl="1">
              <a:lnSpc>
                <a:spcPct val="115000"/>
              </a:lnSpc>
              <a:spcBef>
                <a:spcPts val="0"/>
              </a:spcBef>
              <a:spcAft>
                <a:spcPts val="0"/>
              </a:spcAft>
            </a:pPr>
            <a:r>
              <a:rPr lang="ar-IQ" sz="1800" b="1" dirty="0">
                <a:latin typeface="Simplified Arabic" pitchFamily="18" charset="-78"/>
                <a:ea typeface="Calibri"/>
                <a:cs typeface="Simplified Arabic" pitchFamily="18" charset="-78"/>
              </a:rPr>
              <a:t>وقد سجل القران الكريم هذا الامر مذكرا للمسلمين بتلك النعمة التي امتن الله بها عليهم , فقال تعالى </a:t>
            </a:r>
            <a:endParaRPr lang="en-US" sz="1800" b="1"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 ( واذكروا نعمة الله عليكم اذ كنتم اعداء فالف بين قلوبكم </a:t>
            </a:r>
            <a:r>
              <a:rPr lang="ar-IQ" sz="1800" b="1" dirty="0" err="1">
                <a:latin typeface="Simplified Arabic" pitchFamily="18" charset="-78"/>
                <a:ea typeface="Calibri"/>
                <a:cs typeface="Simplified Arabic" pitchFamily="18" charset="-78"/>
              </a:rPr>
              <a:t>فاصبحتم</a:t>
            </a:r>
            <a:r>
              <a:rPr lang="ar-IQ" sz="1800" b="1" dirty="0">
                <a:latin typeface="Simplified Arabic" pitchFamily="18" charset="-78"/>
                <a:ea typeface="Calibri"/>
                <a:cs typeface="Simplified Arabic" pitchFamily="18" charset="-78"/>
              </a:rPr>
              <a:t> بنعمته اخوانا ) , وقد كان العرب كما حكى القران الكريم عنهم وصورهم بالفعل اعداء لاختلاف انتماءهم السياسية , اذ كان ولاء اهل الجزيرة العربية يتوزع على القوى </a:t>
            </a:r>
            <a:r>
              <a:rPr lang="ar-IQ" sz="1800" b="1" dirty="0" smtClean="0">
                <a:latin typeface="Simplified Arabic" pitchFamily="18" charset="-78"/>
                <a:ea typeface="Calibri"/>
                <a:cs typeface="Simplified Arabic" pitchFamily="18" charset="-78"/>
              </a:rPr>
              <a:t>العظمى </a:t>
            </a:r>
            <a:r>
              <a:rPr lang="ar-IQ" sz="1800" b="1" dirty="0">
                <a:latin typeface="Simplified Arabic" pitchFamily="18" charset="-78"/>
                <a:ea typeface="Calibri"/>
                <a:cs typeface="Simplified Arabic" pitchFamily="18" charset="-78"/>
              </a:rPr>
              <a:t>في زمانهم , فقسم منهم ولاؤه للروم , </a:t>
            </a:r>
            <a:r>
              <a:rPr lang="ar-IQ" sz="1800" b="1" dirty="0" err="1">
                <a:latin typeface="Simplified Arabic" pitchFamily="18" charset="-78"/>
                <a:ea typeface="Calibri"/>
                <a:cs typeface="Simplified Arabic" pitchFamily="18" charset="-78"/>
              </a:rPr>
              <a:t>واخرونم</a:t>
            </a:r>
            <a:r>
              <a:rPr lang="ar-IQ" sz="1800" b="1" dirty="0">
                <a:latin typeface="Simplified Arabic" pitchFamily="18" charset="-78"/>
                <a:ea typeface="Calibri"/>
                <a:cs typeface="Simplified Arabic" pitchFamily="18" charset="-78"/>
              </a:rPr>
              <a:t> للفرس , وثالث للحبشة , واما حالتهم الاجتماعية , فقد كانت من السوء ما عرف به القاصي والداني من : انتشار الزنا , وتقنيه في بيوت البغاء ذات الرايات الحمر التي تعقد على تلك البيوت , وكان غير القرشيين </a:t>
            </a:r>
            <a:r>
              <a:rPr lang="ar-IQ" sz="1800" b="1" dirty="0" err="1">
                <a:latin typeface="Simplified Arabic" pitchFamily="18" charset="-78"/>
                <a:ea typeface="Calibri"/>
                <a:cs typeface="Simplified Arabic" pitchFamily="18" charset="-78"/>
              </a:rPr>
              <a:t>يطوفوم</a:t>
            </a:r>
            <a:r>
              <a:rPr lang="ar-IQ" sz="1800" b="1" dirty="0">
                <a:latin typeface="Simplified Arabic" pitchFamily="18" charset="-78"/>
                <a:ea typeface="Calibri"/>
                <a:cs typeface="Simplified Arabic" pitchFamily="18" charset="-78"/>
              </a:rPr>
              <a:t> بالكعبة </a:t>
            </a:r>
            <a:r>
              <a:rPr lang="ar-IQ" sz="1800" b="1" dirty="0" err="1">
                <a:latin typeface="Simplified Arabic" pitchFamily="18" charset="-78"/>
                <a:ea typeface="Calibri"/>
                <a:cs typeface="Simplified Arabic" pitchFamily="18" charset="-78"/>
              </a:rPr>
              <a:t>عزاة</a:t>
            </a:r>
            <a:r>
              <a:rPr lang="ar-IQ" sz="1800" b="1" dirty="0">
                <a:latin typeface="Simplified Arabic" pitchFamily="18" charset="-78"/>
                <a:ea typeface="Calibri"/>
                <a:cs typeface="Simplified Arabic" pitchFamily="18" charset="-78"/>
              </a:rPr>
              <a:t> نساء ورجالا , ان لم يمن عليهم </a:t>
            </a:r>
            <a:r>
              <a:rPr lang="ar-IQ" sz="1800" b="1" dirty="0" err="1">
                <a:latin typeface="Simplified Arabic" pitchFamily="18" charset="-78"/>
                <a:ea typeface="Calibri"/>
                <a:cs typeface="Simplified Arabic" pitchFamily="18" charset="-78"/>
              </a:rPr>
              <a:t>القرشيون</a:t>
            </a:r>
            <a:r>
              <a:rPr lang="ar-IQ" sz="1800" b="1" dirty="0">
                <a:latin typeface="Simplified Arabic" pitchFamily="18" charset="-78"/>
                <a:ea typeface="Calibri"/>
                <a:cs typeface="Simplified Arabic" pitchFamily="18" charset="-78"/>
              </a:rPr>
              <a:t> </a:t>
            </a:r>
            <a:r>
              <a:rPr lang="ar-IQ" sz="1800" b="1" dirty="0" smtClean="0">
                <a:latin typeface="Simplified Arabic" pitchFamily="18" charset="-78"/>
                <a:ea typeface="Calibri"/>
                <a:cs typeface="Simplified Arabic" pitchFamily="18" charset="-78"/>
              </a:rPr>
              <a:t>بثياب.</a:t>
            </a:r>
          </a:p>
          <a:p>
            <a:pPr marL="0" marR="270510" indent="0" algn="just" rtl="1">
              <a:lnSpc>
                <a:spcPct val="115000"/>
              </a:lnSpc>
              <a:spcBef>
                <a:spcPts val="0"/>
              </a:spcBef>
              <a:spcAft>
                <a:spcPts val="0"/>
              </a:spcAft>
              <a:buNone/>
            </a:pPr>
            <a:r>
              <a:rPr lang="ar-IQ" sz="1800" b="1" dirty="0" smtClean="0">
                <a:latin typeface="Simplified Arabic" pitchFamily="18" charset="-78"/>
                <a:ea typeface="Calibri"/>
                <a:cs typeface="Simplified Arabic" pitchFamily="18" charset="-78"/>
              </a:rPr>
              <a:t>ـــــــــــــــــــــــــــــــــــــــــــــــــــــــــــــ </a:t>
            </a:r>
            <a:endParaRPr lang="en-US" sz="1800" b="1"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smtClean="0">
                <a:latin typeface="Simplified Arabic" pitchFamily="18" charset="-78"/>
                <a:ea typeface="Calibri"/>
                <a:cs typeface="Simplified Arabic" pitchFamily="18" charset="-78"/>
              </a:rPr>
              <a:t>(</a:t>
            </a:r>
            <a:r>
              <a:rPr lang="ar-IQ" sz="1800" b="1" dirty="0">
                <a:latin typeface="Simplified Arabic" pitchFamily="18" charset="-78"/>
                <a:ea typeface="Calibri"/>
                <a:cs typeface="Simplified Arabic" pitchFamily="18" charset="-78"/>
              </a:rPr>
              <a:t>1) لمزيد تفصيل عن حروب العرب في الجاهلية يرجع للمراجع : أيام العرب في الجاهلية , </a:t>
            </a:r>
            <a:r>
              <a:rPr lang="ar-IQ" sz="1800" b="1" dirty="0" smtClean="0">
                <a:latin typeface="Simplified Arabic" pitchFamily="18" charset="-78"/>
                <a:ea typeface="Calibri"/>
                <a:cs typeface="Simplified Arabic" pitchFamily="18" charset="-78"/>
              </a:rPr>
              <a:t>المؤلفون </a:t>
            </a:r>
            <a:r>
              <a:rPr lang="ar-IQ" sz="1800" b="1" dirty="0">
                <a:latin typeface="Simplified Arabic" pitchFamily="18" charset="-78"/>
                <a:ea typeface="Calibri"/>
                <a:cs typeface="Simplified Arabic" pitchFamily="18" charset="-78"/>
              </a:rPr>
              <a:t>: محمد أحمد جاد المولى , وعلي محمد البجاوي , ومحمد ابو الفضل ابراهيم , </a:t>
            </a:r>
            <a:r>
              <a:rPr lang="ar-IQ" sz="1800" b="1" dirty="0" smtClean="0">
                <a:latin typeface="Simplified Arabic" pitchFamily="18" charset="-78"/>
                <a:ea typeface="Calibri"/>
                <a:cs typeface="Simplified Arabic" pitchFamily="18" charset="-78"/>
              </a:rPr>
              <a:t>ومجموع </a:t>
            </a:r>
            <a:r>
              <a:rPr lang="ar-IQ" sz="1800" b="1" dirty="0">
                <a:latin typeface="Simplified Arabic" pitchFamily="18" charset="-78"/>
                <a:ea typeface="Calibri"/>
                <a:cs typeface="Simplified Arabic" pitchFamily="18" charset="-78"/>
              </a:rPr>
              <a:t>ايام العرب في الجاهلية والاسلام , </a:t>
            </a:r>
            <a:r>
              <a:rPr lang="ar-IQ" sz="1800" b="1" dirty="0" err="1">
                <a:latin typeface="Simplified Arabic" pitchFamily="18" charset="-78"/>
                <a:ea typeface="Calibri"/>
                <a:cs typeface="Simplified Arabic" pitchFamily="18" charset="-78"/>
              </a:rPr>
              <a:t>لابراهيم</a:t>
            </a:r>
            <a:r>
              <a:rPr lang="ar-IQ" sz="1800" b="1" dirty="0">
                <a:latin typeface="Simplified Arabic" pitchFamily="18" charset="-78"/>
                <a:ea typeface="Calibri"/>
                <a:cs typeface="Simplified Arabic" pitchFamily="18" charset="-78"/>
              </a:rPr>
              <a:t> شمس الدين . </a:t>
            </a:r>
            <a:endParaRPr lang="en-US" sz="1800" b="1" dirty="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1800" b="1" dirty="0">
                <a:latin typeface="Simplified Arabic" pitchFamily="18" charset="-78"/>
                <a:ea typeface="Calibri"/>
                <a:cs typeface="Simplified Arabic" pitchFamily="18" charset="-78"/>
              </a:rPr>
              <a:t>سورة ال عمران : </a:t>
            </a:r>
            <a:r>
              <a:rPr lang="ar-IQ" sz="1800" b="1" dirty="0" err="1">
                <a:latin typeface="Simplified Arabic" pitchFamily="18" charset="-78"/>
                <a:ea typeface="Calibri"/>
                <a:cs typeface="Simplified Arabic" pitchFamily="18" charset="-78"/>
              </a:rPr>
              <a:t>الاية</a:t>
            </a:r>
            <a:r>
              <a:rPr lang="ar-IQ" sz="1800" b="1" dirty="0">
                <a:latin typeface="Simplified Arabic" pitchFamily="18" charset="-78"/>
                <a:ea typeface="Calibri"/>
                <a:cs typeface="Simplified Arabic" pitchFamily="18" charset="-78"/>
              </a:rPr>
              <a:t> (</a:t>
            </a:r>
            <a:r>
              <a:rPr lang="ar-IQ" sz="1800" b="1" dirty="0" smtClean="0">
                <a:latin typeface="Simplified Arabic" pitchFamily="18" charset="-78"/>
                <a:ea typeface="Calibri"/>
                <a:cs typeface="Simplified Arabic" pitchFamily="18" charset="-78"/>
              </a:rPr>
              <a:t>103) .</a:t>
            </a:r>
            <a:endParaRPr lang="en-US" sz="1800" b="1" dirty="0">
              <a:latin typeface="Simplified Arabic" pitchFamily="18" charset="-78"/>
              <a:ea typeface="Calibri"/>
              <a:cs typeface="Simplified Arabic" pitchFamily="18" charset="-78"/>
            </a:endParaRP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83970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marR="269875" indent="0" algn="just" rtl="1">
              <a:lnSpc>
                <a:spcPct val="115000"/>
              </a:lnSpc>
              <a:spcBef>
                <a:spcPts val="0"/>
              </a:spcBef>
              <a:spcAft>
                <a:spcPts val="0"/>
              </a:spcAft>
              <a:buNone/>
            </a:pPr>
            <a:r>
              <a:rPr lang="ar-IQ" sz="1800" b="1" dirty="0">
                <a:ea typeface="Calibri"/>
                <a:cs typeface="Simplified Arabic"/>
              </a:rPr>
              <a:t>من عندهم , ويعتقدون ان ثيابا عصي الله فيها </a:t>
            </a:r>
            <a:r>
              <a:rPr lang="ar-IQ" sz="1800" b="1" dirty="0" err="1">
                <a:ea typeface="Calibri"/>
                <a:cs typeface="Simplified Arabic"/>
              </a:rPr>
              <a:t>لاتصلح</a:t>
            </a:r>
            <a:r>
              <a:rPr lang="ar-IQ" sz="1800" b="1" dirty="0">
                <a:ea typeface="Calibri"/>
                <a:cs typeface="Simplified Arabic"/>
              </a:rPr>
              <a:t> ان يطاف بها , وتقول قائلهم : اليوم يبدو كله , او بعضه وما بدا منه , فلا احله ؟؟ وكانوا يقتلون أولادهم بسبب </a:t>
            </a:r>
            <a:r>
              <a:rPr lang="ar-IQ" sz="1800" b="1" dirty="0" err="1">
                <a:ea typeface="Calibri"/>
                <a:cs typeface="Simplified Arabic"/>
              </a:rPr>
              <a:t>ماهم</a:t>
            </a:r>
            <a:r>
              <a:rPr lang="ar-IQ" sz="1800" b="1" dirty="0">
                <a:ea typeface="Calibri"/>
                <a:cs typeface="Simplified Arabic"/>
              </a:rPr>
              <a:t> فيه من فقر , أو سبب خوفهم من الوقوع في الفقر , وكان بعضهم يدفنون بناتهم خشية وقوعهن في الاسر مستقبلا  </a:t>
            </a:r>
            <a:r>
              <a:rPr lang="en-US" sz="1800" b="1" dirty="0" smtClean="0">
                <a:effectLst/>
                <a:latin typeface="Simplified Arabic"/>
                <a:ea typeface="Calibri"/>
                <a:cs typeface="Arial"/>
              </a:rPr>
              <a:t>;</a:t>
            </a:r>
            <a:r>
              <a:rPr lang="ar-IQ" sz="1800" b="1" dirty="0">
                <a:ea typeface="Calibri"/>
                <a:cs typeface="Simplified Arabic"/>
              </a:rPr>
              <a:t> فيجلبن العار لهم (1) , قال تعالى : ( </a:t>
            </a:r>
            <a:r>
              <a:rPr lang="ar-IQ" sz="1800" b="1" dirty="0" err="1">
                <a:ea typeface="Calibri"/>
                <a:cs typeface="Simplified Arabic"/>
              </a:rPr>
              <a:t>ولاتقتلوا</a:t>
            </a:r>
            <a:r>
              <a:rPr lang="ar-IQ" sz="1800" b="1" dirty="0">
                <a:ea typeface="Calibri"/>
                <a:cs typeface="Simplified Arabic"/>
              </a:rPr>
              <a:t> اولادكم من املاق نحن نرزقهم واياهم ) (2) , وقال تعالى : ( </a:t>
            </a:r>
            <a:r>
              <a:rPr lang="ar-IQ" sz="1800" b="1" dirty="0" err="1">
                <a:ea typeface="Calibri"/>
                <a:cs typeface="Simplified Arabic"/>
              </a:rPr>
              <a:t>ولاتقتلوا</a:t>
            </a:r>
            <a:r>
              <a:rPr lang="ar-IQ" sz="1800" b="1" dirty="0">
                <a:ea typeface="Calibri"/>
                <a:cs typeface="Simplified Arabic"/>
              </a:rPr>
              <a:t> اولادكم خشية املاق نحن نرزقهم واياكم ان قتلهم كان </a:t>
            </a:r>
            <a:r>
              <a:rPr lang="ar-IQ" sz="1800" b="1" dirty="0" err="1">
                <a:ea typeface="Calibri"/>
                <a:cs typeface="Simplified Arabic"/>
              </a:rPr>
              <a:t>خطئأ</a:t>
            </a:r>
            <a:r>
              <a:rPr lang="ar-IQ" sz="1800" b="1" dirty="0">
                <a:ea typeface="Calibri"/>
                <a:cs typeface="Simplified Arabic"/>
              </a:rPr>
              <a:t> كبيرا ) (3) , وقال عز وجل : ( واذا بشر احدهم </a:t>
            </a:r>
            <a:r>
              <a:rPr lang="ar-IQ" sz="1800" b="1" dirty="0" err="1" smtClean="0">
                <a:ea typeface="Calibri"/>
                <a:cs typeface="Simplified Arabic"/>
              </a:rPr>
              <a:t>بالانثى</a:t>
            </a:r>
            <a:r>
              <a:rPr lang="ar-IQ" sz="1800" b="1" dirty="0" smtClean="0">
                <a:ea typeface="Calibri"/>
                <a:cs typeface="Simplified Arabic"/>
              </a:rPr>
              <a:t> </a:t>
            </a:r>
            <a:r>
              <a:rPr lang="ar-IQ" sz="1800" b="1" dirty="0">
                <a:ea typeface="Calibri"/>
                <a:cs typeface="Simplified Arabic"/>
              </a:rPr>
              <a:t>ضل وجهه مسودا وهو كظيم . يتوارى من القوم سوء </a:t>
            </a:r>
            <a:r>
              <a:rPr lang="ar-IQ" sz="1800" b="1" dirty="0" err="1">
                <a:ea typeface="Calibri"/>
                <a:cs typeface="Simplified Arabic"/>
              </a:rPr>
              <a:t>مابشر</a:t>
            </a:r>
            <a:r>
              <a:rPr lang="ar-IQ" sz="1800" b="1" dirty="0">
                <a:ea typeface="Calibri"/>
                <a:cs typeface="Simplified Arabic"/>
              </a:rPr>
              <a:t> به </a:t>
            </a:r>
            <a:r>
              <a:rPr lang="ar-IQ" sz="1800" b="1" dirty="0" err="1">
                <a:ea typeface="Calibri"/>
                <a:cs typeface="Simplified Arabic"/>
              </a:rPr>
              <a:t>ايمسكه</a:t>
            </a:r>
            <a:r>
              <a:rPr lang="ar-IQ" sz="1800" b="1" dirty="0">
                <a:ea typeface="Calibri"/>
                <a:cs typeface="Simplified Arabic"/>
              </a:rPr>
              <a:t> على هون ام يدسه في التراب ألا ساء </a:t>
            </a:r>
            <a:r>
              <a:rPr lang="ar-IQ" sz="1800" b="1" dirty="0" err="1">
                <a:ea typeface="Calibri"/>
                <a:cs typeface="Simplified Arabic"/>
              </a:rPr>
              <a:t>مايحكمون</a:t>
            </a:r>
            <a:r>
              <a:rPr lang="ar-IQ" sz="1800" b="1" dirty="0">
                <a:ea typeface="Calibri"/>
                <a:cs typeface="Simplified Arabic"/>
              </a:rPr>
              <a:t> ) (4) .</a:t>
            </a:r>
            <a:endParaRPr lang="en-US" sz="1100" dirty="0">
              <a:ea typeface="Calibri"/>
              <a:cs typeface="Arial"/>
            </a:endParaRPr>
          </a:p>
          <a:p>
            <a:pPr marL="0" marR="269875" algn="just" rtl="1">
              <a:lnSpc>
                <a:spcPct val="115000"/>
              </a:lnSpc>
              <a:spcBef>
                <a:spcPts val="0"/>
              </a:spcBef>
              <a:spcAft>
                <a:spcPts val="0"/>
              </a:spcAft>
            </a:pPr>
            <a:r>
              <a:rPr lang="ar-IQ" sz="1800" b="1" dirty="0">
                <a:ea typeface="Calibri"/>
                <a:cs typeface="Simplified Arabic"/>
              </a:rPr>
              <a:t>وكان عندهم الفخر </a:t>
            </a:r>
            <a:r>
              <a:rPr lang="ar-IQ" sz="1800" b="1" dirty="0" err="1">
                <a:ea typeface="Calibri"/>
                <a:cs typeface="Simplified Arabic"/>
              </a:rPr>
              <a:t>بالاباء</a:t>
            </a:r>
            <a:r>
              <a:rPr lang="ar-IQ" sz="1800" b="1" dirty="0">
                <a:ea typeface="Calibri"/>
                <a:cs typeface="Simplified Arabic"/>
              </a:rPr>
              <a:t> والنسب , وانهم </a:t>
            </a:r>
            <a:r>
              <a:rPr lang="ar-IQ" sz="1800" b="1" dirty="0" err="1">
                <a:ea typeface="Calibri"/>
                <a:cs typeface="Simplified Arabic"/>
              </a:rPr>
              <a:t>ليذكرون</a:t>
            </a:r>
            <a:r>
              <a:rPr lang="ar-IQ" sz="1800" b="1" dirty="0">
                <a:ea typeface="Calibri"/>
                <a:cs typeface="Simplified Arabic"/>
              </a:rPr>
              <a:t> اباءهم , ويفتخرون بهم في موسم الحج , اقامة شعائره . وقد أجمل جعفر بم ابي طالب ( ع ) حالهم في الجاهلية </a:t>
            </a:r>
            <a:r>
              <a:rPr lang="en-US" sz="1800" b="1" dirty="0" smtClean="0">
                <a:effectLst/>
                <a:latin typeface="Simplified Arabic"/>
                <a:ea typeface="Calibri"/>
                <a:cs typeface="Arial"/>
              </a:rPr>
              <a:t>;</a:t>
            </a:r>
            <a:r>
              <a:rPr lang="ar-IQ" sz="1800" b="1" dirty="0">
                <a:ea typeface="Calibri"/>
                <a:cs typeface="Simplified Arabic"/>
              </a:rPr>
              <a:t> فقال أمام النجاشي ملك الحبشة لما هاجر اليها , فقال (( كنا قوما أهل جاهلية , نعبد الأصنام , وناكل الميتة , ونأتي الفواحش , ونقطع الارحام , ونسيء )) </a:t>
            </a:r>
            <a:endParaRPr lang="en-US" sz="1100" dirty="0">
              <a:ea typeface="Calibri"/>
              <a:cs typeface="Arial"/>
            </a:endParaRPr>
          </a:p>
          <a:p>
            <a:pPr marL="0" marR="269875" indent="0" algn="just" rtl="1">
              <a:lnSpc>
                <a:spcPct val="115000"/>
              </a:lnSpc>
              <a:spcBef>
                <a:spcPts val="0"/>
              </a:spcBef>
              <a:spcAft>
                <a:spcPts val="0"/>
              </a:spcAft>
              <a:buNone/>
            </a:pPr>
            <a:r>
              <a:rPr lang="ar-IQ" sz="1800" b="1" dirty="0">
                <a:ea typeface="Calibri"/>
                <a:cs typeface="Simplified Arabic"/>
              </a:rPr>
              <a:t>_______________________</a:t>
            </a:r>
            <a:endParaRPr lang="en-US" sz="1100" dirty="0">
              <a:ea typeface="Calibri"/>
              <a:cs typeface="Arial"/>
            </a:endParaRPr>
          </a:p>
          <a:p>
            <a:pPr marL="0" marR="269875" indent="0" algn="just" rtl="1">
              <a:lnSpc>
                <a:spcPct val="115000"/>
              </a:lnSpc>
              <a:spcBef>
                <a:spcPts val="0"/>
              </a:spcBef>
              <a:spcAft>
                <a:spcPts val="0"/>
              </a:spcAft>
              <a:buNone/>
            </a:pPr>
            <a:r>
              <a:rPr lang="ar-IQ" sz="1800" b="1" dirty="0">
                <a:ea typeface="Calibri"/>
                <a:cs typeface="Simplified Arabic"/>
              </a:rPr>
              <a:t>(1</a:t>
            </a:r>
            <a:r>
              <a:rPr lang="ar-IQ" sz="1800" b="1" dirty="0" smtClean="0">
                <a:ea typeface="Calibri"/>
                <a:cs typeface="Simplified Arabic"/>
              </a:rPr>
              <a:t>) </a:t>
            </a:r>
            <a:r>
              <a:rPr lang="ar-IQ" sz="1800" b="1" dirty="0">
                <a:ea typeface="Calibri"/>
                <a:cs typeface="Simplified Arabic"/>
              </a:rPr>
              <a:t>مكة والمدينة في الجاهلية وعهد الرسول صلى الله عليه واله وسلم , أحمد أبراهيم </a:t>
            </a:r>
            <a:r>
              <a:rPr lang="ar-IQ" sz="1800" b="1" dirty="0" smtClean="0">
                <a:ea typeface="Calibri"/>
                <a:cs typeface="Simplified Arabic"/>
              </a:rPr>
              <a:t>الشريف: </a:t>
            </a:r>
            <a:r>
              <a:rPr lang="ar-IQ" sz="1800" b="1" dirty="0">
                <a:ea typeface="Calibri"/>
                <a:cs typeface="Simplified Arabic"/>
              </a:rPr>
              <a:t>ص31 . </a:t>
            </a:r>
            <a:endParaRPr lang="en-US" sz="1100" dirty="0">
              <a:ea typeface="Calibri"/>
              <a:cs typeface="Arial"/>
            </a:endParaRPr>
          </a:p>
          <a:p>
            <a:pPr marL="0" marR="269875" indent="0" algn="just" rtl="1">
              <a:lnSpc>
                <a:spcPct val="115000"/>
              </a:lnSpc>
              <a:spcBef>
                <a:spcPts val="0"/>
              </a:spcBef>
              <a:spcAft>
                <a:spcPts val="0"/>
              </a:spcAft>
              <a:buNone/>
            </a:pPr>
            <a:r>
              <a:rPr lang="ar-IQ" sz="1800" b="1" dirty="0">
                <a:ea typeface="Calibri"/>
                <a:cs typeface="Simplified Arabic"/>
              </a:rPr>
              <a:t>(2) الانعام / من </a:t>
            </a:r>
            <a:r>
              <a:rPr lang="ar-IQ" sz="1800" b="1" dirty="0" err="1">
                <a:ea typeface="Calibri"/>
                <a:cs typeface="Simplified Arabic"/>
              </a:rPr>
              <a:t>الاية</a:t>
            </a:r>
            <a:r>
              <a:rPr lang="ar-IQ" sz="1800" b="1" dirty="0">
                <a:ea typeface="Calibri"/>
                <a:cs typeface="Simplified Arabic"/>
              </a:rPr>
              <a:t> 151 </a:t>
            </a:r>
            <a:endParaRPr lang="en-US" sz="1100" dirty="0">
              <a:ea typeface="Calibri"/>
              <a:cs typeface="Arial"/>
            </a:endParaRPr>
          </a:p>
          <a:p>
            <a:pPr marL="0" marR="269875" indent="0" algn="just" rtl="1">
              <a:lnSpc>
                <a:spcPct val="115000"/>
              </a:lnSpc>
              <a:spcBef>
                <a:spcPts val="0"/>
              </a:spcBef>
              <a:spcAft>
                <a:spcPts val="0"/>
              </a:spcAft>
              <a:buNone/>
            </a:pPr>
            <a:r>
              <a:rPr lang="ar-IQ" sz="1800" b="1" dirty="0">
                <a:ea typeface="Calibri"/>
                <a:cs typeface="Simplified Arabic"/>
              </a:rPr>
              <a:t>(3) سورة الاسراء / 31 </a:t>
            </a:r>
            <a:endParaRPr lang="en-US" sz="1100" dirty="0">
              <a:ea typeface="Calibri"/>
              <a:cs typeface="Arial"/>
            </a:endParaRPr>
          </a:p>
          <a:p>
            <a:pPr marL="0" marR="269875" indent="0" algn="just" rtl="1">
              <a:lnSpc>
                <a:spcPct val="115000"/>
              </a:lnSpc>
              <a:spcBef>
                <a:spcPts val="0"/>
              </a:spcBef>
              <a:spcAft>
                <a:spcPts val="0"/>
              </a:spcAft>
              <a:buNone/>
            </a:pPr>
            <a:r>
              <a:rPr lang="ar-IQ" sz="1800" b="1" dirty="0">
                <a:ea typeface="Calibri"/>
                <a:cs typeface="Simplified Arabic"/>
              </a:rPr>
              <a:t>(4) سورة النحل / </a:t>
            </a:r>
            <a:r>
              <a:rPr lang="ar-IQ" sz="1800" b="1" dirty="0" err="1" smtClean="0">
                <a:ea typeface="Calibri"/>
                <a:cs typeface="Simplified Arabic"/>
              </a:rPr>
              <a:t>الايتان</a:t>
            </a:r>
            <a:r>
              <a:rPr lang="ar-IQ" sz="1800" b="1" dirty="0" smtClean="0">
                <a:ea typeface="Calibri"/>
                <a:cs typeface="Simplified Arabic"/>
              </a:rPr>
              <a:t>: </a:t>
            </a:r>
            <a:r>
              <a:rPr lang="ar-IQ" sz="1800" b="1" dirty="0">
                <a:ea typeface="Calibri"/>
                <a:cs typeface="Simplified Arabic"/>
              </a:rPr>
              <a:t>58 , 59 .</a:t>
            </a:r>
            <a:endParaRPr lang="en-US" sz="1100" dirty="0">
              <a:ea typeface="Calibri"/>
              <a:cs typeface="Arial"/>
            </a:endParaRP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288903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b="1" dirty="0" smtClean="0">
                <a:latin typeface="Simplified Arabic" pitchFamily="18" charset="-78"/>
                <a:cs typeface="Simplified Arabic" pitchFamily="18" charset="-78"/>
              </a:rPr>
              <a:t>الجوار , ويأكل منا الضعيف )) . وقد تعرضت المرأة لأبشع صنوف </a:t>
            </a:r>
            <a:r>
              <a:rPr lang="ar-IQ" sz="1800" b="1" dirty="0" err="1" smtClean="0">
                <a:latin typeface="Simplified Arabic" pitchFamily="18" charset="-78"/>
                <a:cs typeface="Simplified Arabic" pitchFamily="18" charset="-78"/>
              </a:rPr>
              <a:t>الاهانه</a:t>
            </a:r>
            <a:r>
              <a:rPr lang="ar-IQ" sz="1800" b="1" dirty="0" smtClean="0">
                <a:latin typeface="Simplified Arabic" pitchFamily="18" charset="-78"/>
                <a:cs typeface="Simplified Arabic" pitchFamily="18" charset="-78"/>
              </a:rPr>
              <a:t> , والتحقير في الجاهلية , وتمثل ذلك في صور عدة , فقد كانت المرأة تحترم من الميراث مطلقا , فلا نصيب لها فيما يتركه ولدها , أو والدها  , أو امها من مال , ولو عظم , بل </a:t>
            </a:r>
            <a:r>
              <a:rPr lang="ar-IQ" sz="1800" b="1" dirty="0" err="1" smtClean="0">
                <a:latin typeface="Simplified Arabic" pitchFamily="18" charset="-78"/>
                <a:cs typeface="Simplified Arabic" pitchFamily="18" charset="-78"/>
              </a:rPr>
              <a:t>كانو</a:t>
            </a:r>
            <a:r>
              <a:rPr lang="ar-IQ" sz="1800" b="1" dirty="0" smtClean="0">
                <a:latin typeface="Simplified Arabic" pitchFamily="18" charset="-78"/>
                <a:cs typeface="Simplified Arabic" pitchFamily="18" charset="-78"/>
              </a:rPr>
              <a:t> يعاملونها على انها سلعة تورث (2) , والى ذلك الاشارة في قوله تعالى : ( يا أيها الذين امنوا لا يجل لكم أن ترثوا النساء كرها ) (3) . </a:t>
            </a:r>
          </a:p>
          <a:p>
            <a:pPr marL="0" indent="0" algn="just" rtl="1">
              <a:buNone/>
            </a:pPr>
            <a:r>
              <a:rPr lang="ar-IQ" sz="1800" b="1" dirty="0" smtClean="0">
                <a:latin typeface="Simplified Arabic" pitchFamily="18" charset="-78"/>
                <a:cs typeface="Simplified Arabic" pitchFamily="18" charset="-78"/>
              </a:rPr>
              <a:t>وأما الحالة الدينية , فقد كان في شبه الجزيرة العربية قبل الاسلام عبادات وديانات مختلفة منها ك </a:t>
            </a:r>
          </a:p>
          <a:p>
            <a:pPr marL="0" indent="0" algn="just" rtl="1">
              <a:buNone/>
            </a:pPr>
            <a:r>
              <a:rPr lang="ar-IQ" sz="1800" b="1" dirty="0" smtClean="0">
                <a:latin typeface="Simplified Arabic" pitchFamily="18" charset="-78"/>
                <a:cs typeface="Simplified Arabic" pitchFamily="18" charset="-78"/>
              </a:rPr>
              <a:t>1- </a:t>
            </a:r>
            <a:r>
              <a:rPr lang="ar-IQ" sz="1800" b="1" dirty="0" err="1" smtClean="0">
                <a:latin typeface="Simplified Arabic" pitchFamily="18" charset="-78"/>
                <a:cs typeface="Simplified Arabic" pitchFamily="18" charset="-78"/>
              </a:rPr>
              <a:t>الحنيفية</a:t>
            </a:r>
            <a:r>
              <a:rPr lang="ar-IQ" sz="1800" b="1" dirty="0" smtClean="0">
                <a:latin typeface="Simplified Arabic" pitchFamily="18" charset="-78"/>
                <a:cs typeface="Simplified Arabic" pitchFamily="18" charset="-78"/>
              </a:rPr>
              <a:t> : وهي ملة ابراهيم ( ص ) والحنفاء هم الذين دعوا الناس الى ترك عبادة الاوثان والاصنام وأخلصوا العبادة لله الواحد الأحد , ومن </a:t>
            </a:r>
            <a:r>
              <a:rPr lang="ar-IQ" sz="1800" b="1" dirty="0" err="1" smtClean="0">
                <a:latin typeface="Simplified Arabic" pitchFamily="18" charset="-78"/>
                <a:cs typeface="Simplified Arabic" pitchFamily="18" charset="-78"/>
              </a:rPr>
              <a:t>هؤولاء</a:t>
            </a:r>
            <a:r>
              <a:rPr lang="ar-IQ" sz="1800" b="1" dirty="0" smtClean="0">
                <a:latin typeface="Simplified Arabic" pitchFamily="18" charset="-78"/>
                <a:cs typeface="Simplified Arabic" pitchFamily="18" charset="-78"/>
              </a:rPr>
              <a:t> زيد بن نفيل . </a:t>
            </a:r>
          </a:p>
          <a:p>
            <a:pPr marL="0" indent="0" algn="just" rtl="1">
              <a:buNone/>
            </a:pPr>
            <a:r>
              <a:rPr lang="ar-IQ" sz="1800" b="1" dirty="0" smtClean="0">
                <a:latin typeface="Simplified Arabic" pitchFamily="18" charset="-78"/>
                <a:cs typeface="Simplified Arabic" pitchFamily="18" charset="-78"/>
              </a:rPr>
              <a:t>2- عبادة الاوثان والاصنام : وكان عليها أكثر العرب , </a:t>
            </a:r>
            <a:r>
              <a:rPr lang="ar-IQ" sz="1800" b="1" dirty="0" err="1" smtClean="0">
                <a:latin typeface="Simplified Arabic" pitchFamily="18" charset="-78"/>
                <a:cs typeface="Simplified Arabic" pitchFamily="18" charset="-78"/>
              </a:rPr>
              <a:t>فكانو</a:t>
            </a:r>
            <a:r>
              <a:rPr lang="ar-IQ" sz="1800" b="1" dirty="0" smtClean="0">
                <a:latin typeface="Simplified Arabic" pitchFamily="18" charset="-78"/>
                <a:cs typeface="Simplified Arabic" pitchFamily="18" charset="-78"/>
              </a:rPr>
              <a:t> يطوفون بها , ويذبحون عندها , ويدعونها من دون الله وقد انتشرت في الحجاز وبعض مناطق شبه الجزيرة العربية قال تعالى : </a:t>
            </a:r>
          </a:p>
          <a:p>
            <a:pPr marL="0" indent="0" algn="just" rtl="1">
              <a:buNone/>
            </a:pPr>
            <a:r>
              <a:rPr lang="ar-IQ" sz="1800" b="1" dirty="0" smtClean="0">
                <a:latin typeface="Simplified Arabic" pitchFamily="18" charset="-78"/>
                <a:cs typeface="Simplified Arabic" pitchFamily="18" charset="-78"/>
              </a:rPr>
              <a:t>( ما نعبدهم الا ليقربونا الى الله زلفى ) (5) . </a:t>
            </a:r>
          </a:p>
          <a:p>
            <a:pPr marL="0" indent="0" algn="just" rtl="1">
              <a:buNone/>
            </a:pPr>
            <a:r>
              <a:rPr lang="ar-IQ" sz="1800" b="1" dirty="0" smtClean="0">
                <a:latin typeface="Simplified Arabic" pitchFamily="18" charset="-78"/>
                <a:cs typeface="Simplified Arabic" pitchFamily="18" charset="-78"/>
              </a:rPr>
              <a:t>______________________</a:t>
            </a:r>
          </a:p>
          <a:p>
            <a:pPr marL="0" indent="0" algn="just" rtl="1">
              <a:buNone/>
            </a:pPr>
            <a:r>
              <a:rPr lang="ar-IQ" sz="1800" b="1" dirty="0" smtClean="0">
                <a:latin typeface="Simplified Arabic" pitchFamily="18" charset="-78"/>
                <a:cs typeface="Simplified Arabic" pitchFamily="18" charset="-78"/>
              </a:rPr>
              <a:t>(1)  بحار الانوار , </a:t>
            </a:r>
            <a:r>
              <a:rPr lang="ar-IQ" sz="1800" b="1" dirty="0" err="1" smtClean="0">
                <a:latin typeface="Simplified Arabic" pitchFamily="18" charset="-78"/>
                <a:cs typeface="Simplified Arabic" pitchFamily="18" charset="-78"/>
              </a:rPr>
              <a:t>للمجلسي</a:t>
            </a:r>
            <a:r>
              <a:rPr lang="ar-IQ" sz="1800" b="1" dirty="0" smtClean="0">
                <a:latin typeface="Simplified Arabic" pitchFamily="18" charset="-78"/>
                <a:cs typeface="Simplified Arabic" pitchFamily="18" charset="-78"/>
              </a:rPr>
              <a:t> : (18 / 412 ) , وأعيان الشيعة : (4 / 121) . </a:t>
            </a:r>
          </a:p>
          <a:p>
            <a:pPr marL="0" indent="0" algn="just" rtl="1">
              <a:buNone/>
            </a:pPr>
            <a:r>
              <a:rPr lang="ar-IQ" sz="1800" b="1" dirty="0" smtClean="0">
                <a:latin typeface="Simplified Arabic" pitchFamily="18" charset="-78"/>
                <a:cs typeface="Simplified Arabic" pitchFamily="18" charset="-78"/>
              </a:rPr>
              <a:t>(2) دراسة تحليلية لشخصية الرسول محمد ( ص ) من خلال سيرته الشريفة  , محمد رواس  قلعجي : ص 22 , 23 , 24 </a:t>
            </a:r>
          </a:p>
          <a:p>
            <a:pPr marL="0" indent="0" algn="just" rtl="1">
              <a:buNone/>
            </a:pPr>
            <a:r>
              <a:rPr lang="ar-IQ" sz="1800" b="1" dirty="0" smtClean="0">
                <a:latin typeface="Simplified Arabic" pitchFamily="18" charset="-78"/>
                <a:cs typeface="Simplified Arabic" pitchFamily="18" charset="-78"/>
              </a:rPr>
              <a:t>(3) سورة النساء / </a:t>
            </a:r>
            <a:r>
              <a:rPr lang="ar-IQ" sz="1800" b="1" dirty="0" err="1" smtClean="0">
                <a:latin typeface="Simplified Arabic" pitchFamily="18" charset="-78"/>
                <a:cs typeface="Simplified Arabic" pitchFamily="18" charset="-78"/>
              </a:rPr>
              <a:t>الاية</a:t>
            </a:r>
            <a:r>
              <a:rPr lang="ar-IQ" sz="1800" b="1" dirty="0" smtClean="0">
                <a:latin typeface="Simplified Arabic" pitchFamily="18" charset="-78"/>
                <a:cs typeface="Simplified Arabic" pitchFamily="18" charset="-78"/>
              </a:rPr>
              <a:t> 19 . </a:t>
            </a:r>
          </a:p>
          <a:p>
            <a:pPr marL="0" indent="0" algn="just" rtl="1">
              <a:buNone/>
            </a:pPr>
            <a:r>
              <a:rPr lang="ar-IQ" sz="1800" b="1" dirty="0" smtClean="0">
                <a:latin typeface="Simplified Arabic" pitchFamily="18" charset="-78"/>
                <a:cs typeface="Simplified Arabic" pitchFamily="18" charset="-78"/>
              </a:rPr>
              <a:t>(4) سورة النجم / </a:t>
            </a:r>
            <a:r>
              <a:rPr lang="ar-IQ" sz="1800" b="1" dirty="0" err="1" smtClean="0">
                <a:latin typeface="Simplified Arabic" pitchFamily="18" charset="-78"/>
                <a:cs typeface="Simplified Arabic" pitchFamily="18" charset="-78"/>
              </a:rPr>
              <a:t>الايتان</a:t>
            </a:r>
            <a:r>
              <a:rPr lang="ar-IQ" sz="1800" b="1" dirty="0" smtClean="0">
                <a:latin typeface="Simplified Arabic" pitchFamily="18" charset="-78"/>
                <a:cs typeface="Simplified Arabic" pitchFamily="18" charset="-78"/>
              </a:rPr>
              <a:t> 19 – 20 . </a:t>
            </a:r>
          </a:p>
          <a:p>
            <a:pPr marL="0" indent="0" algn="just" rtl="1">
              <a:buNone/>
            </a:pPr>
            <a:r>
              <a:rPr lang="ar-IQ" sz="1800" b="1" dirty="0" smtClean="0">
                <a:latin typeface="Simplified Arabic" pitchFamily="18" charset="-78"/>
                <a:cs typeface="Simplified Arabic" pitchFamily="18" charset="-78"/>
              </a:rPr>
              <a:t>(5) سورة الزمر / </a:t>
            </a:r>
            <a:r>
              <a:rPr lang="ar-IQ" sz="1800" b="1" dirty="0" err="1" smtClean="0">
                <a:latin typeface="Simplified Arabic" pitchFamily="18" charset="-78"/>
                <a:cs typeface="Simplified Arabic" pitchFamily="18" charset="-78"/>
              </a:rPr>
              <a:t>الاية</a:t>
            </a:r>
            <a:r>
              <a:rPr lang="ar-IQ" sz="1800" b="1" dirty="0" smtClean="0">
                <a:latin typeface="Simplified Arabic" pitchFamily="18" charset="-78"/>
                <a:cs typeface="Simplified Arabic" pitchFamily="18" charset="-78"/>
              </a:rPr>
              <a:t> 3 . </a:t>
            </a:r>
          </a:p>
          <a:p>
            <a:pPr marL="0" indent="0" algn="r" rtl="1">
              <a:buNone/>
            </a:pPr>
            <a:endParaRPr lang="ar-IQ" sz="1800" dirty="0" smtClean="0">
              <a:latin typeface="Simplified Arabic" pitchFamily="18" charset="-78"/>
              <a:cs typeface="Simplified Arabic" pitchFamily="18" charset="-78"/>
            </a:endParaRPr>
          </a:p>
          <a:p>
            <a:pPr marL="0" indent="0" algn="r" rtl="1">
              <a:buNone/>
            </a:pPr>
            <a:endParaRPr lang="ar-IQ" sz="1800" dirty="0" smtClean="0">
              <a:latin typeface="Simplified Arabic" pitchFamily="18" charset="-78"/>
              <a:cs typeface="Simplified Arabic" pitchFamily="18" charset="-78"/>
            </a:endParaRP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9152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endParaRPr lang="ar-IQ" sz="1800" b="1" dirty="0" smtClean="0">
              <a:latin typeface="Simplified Arabic" pitchFamily="18" charset="-78"/>
              <a:cs typeface="Simplified Arabic" pitchFamily="18" charset="-78"/>
            </a:endParaRPr>
          </a:p>
          <a:p>
            <a:pPr marL="0" indent="0" algn="just" rtl="1">
              <a:buNone/>
            </a:pPr>
            <a:r>
              <a:rPr lang="ar-IQ" sz="1800" b="1" dirty="0" smtClean="0">
                <a:latin typeface="Simplified Arabic" pitchFamily="18" charset="-78"/>
                <a:cs typeface="Simplified Arabic" pitchFamily="18" charset="-78"/>
              </a:rPr>
              <a:t>3- عبادة النجوم والكواكب : اتخذها بعض العرب معبودا لهم من دون الله : كالشمس والقمر وبعض النجوم , قال تعالى : ( وانه هو رب </a:t>
            </a:r>
            <a:r>
              <a:rPr lang="ar-IQ" sz="1800" b="1" dirty="0" err="1" smtClean="0">
                <a:latin typeface="Simplified Arabic" pitchFamily="18" charset="-78"/>
                <a:cs typeface="Simplified Arabic" pitchFamily="18" charset="-78"/>
              </a:rPr>
              <a:t>الشغرى</a:t>
            </a:r>
            <a:r>
              <a:rPr lang="ar-IQ" sz="1800" b="1" dirty="0" smtClean="0">
                <a:latin typeface="Simplified Arabic" pitchFamily="18" charset="-78"/>
                <a:cs typeface="Simplified Arabic" pitchFamily="18" charset="-78"/>
              </a:rPr>
              <a:t> ) (1) . </a:t>
            </a:r>
          </a:p>
          <a:p>
            <a:pPr marL="0" indent="0" algn="just" rtl="1">
              <a:buNone/>
            </a:pPr>
            <a:r>
              <a:rPr lang="ar-IQ" sz="1800" b="1" dirty="0" smtClean="0">
                <a:latin typeface="Simplified Arabic" pitchFamily="18" charset="-78"/>
                <a:cs typeface="Simplified Arabic" pitchFamily="18" charset="-78"/>
              </a:rPr>
              <a:t>4- اليهودية والنصرانية : انتشرت اليهودية والنصرانية في بعض مناطق شبه الجزيرة العربية قبل الاسلام , فكانت اليهودية في خيبر ويثرب والنصرانية في نجران واليمن , وكان من النصارى من بقي على النصرانية الصحيحة كورقة بن نوفل في مكة (2) . </a:t>
            </a:r>
          </a:p>
          <a:p>
            <a:pPr marL="0" indent="0" algn="just" rtl="1">
              <a:buNone/>
            </a:pPr>
            <a:r>
              <a:rPr lang="ar-IQ" sz="1800" b="1" dirty="0" smtClean="0">
                <a:latin typeface="Simplified Arabic" pitchFamily="18" charset="-78"/>
                <a:cs typeface="Simplified Arabic" pitchFamily="18" charset="-78"/>
              </a:rPr>
              <a:t>ولعل مما سبق يتبين لنا الحاجة الى بعثة النبي ( ص ) فالعالم بعامة , والعرب بخاصه قبل بعثته (ص)؛ كانوا في ضلال مبين , فتحتم وجود ملخص لهم يقيم دولة العدل وينشر التوحيد لله تعالى , </a:t>
            </a:r>
          </a:p>
          <a:p>
            <a:pPr marL="0" indent="0" algn="just" rtl="1">
              <a:buNone/>
            </a:pPr>
            <a:r>
              <a:rPr lang="ar-IQ" sz="1800" b="1" dirty="0" smtClean="0">
                <a:latin typeface="Simplified Arabic" pitchFamily="18" charset="-78"/>
                <a:cs typeface="Simplified Arabic" pitchFamily="18" charset="-78"/>
              </a:rPr>
              <a:t>فيخرج الناس من عبادة العباد الى عبادة الله , ومن ضيق الدنيا الى سعتها ومن جور الاديان الى عدل الاسلام ، قال الله تعالى (هو الذي بعث في الاميين رسولا منهم يتلوا عليهم </a:t>
            </a:r>
            <a:r>
              <a:rPr lang="ar-IQ" sz="1800" b="1" dirty="0" err="1" smtClean="0">
                <a:latin typeface="Simplified Arabic" pitchFamily="18" charset="-78"/>
                <a:cs typeface="Simplified Arabic" pitchFamily="18" charset="-78"/>
              </a:rPr>
              <a:t>اياته</a:t>
            </a:r>
            <a:r>
              <a:rPr lang="ar-IQ" sz="1800" b="1" dirty="0" smtClean="0">
                <a:latin typeface="Simplified Arabic" pitchFamily="18" charset="-78"/>
                <a:cs typeface="Simplified Arabic" pitchFamily="18" charset="-78"/>
              </a:rPr>
              <a:t> ويزكيهم ويعلمهم الكتاب والحكمة وان كانوا من قبل لفي ضلال مبين) (3). وقال تعالى : (لقد من الله على المؤمنين اذ بعث فيهم رسولا من انفسهم يتلوا عليهم آياته ويزكيهم ويعلمهم الكتاب والحكمة وان كانوا من قبل لفي ضلال مبين) (4). </a:t>
            </a:r>
          </a:p>
          <a:p>
            <a:pPr marL="0" indent="0" algn="just" rtl="1">
              <a:buNone/>
            </a:pPr>
            <a:r>
              <a:rPr lang="ar-IQ" sz="1800" b="1" dirty="0" smtClean="0">
                <a:latin typeface="Simplified Arabic" pitchFamily="18" charset="-78"/>
                <a:cs typeface="Simplified Arabic" pitchFamily="18" charset="-78"/>
              </a:rPr>
              <a:t>__________________</a:t>
            </a:r>
          </a:p>
          <a:p>
            <a:pPr marL="0" indent="0" algn="just" rtl="1">
              <a:buNone/>
            </a:pPr>
            <a:r>
              <a:rPr lang="ar-IQ" sz="1800" b="1" dirty="0" smtClean="0">
                <a:latin typeface="Simplified Arabic" pitchFamily="18" charset="-78"/>
                <a:cs typeface="Simplified Arabic" pitchFamily="18" charset="-78"/>
              </a:rPr>
              <a:t>(1) سورة النجم / </a:t>
            </a:r>
            <a:r>
              <a:rPr lang="ar-IQ" sz="1800" b="1" dirty="0" err="1" smtClean="0">
                <a:latin typeface="Simplified Arabic" pitchFamily="18" charset="-78"/>
                <a:cs typeface="Simplified Arabic" pitchFamily="18" charset="-78"/>
              </a:rPr>
              <a:t>الاية</a:t>
            </a:r>
            <a:r>
              <a:rPr lang="ar-IQ" sz="1800" b="1" dirty="0" smtClean="0">
                <a:latin typeface="Simplified Arabic" pitchFamily="18" charset="-78"/>
                <a:cs typeface="Simplified Arabic" pitchFamily="18" charset="-78"/>
              </a:rPr>
              <a:t> 49 </a:t>
            </a:r>
          </a:p>
          <a:p>
            <a:pPr marL="0" indent="0" algn="just" rtl="1">
              <a:buNone/>
            </a:pPr>
            <a:r>
              <a:rPr lang="ar-IQ" sz="1800" b="1" dirty="0" smtClean="0">
                <a:latin typeface="Simplified Arabic" pitchFamily="18" charset="-78"/>
                <a:cs typeface="Simplified Arabic" pitchFamily="18" charset="-78"/>
              </a:rPr>
              <a:t>(2) السيرة النبوية , لأبي شهبة : ( 102 / 1 ) . </a:t>
            </a:r>
          </a:p>
          <a:p>
            <a:pPr marL="0" indent="0" algn="just" rtl="1">
              <a:buNone/>
            </a:pPr>
            <a:r>
              <a:rPr lang="ar-IQ" sz="1800" b="1" dirty="0" smtClean="0">
                <a:latin typeface="Simplified Arabic" pitchFamily="18" charset="-78"/>
                <a:cs typeface="Simplified Arabic" pitchFamily="18" charset="-78"/>
              </a:rPr>
              <a:t>(3) الجمعة / </a:t>
            </a:r>
            <a:r>
              <a:rPr lang="ar-IQ" sz="1800" b="1" dirty="0" err="1" smtClean="0">
                <a:latin typeface="Simplified Arabic" pitchFamily="18" charset="-78"/>
                <a:cs typeface="Simplified Arabic" pitchFamily="18" charset="-78"/>
              </a:rPr>
              <a:t>الاية</a:t>
            </a:r>
            <a:r>
              <a:rPr lang="ar-IQ" sz="1800" b="1" dirty="0" smtClean="0">
                <a:latin typeface="Simplified Arabic" pitchFamily="18" charset="-78"/>
                <a:cs typeface="Simplified Arabic" pitchFamily="18" charset="-78"/>
              </a:rPr>
              <a:t> 2 . </a:t>
            </a:r>
          </a:p>
          <a:p>
            <a:pPr marL="0" indent="0" algn="just" rtl="1">
              <a:buNone/>
            </a:pPr>
            <a:r>
              <a:rPr lang="ar-IQ" sz="1800" b="1" dirty="0" smtClean="0">
                <a:latin typeface="Simplified Arabic" pitchFamily="18" charset="-78"/>
                <a:cs typeface="Simplified Arabic" pitchFamily="18" charset="-78"/>
              </a:rPr>
              <a:t>(4) ال عمران / </a:t>
            </a:r>
            <a:r>
              <a:rPr lang="ar-IQ" sz="1800" b="1" dirty="0" err="1" smtClean="0">
                <a:latin typeface="Simplified Arabic" pitchFamily="18" charset="-78"/>
                <a:cs typeface="Simplified Arabic" pitchFamily="18" charset="-78"/>
              </a:rPr>
              <a:t>الاية</a:t>
            </a:r>
            <a:r>
              <a:rPr lang="ar-IQ" sz="1800" b="1" dirty="0" smtClean="0">
                <a:latin typeface="Simplified Arabic" pitchFamily="18" charset="-78"/>
                <a:cs typeface="Simplified Arabic" pitchFamily="18" charset="-78"/>
              </a:rPr>
              <a:t> 164 . </a:t>
            </a:r>
            <a:endParaRPr lang="en-US" sz="18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418449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b="1" dirty="0" smtClean="0">
                <a:latin typeface="Simplified Arabic" pitchFamily="18" charset="-78"/>
                <a:cs typeface="Simplified Arabic" pitchFamily="18" charset="-78"/>
              </a:rPr>
              <a:t>وهكذا فقد جاء الاسلام وفي العالم ركام من العقائد والتصورات والأساطير والفلسفات والاوهام والافكار , فقد اختلط فيها الحق بالباطل , والصحيح بالزائف , والدين بالخرافة , والفلسفة </a:t>
            </a:r>
          </a:p>
          <a:p>
            <a:pPr marL="0" indent="0" algn="just" rtl="1">
              <a:buNone/>
            </a:pPr>
            <a:r>
              <a:rPr lang="ar-IQ" sz="1800" b="1" dirty="0" err="1" smtClean="0">
                <a:latin typeface="Simplified Arabic" pitchFamily="18" charset="-78"/>
                <a:cs typeface="Simplified Arabic" pitchFamily="18" charset="-78"/>
              </a:rPr>
              <a:t>بالاسطورة</a:t>
            </a:r>
            <a:r>
              <a:rPr lang="ar-IQ" sz="1800" b="1" dirty="0" smtClean="0">
                <a:latin typeface="Simplified Arabic" pitchFamily="18" charset="-78"/>
                <a:cs typeface="Simplified Arabic" pitchFamily="18" charset="-78"/>
              </a:rPr>
              <a:t> , والضمير الانساني تحت هذا الزكام الهائل يتخبط في ظلمات </a:t>
            </a:r>
            <a:r>
              <a:rPr lang="ar-IQ" sz="1800" b="1" dirty="0" err="1" smtClean="0">
                <a:latin typeface="Simplified Arabic" pitchFamily="18" charset="-78"/>
                <a:cs typeface="Simplified Arabic" pitchFamily="18" charset="-78"/>
              </a:rPr>
              <a:t>وضنون</a:t>
            </a:r>
            <a:r>
              <a:rPr lang="ar-IQ" sz="1800" b="1" dirty="0" smtClean="0">
                <a:latin typeface="Simplified Arabic" pitchFamily="18" charset="-78"/>
                <a:cs typeface="Simplified Arabic" pitchFamily="18" charset="-78"/>
              </a:rPr>
              <a:t> , ولا يستقر منها </a:t>
            </a:r>
          </a:p>
          <a:p>
            <a:pPr marL="0" indent="0" algn="just" rtl="1">
              <a:buNone/>
            </a:pPr>
            <a:r>
              <a:rPr lang="ar-IQ" sz="1800" b="1" dirty="0" smtClean="0">
                <a:latin typeface="Simplified Arabic" pitchFamily="18" charset="-78"/>
                <a:cs typeface="Simplified Arabic" pitchFamily="18" charset="-78"/>
              </a:rPr>
              <a:t>على يقين , وكان على التيه الذي </a:t>
            </a:r>
            <a:r>
              <a:rPr lang="ar-IQ" sz="1800" b="1" dirty="0" err="1" smtClean="0">
                <a:latin typeface="Simplified Arabic" pitchFamily="18" charset="-78"/>
                <a:cs typeface="Simplified Arabic" pitchFamily="18" charset="-78"/>
              </a:rPr>
              <a:t>لاقرار</a:t>
            </a:r>
            <a:r>
              <a:rPr lang="ar-IQ" sz="1800" b="1" dirty="0" smtClean="0">
                <a:latin typeface="Simplified Arabic" pitchFamily="18" charset="-78"/>
                <a:cs typeface="Simplified Arabic" pitchFamily="18" charset="-78"/>
              </a:rPr>
              <a:t> فيه ولايقين </a:t>
            </a:r>
            <a:r>
              <a:rPr lang="ar-IQ" sz="1800" b="1" dirty="0" err="1" smtClean="0">
                <a:latin typeface="Simplified Arabic" pitchFamily="18" charset="-78"/>
                <a:cs typeface="Simplified Arabic" pitchFamily="18" charset="-78"/>
              </a:rPr>
              <a:t>ولانور</a:t>
            </a:r>
            <a:r>
              <a:rPr lang="ar-IQ" sz="1800" b="1" dirty="0" smtClean="0">
                <a:latin typeface="Simplified Arabic" pitchFamily="18" charset="-78"/>
                <a:cs typeface="Simplified Arabic" pitchFamily="18" charset="-78"/>
              </a:rPr>
              <a:t> , هو ذلك الذي يحيط بتصور البشرية </a:t>
            </a:r>
            <a:r>
              <a:rPr lang="ar-IQ" sz="1800" b="1" dirty="0" err="1" smtClean="0">
                <a:latin typeface="Simplified Arabic" pitchFamily="18" charset="-78"/>
                <a:cs typeface="Simplified Arabic" pitchFamily="18" charset="-78"/>
              </a:rPr>
              <a:t>لالهها</a:t>
            </a:r>
            <a:r>
              <a:rPr lang="ar-IQ" sz="1800" b="1" dirty="0" smtClean="0">
                <a:latin typeface="Simplified Arabic" pitchFamily="18" charset="-78"/>
                <a:cs typeface="Simplified Arabic" pitchFamily="18" charset="-78"/>
              </a:rPr>
              <a:t> , وصفاته وعلاقته بمخلوقاته , ونوع الصلة بين الله والانسان على وجه الخصوص . ولم يكن مستطاعا أن يستقر الضمير البشري على قرار في أمر هذا الكون , وفي امر نفسه وفي منهج حياته , قبل ان يستقر على قرار في امر عقيدته وتصوره </a:t>
            </a:r>
            <a:r>
              <a:rPr lang="ar-IQ" sz="1800" b="1" dirty="0" err="1" smtClean="0">
                <a:latin typeface="Simplified Arabic" pitchFamily="18" charset="-78"/>
                <a:cs typeface="Simplified Arabic" pitchFamily="18" charset="-78"/>
              </a:rPr>
              <a:t>لالهه</a:t>
            </a:r>
            <a:r>
              <a:rPr lang="ar-IQ" sz="1800" b="1" dirty="0" smtClean="0">
                <a:latin typeface="Simplified Arabic" pitchFamily="18" charset="-78"/>
                <a:cs typeface="Simplified Arabic" pitchFamily="18" charset="-78"/>
              </a:rPr>
              <a:t> وصفاته , وقبل ان ينتهي الى يقين واضح مستقيم في وسط هذا العماء وهذا التيه وهذا الركام الثقيل . </a:t>
            </a:r>
            <a:r>
              <a:rPr lang="ar-IQ" sz="1800" b="1" dirty="0" err="1" smtClean="0">
                <a:latin typeface="Simplified Arabic" pitchFamily="18" charset="-78"/>
                <a:cs typeface="Simplified Arabic" pitchFamily="18" charset="-78"/>
              </a:rPr>
              <a:t>ولايدرك</a:t>
            </a:r>
            <a:r>
              <a:rPr lang="ar-IQ" sz="1800" b="1" dirty="0" smtClean="0">
                <a:latin typeface="Simplified Arabic" pitchFamily="18" charset="-78"/>
                <a:cs typeface="Simplified Arabic" pitchFamily="18" charset="-78"/>
              </a:rPr>
              <a:t> الانسان ضرورة هذا الاستقرار ويطلع على </a:t>
            </a:r>
            <a:r>
              <a:rPr lang="ar-IQ" sz="1800" b="1" dirty="0" err="1" smtClean="0">
                <a:latin typeface="Simplified Arabic" pitchFamily="18" charset="-78"/>
                <a:cs typeface="Simplified Arabic" pitchFamily="18" charset="-78"/>
              </a:rPr>
              <a:t>ضخامه</a:t>
            </a:r>
            <a:r>
              <a:rPr lang="ar-IQ" sz="1800" b="1" dirty="0" smtClean="0">
                <a:latin typeface="Simplified Arabic" pitchFamily="18" charset="-78"/>
                <a:cs typeface="Simplified Arabic" pitchFamily="18" charset="-78"/>
              </a:rPr>
              <a:t> هذا الركام , ويرود هذا التيه من العقائد والتصورات والاساطير </a:t>
            </a:r>
            <a:r>
              <a:rPr lang="ar-IQ" sz="1800" b="1" dirty="0" err="1" smtClean="0">
                <a:latin typeface="Simplified Arabic" pitchFamily="18" charset="-78"/>
                <a:cs typeface="Simplified Arabic" pitchFamily="18" charset="-78"/>
              </a:rPr>
              <a:t>والفلفسات</a:t>
            </a:r>
            <a:r>
              <a:rPr lang="ar-IQ" sz="1800" b="1" dirty="0" smtClean="0">
                <a:latin typeface="Simplified Arabic" pitchFamily="18" charset="-78"/>
                <a:cs typeface="Simplified Arabic" pitchFamily="18" charset="-78"/>
              </a:rPr>
              <a:t> والاوهام والافكار التي جاء الاسلام فوجدها ترين على الضمير البشري , ومن ثم كانت عناية الاسلام الاولى موجهة الى تحرير أمر العقيدة (2) , وتحديد التصور الذي يستقر عليه الضمير في أمر الله وصفاته , وعلاقته بالخلائق , وعلاقه الخلائق به على وجه القطع واليقين . </a:t>
            </a:r>
          </a:p>
          <a:p>
            <a:pPr marL="0" indent="0" algn="just" rtl="1">
              <a:buNone/>
            </a:pPr>
            <a:r>
              <a:rPr lang="ar-IQ" sz="1800" b="1" dirty="0" smtClean="0">
                <a:latin typeface="Simplified Arabic" pitchFamily="18" charset="-78"/>
                <a:cs typeface="Simplified Arabic" pitchFamily="18" charset="-78"/>
              </a:rPr>
              <a:t>_________________________</a:t>
            </a:r>
          </a:p>
          <a:p>
            <a:pPr marL="0" indent="0" algn="just" rtl="1">
              <a:buNone/>
            </a:pPr>
            <a:r>
              <a:rPr lang="ar-IQ" sz="1800" b="1" dirty="0" smtClean="0">
                <a:latin typeface="Simplified Arabic" pitchFamily="18" charset="-78"/>
                <a:cs typeface="Simplified Arabic" pitchFamily="18" charset="-78"/>
              </a:rPr>
              <a:t>(1) مكة والمدينة في الجاهلية وعهد الرسول ( ص ) احمد أبراهيم الشريف : ص 31 </a:t>
            </a:r>
          </a:p>
          <a:p>
            <a:pPr marL="0" indent="0" algn="just" rtl="1">
              <a:buNone/>
            </a:pPr>
            <a:r>
              <a:rPr lang="ar-IQ" sz="1800" b="1" dirty="0" smtClean="0">
                <a:latin typeface="Simplified Arabic" pitchFamily="18" charset="-78"/>
                <a:cs typeface="Simplified Arabic" pitchFamily="18" charset="-78"/>
              </a:rPr>
              <a:t>(2) ينظر : السيرة النبوية , لأبي شهبة : ( 60 / 1 ) . </a:t>
            </a: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07791983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2040</Words>
  <Application>Microsoft Office PowerPoint</Application>
  <PresentationFormat>عرض على الشاشة (3:4)‏</PresentationFormat>
  <Paragraphs>70</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مادة النظم الاسلامية  المرحلة الثانية الكورس الثاني/ مسائي</vt:lpstr>
      <vt:lpstr>المحاضرة الاولى</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النظم الاسلامية  الكورس الثاني</dc:title>
  <dc:creator>Maher</dc:creator>
  <cp:lastModifiedBy>Maher</cp:lastModifiedBy>
  <cp:revision>6</cp:revision>
  <dcterms:created xsi:type="dcterms:W3CDTF">2025-09-07T15:15:47Z</dcterms:created>
  <dcterms:modified xsi:type="dcterms:W3CDTF">2025-09-07T16:04:41Z</dcterms:modified>
</cp:coreProperties>
</file>