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193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241464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3940403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2464444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155368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806777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CBB881C3-89F9-4DC0-BDD4-46EAEF73F139}" type="datetimeFigureOut">
              <a:rPr lang="en-US" smtClean="0"/>
              <a:t>9/7/2025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1851842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CBB881C3-89F9-4DC0-BDD4-46EAEF73F139}" type="datetimeFigureOut">
              <a:rPr lang="en-US" smtClean="0"/>
              <a:t>9/7/2025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3729308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CBB881C3-89F9-4DC0-BDD4-46EAEF73F139}" type="datetimeFigureOut">
              <a:rPr lang="en-US" smtClean="0"/>
              <a:t>9/7/2025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4229179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BB881C3-89F9-4DC0-BDD4-46EAEF73F139}" type="datetimeFigureOut">
              <a:rPr lang="en-US" smtClean="0"/>
              <a:t>9/7/2025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2431284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BB881C3-89F9-4DC0-BDD4-46EAEF73F139}" type="datetimeFigureOut">
              <a:rPr lang="en-US" smtClean="0"/>
              <a:t>9/7/2025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64781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BB881C3-89F9-4DC0-BDD4-46EAEF73F139}" type="datetimeFigureOut">
              <a:rPr lang="en-US" smtClean="0"/>
              <a:t>9/7/2025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79775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25D362-C585-48FD-94F8-2A99DE46387D}" type="slidenum">
              <a:rPr lang="en-US" smtClean="0"/>
              <a:t>‹#›</a:t>
            </a:fld>
            <a:endParaRPr lang="en-US"/>
          </a:p>
        </p:txBody>
      </p:sp>
    </p:spTree>
    <p:extLst>
      <p:ext uri="{BB962C8B-B14F-4D97-AF65-F5344CB8AC3E}">
        <p14:creationId xmlns:p14="http://schemas.microsoft.com/office/powerpoint/2010/main" val="1239082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762000"/>
            <a:ext cx="7772400" cy="2838451"/>
          </a:xfrm>
        </p:spPr>
        <p:style>
          <a:lnRef idx="1">
            <a:schemeClr val="accent5"/>
          </a:lnRef>
          <a:fillRef idx="2">
            <a:schemeClr val="accent5"/>
          </a:fillRef>
          <a:effectRef idx="1">
            <a:schemeClr val="accent5"/>
          </a:effectRef>
          <a:fontRef idx="minor">
            <a:schemeClr val="dk1"/>
          </a:fontRef>
        </p:style>
        <p:txBody>
          <a:bodyPr/>
          <a:lstStyle/>
          <a:p>
            <a:pPr rtl="1"/>
            <a:r>
              <a:rPr lang="ar-IQ" dirty="0" smtClean="0"/>
              <a:t>مادة النظم الاسلامية</a:t>
            </a:r>
            <a:br>
              <a:rPr lang="ar-IQ" dirty="0" smtClean="0"/>
            </a:br>
            <a:r>
              <a:rPr lang="ar-IQ" smtClean="0"/>
              <a:t>المرحلة الثانية </a:t>
            </a:r>
            <a:r>
              <a:rPr lang="ar-IQ" dirty="0" smtClean="0"/>
              <a:t/>
            </a:r>
            <a:br>
              <a:rPr lang="ar-IQ" dirty="0" smtClean="0"/>
            </a:br>
            <a:r>
              <a:rPr lang="ar-IQ" dirty="0" smtClean="0"/>
              <a:t>الكورس الثاني/ مسائي</a:t>
            </a:r>
            <a:endParaRPr lang="en-US" dirty="0"/>
          </a:p>
        </p:txBody>
      </p:sp>
      <p:sp>
        <p:nvSpPr>
          <p:cNvPr id="3" name="عنوان فرعي 2"/>
          <p:cNvSpPr>
            <a:spLocks noGrp="1"/>
          </p:cNvSpPr>
          <p:nvPr>
            <p:ph type="subTitle" idx="1"/>
          </p:nvPr>
        </p:nvSpPr>
        <p:spPr/>
        <p:style>
          <a:lnRef idx="1">
            <a:schemeClr val="accent5"/>
          </a:lnRef>
          <a:fillRef idx="2">
            <a:schemeClr val="accent5"/>
          </a:fillRef>
          <a:effectRef idx="1">
            <a:schemeClr val="accent5"/>
          </a:effectRef>
          <a:fontRef idx="minor">
            <a:schemeClr val="dk1"/>
          </a:fontRef>
        </p:style>
        <p:txBody>
          <a:bodyPr/>
          <a:lstStyle/>
          <a:p>
            <a:r>
              <a:rPr lang="ar-IQ" b="1" dirty="0" err="1" smtClean="0">
                <a:solidFill>
                  <a:schemeClr val="tx1"/>
                </a:solidFill>
              </a:rPr>
              <a:t>م.م</a:t>
            </a:r>
            <a:r>
              <a:rPr lang="ar-IQ" b="1" dirty="0" smtClean="0">
                <a:solidFill>
                  <a:schemeClr val="tx1"/>
                </a:solidFill>
              </a:rPr>
              <a:t>. زينب  عبدالله </a:t>
            </a:r>
            <a:r>
              <a:rPr lang="ar-IQ" b="1" dirty="0" err="1" smtClean="0">
                <a:solidFill>
                  <a:schemeClr val="tx1"/>
                </a:solidFill>
              </a:rPr>
              <a:t>حبيتر</a:t>
            </a:r>
            <a:endParaRPr lang="en-US" b="1" dirty="0">
              <a:solidFill>
                <a:schemeClr val="tx1"/>
              </a:solidFill>
            </a:endParaRPr>
          </a:p>
        </p:txBody>
      </p:sp>
    </p:spTree>
    <p:extLst>
      <p:ext uri="{BB962C8B-B14F-4D97-AF65-F5344CB8AC3E}">
        <p14:creationId xmlns:p14="http://schemas.microsoft.com/office/powerpoint/2010/main" val="11232807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78769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15962"/>
          </a:xfrm>
        </p:spPr>
        <p:style>
          <a:lnRef idx="1">
            <a:schemeClr val="accent5"/>
          </a:lnRef>
          <a:fillRef idx="2">
            <a:schemeClr val="accent5"/>
          </a:fillRef>
          <a:effectRef idx="1">
            <a:schemeClr val="accent5"/>
          </a:effectRef>
          <a:fontRef idx="minor">
            <a:schemeClr val="dk1"/>
          </a:fontRef>
        </p:style>
        <p:txBody>
          <a:bodyPr>
            <a:normAutofit/>
          </a:bodyPr>
          <a:lstStyle/>
          <a:p>
            <a:r>
              <a:rPr lang="ar-IQ" sz="2400" b="1" dirty="0" smtClean="0"/>
              <a:t>المحاضرة </a:t>
            </a:r>
            <a:r>
              <a:rPr lang="ar-IQ" sz="2400" b="1" dirty="0" smtClean="0"/>
              <a:t>الرابعة</a:t>
            </a:r>
            <a:endParaRPr lang="en-US" sz="2400" b="1" dirty="0"/>
          </a:p>
        </p:txBody>
      </p:sp>
      <p:sp>
        <p:nvSpPr>
          <p:cNvPr id="3" name="عنصر نائب للمحتوى 2"/>
          <p:cNvSpPr>
            <a:spLocks noGrp="1"/>
          </p:cNvSpPr>
          <p:nvPr>
            <p:ph idx="1"/>
          </p:nvPr>
        </p:nvSpPr>
        <p:spPr>
          <a:xfrm>
            <a:off x="457200" y="1295400"/>
            <a:ext cx="8229600" cy="5334000"/>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marL="0" indent="0" algn="just" rtl="1">
              <a:buNone/>
            </a:pPr>
            <a:endParaRPr lang="ar-IQ" sz="1800" b="1" dirty="0">
              <a:latin typeface="Simplified Arabic" pitchFamily="18" charset="-78"/>
              <a:cs typeface="Simplified Arabic" pitchFamily="18" charset="-78"/>
            </a:endParaRPr>
          </a:p>
          <a:p>
            <a:pPr marL="0" indent="0" algn="just" rtl="1">
              <a:buNone/>
            </a:pPr>
            <a:r>
              <a:rPr lang="ar-IQ" sz="2000" b="1" dirty="0"/>
              <a:t>سمات نظام العبادة في الاسلام : </a:t>
            </a:r>
          </a:p>
          <a:p>
            <a:pPr marL="0" indent="0" algn="just" rtl="1">
              <a:buNone/>
            </a:pPr>
            <a:r>
              <a:rPr lang="ar-IQ" sz="2000" b="1" dirty="0"/>
              <a:t>ان من ابرز سمات النظام التعبدي في الاسلام هي : </a:t>
            </a:r>
          </a:p>
          <a:p>
            <a:pPr marL="0" indent="0" algn="just" rtl="1">
              <a:buNone/>
            </a:pPr>
            <a:r>
              <a:rPr lang="ar-IQ" sz="2000" b="1" dirty="0"/>
              <a:t>1- ان نظام العبادات يدور حول تنظيم علاقة البعد بخالقة تنظيما يحقق في المقام الاول علاقة </a:t>
            </a:r>
            <a:r>
              <a:rPr lang="ar-IQ" sz="2000" b="1" dirty="0" err="1"/>
              <a:t>انسجامية</a:t>
            </a:r>
            <a:r>
              <a:rPr lang="ar-IQ" sz="2000" b="1" dirty="0"/>
              <a:t> ومستقيمة بين العبد وربه , وفي المقام الثاني يحقق التوازن والانسجام المنشودين بين مطالب الروح والعقل والنفس والجسد , ويحقق في المقام الثالث انسجاما كليا بين الانسان وسائر المخلوقات الاخرى الذي يحتويها الكون (1) .</a:t>
            </a:r>
          </a:p>
          <a:p>
            <a:pPr marL="0" indent="0" algn="just" rtl="1">
              <a:buNone/>
            </a:pPr>
            <a:r>
              <a:rPr lang="ar-IQ" sz="2000" b="1" dirty="0"/>
              <a:t>2- من تأمل </a:t>
            </a:r>
            <a:r>
              <a:rPr lang="ar-IQ" sz="2000" b="1" dirty="0" err="1"/>
              <a:t>ايات</a:t>
            </a:r>
            <a:r>
              <a:rPr lang="ar-IQ" sz="2000" b="1" dirty="0"/>
              <a:t> القران الكريم وتدبر معانيها جيدا , يجد </a:t>
            </a:r>
            <a:r>
              <a:rPr lang="ar-IQ" sz="2000" b="1" dirty="0" err="1"/>
              <a:t>تاكيد</a:t>
            </a:r>
            <a:r>
              <a:rPr lang="ar-IQ" sz="2000" b="1" dirty="0"/>
              <a:t> على ثنائية التفكر والتذكر ؛ فيقول سبحانه تعالى : ( ان في خلق السموات والارض واختلاف الليل والنهار </a:t>
            </a:r>
            <a:r>
              <a:rPr lang="ar-IQ" sz="2000" b="1" dirty="0" err="1"/>
              <a:t>لايات</a:t>
            </a:r>
            <a:r>
              <a:rPr lang="ar-IQ" sz="2000" b="1" dirty="0"/>
              <a:t> </a:t>
            </a:r>
            <a:r>
              <a:rPr lang="ar-IQ" sz="2000" b="1" dirty="0" err="1"/>
              <a:t>لاولي</a:t>
            </a:r>
            <a:r>
              <a:rPr lang="ar-IQ" sz="2000" b="1" dirty="0"/>
              <a:t> الالباب الذين يتذكرون الله قياما وقعودا وعلى جنوبهم يتفكرون في خلق السموات والارض ربنا </a:t>
            </a:r>
            <a:r>
              <a:rPr lang="ar-IQ" sz="2000" b="1" dirty="0" err="1"/>
              <a:t>ماخلقت</a:t>
            </a:r>
            <a:r>
              <a:rPr lang="ar-IQ" sz="2000" b="1" dirty="0"/>
              <a:t> هذا باطلا سبحانك فقنا عذاب النار ) (2) . والحال ان القران والسنة يفيضان بالدعوة الى الله والتفكر في ملكوته دعوة ملحة دائمة بهدف ايقاظ شعور الانسان ووعيه لما يدور من حوله وصولا الى الوقوف على موقعه من الوجود والكون , فكلما كان ذكر العبد لله تعالى عميقا شاملا , غنيا بالمعاني والمشاعر , كان وعيه لموقعة الوجودي عميقا وشاملا ؛ وهنا تتجلى قيمة الاخلاص في عبودية لسواه على الاطلاق وافراده </a:t>
            </a:r>
          </a:p>
          <a:p>
            <a:pPr marL="0" indent="0" algn="just" rtl="1">
              <a:buNone/>
            </a:pPr>
            <a:r>
              <a:rPr lang="ar-IQ" sz="2000" b="1" dirty="0" smtClean="0"/>
              <a:t>ـــــــــــــــــــــــــــــــــــــــــــــــــــ</a:t>
            </a:r>
          </a:p>
          <a:p>
            <a:pPr marL="0" indent="0" algn="just" rtl="1">
              <a:buNone/>
            </a:pPr>
            <a:r>
              <a:rPr lang="ar-IQ" sz="2000" b="1" dirty="0"/>
              <a:t>(1) فهم الصلاة , للمحاسبي ص 19  </a:t>
            </a:r>
          </a:p>
          <a:p>
            <a:pPr marL="0" indent="0" algn="just" rtl="1">
              <a:buNone/>
            </a:pPr>
            <a:r>
              <a:rPr lang="ar-IQ" sz="2000" b="1" dirty="0"/>
              <a:t>(2) ال عمران / </a:t>
            </a:r>
            <a:r>
              <a:rPr lang="ar-IQ" sz="2000" b="1" dirty="0" err="1"/>
              <a:t>الايتان</a:t>
            </a:r>
            <a:r>
              <a:rPr lang="ar-IQ" sz="2000" b="1" dirty="0"/>
              <a:t> 190 – 191 </a:t>
            </a:r>
            <a:r>
              <a:rPr lang="ar-IQ" sz="2000" b="1" dirty="0" smtClean="0"/>
              <a:t>. </a:t>
            </a:r>
            <a:endParaRPr lang="ar-IQ" sz="2000" b="1" dirty="0"/>
          </a:p>
          <a:p>
            <a:pPr marL="0" indent="0" algn="r" rtl="1">
              <a:buNone/>
            </a:pPr>
            <a:endParaRPr lang="en-US" sz="1600" dirty="0"/>
          </a:p>
        </p:txBody>
      </p:sp>
    </p:spTree>
    <p:extLst>
      <p:ext uri="{BB962C8B-B14F-4D97-AF65-F5344CB8AC3E}">
        <p14:creationId xmlns:p14="http://schemas.microsoft.com/office/powerpoint/2010/main" val="1099785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81000"/>
            <a:ext cx="8229600" cy="57451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rtl="1">
              <a:buNone/>
            </a:pPr>
            <a:r>
              <a:rPr lang="ar-IQ" sz="1800" dirty="0" err="1">
                <a:latin typeface="Simplified Arabic" pitchFamily="18" charset="-78"/>
                <a:cs typeface="Simplified Arabic" pitchFamily="18" charset="-78"/>
              </a:rPr>
              <a:t>ب</a:t>
            </a:r>
            <a:r>
              <a:rPr lang="ar-IQ" sz="1800" b="1" dirty="0" err="1">
                <a:latin typeface="Simplified Arabic" pitchFamily="18" charset="-78"/>
                <a:cs typeface="Simplified Arabic" pitchFamily="18" charset="-78"/>
              </a:rPr>
              <a:t>الالوهية</a:t>
            </a:r>
            <a:r>
              <a:rPr lang="ar-IQ" sz="1800" b="1" dirty="0">
                <a:latin typeface="Simplified Arabic" pitchFamily="18" charset="-78"/>
                <a:cs typeface="Simplified Arabic" pitchFamily="18" charset="-78"/>
              </a:rPr>
              <a:t> , واستشعار هذه المعاني استشعارا مستمرا بقدر الامكان هو المعنى الاساسي والجوهر الاصيل في صلة الانسان بالله , وأعلى معاني الانسانية , وأرفع درجاتها ليس في سعة العلم , ولافي قوة الجسم , ولا في حسن التصرف فب المجتمع , ولا في الادب الاجتماعي , وانما هو في تحقيق معنى العبودية لله في نفس الانسان (1) . </a:t>
            </a:r>
          </a:p>
          <a:p>
            <a:pPr marL="0" indent="0" algn="just" rtl="1">
              <a:buNone/>
            </a:pPr>
            <a:r>
              <a:rPr lang="ar-IQ" sz="1800" b="1" dirty="0">
                <a:latin typeface="Simplified Arabic" pitchFamily="18" charset="-78"/>
                <a:cs typeface="Simplified Arabic" pitchFamily="18" charset="-78"/>
              </a:rPr>
              <a:t>3- ان شمولية العبادة تترك اثارا ايجابية على الانسان والحياة , ومن بينها : انها تصبغ حياة المسلم وأعماله </a:t>
            </a:r>
            <a:r>
              <a:rPr lang="ar-IQ" sz="1800" b="1" dirty="0" err="1">
                <a:latin typeface="Simplified Arabic" pitchFamily="18" charset="-78"/>
                <a:cs typeface="Simplified Arabic" pitchFamily="18" charset="-78"/>
              </a:rPr>
              <a:t>بالصبغه</a:t>
            </a:r>
            <a:r>
              <a:rPr lang="ar-IQ" sz="1800" b="1" dirty="0">
                <a:latin typeface="Simplified Arabic" pitchFamily="18" charset="-78"/>
                <a:cs typeface="Simplified Arabic" pitchFamily="18" charset="-78"/>
              </a:rPr>
              <a:t> الربانية ؛ فتجعله مشدودا الى الله في جميع </a:t>
            </a:r>
            <a:r>
              <a:rPr lang="ar-IQ" sz="1800" b="1" dirty="0" err="1">
                <a:latin typeface="Simplified Arabic" pitchFamily="18" charset="-78"/>
                <a:cs typeface="Simplified Arabic" pitchFamily="18" charset="-78"/>
              </a:rPr>
              <a:t>مايقوم</a:t>
            </a:r>
            <a:r>
              <a:rPr lang="ar-IQ" sz="1800" b="1" dirty="0">
                <a:latin typeface="Simplified Arabic" pitchFamily="18" charset="-78"/>
                <a:cs typeface="Simplified Arabic" pitchFamily="18" charset="-78"/>
              </a:rPr>
              <a:t> به في الحياة ؛ والقربات عند الله , واتقن عمله الدنيوي ابتغاء رضوان الله . </a:t>
            </a:r>
          </a:p>
          <a:p>
            <a:pPr marL="0" indent="0" algn="just" rtl="1">
              <a:buNone/>
            </a:pPr>
            <a:r>
              <a:rPr lang="ar-IQ" sz="1800" b="1" dirty="0">
                <a:latin typeface="Simplified Arabic" pitchFamily="18" charset="-78"/>
                <a:cs typeface="Simplified Arabic" pitchFamily="18" charset="-78"/>
              </a:rPr>
              <a:t>4- ان العبادة تمنح المسلم وحدة الوجهة , ووحدة الغاية في حياته كلها , قال تعالى : (قُلْ إِنَّنِي هَدَانِي رَبِّي إِلَى صِرَاطٍ مُسْتَقِيمٍ دِينًا قِيَمًا مِلَّةَ إِبْرَاهِيمَ حَنِيفًا وَمَا كَانَ مِنَ الْمُشْرِكِينَ (161) قُلْ إِنَّ صَلَاتِي وَنُسُكِي وَمَحْيَايَ وَمَمَاتِي لِلَّهِ رَبِّ الْعَالَمِينَ (162) لَا شَرِيكَ لَهُ وَبِذَلِكَ أُمِرْتُ وَأَنَا أَوَّلُ الْمُسْلِمِينَ (163) قُلْ أَغَيْرَ اللَّهِ أَبْغِي رَبًّا وَهُوَ رَبُّ كُلِّ شَيْءٍ وَلَا تَكْسِبُ كُلُّ نَفْسٍ إِلَّا عَلَيْهَا وَلَا تَزِرُ وَازِرَةٌ وِزْرَ أُخْرَى ثُمَّ إِلَى رَبِّكُمْ مَرْجِعُكُمْ فَيُنَبِّئُكُمْ بِمَا كُنْتُمْ فِيهِ تَخْتَلِفُونَ ) (2) ؛ فان ذلك يعني أن </a:t>
            </a:r>
          </a:p>
          <a:p>
            <a:pPr marL="0" indent="0" algn="just" rtl="1">
              <a:buNone/>
            </a:pPr>
            <a:r>
              <a:rPr lang="ar-IQ" sz="1800" b="1" dirty="0" smtClean="0">
                <a:latin typeface="Simplified Arabic" pitchFamily="18" charset="-78"/>
                <a:cs typeface="Simplified Arabic" pitchFamily="18" charset="-78"/>
              </a:rPr>
              <a:t>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a:t>
            </a:r>
          </a:p>
          <a:p>
            <a:pPr marL="0" indent="0" algn="just" rtl="1">
              <a:buNone/>
            </a:pPr>
            <a:r>
              <a:rPr lang="ar-IQ" sz="1800" b="1" dirty="0">
                <a:latin typeface="Simplified Arabic" pitchFamily="18" charset="-78"/>
                <a:cs typeface="Simplified Arabic" pitchFamily="18" charset="-78"/>
              </a:rPr>
              <a:t>(1) نظام العبادات في الاسلام ك ص 70  .</a:t>
            </a:r>
          </a:p>
          <a:p>
            <a:pPr marL="0" indent="0" algn="just" rtl="1">
              <a:buNone/>
            </a:pPr>
            <a:r>
              <a:rPr lang="ar-IQ" sz="1800" b="1" dirty="0">
                <a:latin typeface="Simplified Arabic" pitchFamily="18" charset="-78"/>
                <a:cs typeface="Simplified Arabic" pitchFamily="18" charset="-78"/>
              </a:rPr>
              <a:t>(2) سورة الانعام / </a:t>
            </a:r>
            <a:r>
              <a:rPr lang="ar-IQ" sz="1800" b="1" dirty="0" err="1">
                <a:latin typeface="Simplified Arabic" pitchFamily="18" charset="-78"/>
                <a:cs typeface="Simplified Arabic" pitchFamily="18" charset="-78"/>
              </a:rPr>
              <a:t>الايتان</a:t>
            </a:r>
            <a:r>
              <a:rPr lang="ar-IQ" sz="1800" b="1" dirty="0">
                <a:latin typeface="Simplified Arabic" pitchFamily="18" charset="-78"/>
                <a:cs typeface="Simplified Arabic" pitchFamily="18" charset="-78"/>
              </a:rPr>
              <a:t> 161 – 164 . </a:t>
            </a:r>
          </a:p>
          <a:p>
            <a:pPr marL="0" indent="0" algn="just" rtl="1">
              <a:buNone/>
            </a:pPr>
            <a:endParaRPr lang="ar-IQ" sz="1400" dirty="0" smtClean="0">
              <a:latin typeface="Simplified Arabic" pitchFamily="18" charset="-78"/>
              <a:cs typeface="Simplified Arabic" pitchFamily="18" charset="-78"/>
            </a:endParaRPr>
          </a:p>
          <a:p>
            <a:pPr marL="0" indent="0" algn="just" rtl="1">
              <a:buNone/>
            </a:pPr>
            <a:endParaRPr lang="en-US" sz="1400" dirty="0">
              <a:latin typeface="Simplified Arabic" pitchFamily="18" charset="-78"/>
              <a:cs typeface="Simplified Arabic" pitchFamily="18" charset="-78"/>
            </a:endParaRPr>
          </a:p>
        </p:txBody>
      </p:sp>
    </p:spTree>
    <p:extLst>
      <p:ext uri="{BB962C8B-B14F-4D97-AF65-F5344CB8AC3E}">
        <p14:creationId xmlns:p14="http://schemas.microsoft.com/office/powerpoint/2010/main" val="22815420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57200"/>
            <a:ext cx="8229600" cy="6019800"/>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0" marR="270510" indent="0" algn="just" rtl="1">
              <a:lnSpc>
                <a:spcPct val="115000"/>
              </a:lnSpc>
              <a:spcBef>
                <a:spcPts val="0"/>
              </a:spcBef>
              <a:spcAft>
                <a:spcPts val="0"/>
              </a:spcAft>
              <a:buNone/>
            </a:pPr>
            <a:endParaRPr lang="ar-IQ" sz="1800" b="1" dirty="0" smtClean="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نظام العبادة في الاسلام وفلسفته </a:t>
            </a:r>
            <a:endParaRPr lang="ar-IQ" sz="1800" b="1" dirty="0" smtClean="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endParaRPr lang="ar-IQ" sz="1800" b="1" dirty="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الدين والقيم ( الاخلاق ) امران </a:t>
            </a:r>
            <a:r>
              <a:rPr lang="ar-IQ" sz="1800" b="1" dirty="0" err="1">
                <a:latin typeface="Simplified Arabic" pitchFamily="18" charset="-78"/>
                <a:ea typeface="Calibri"/>
                <a:cs typeface="Simplified Arabic" pitchFamily="18" charset="-78"/>
              </a:rPr>
              <a:t>لاينفصلان</a:t>
            </a:r>
            <a:r>
              <a:rPr lang="ar-IQ" sz="1800" b="1" dirty="0">
                <a:latin typeface="Simplified Arabic" pitchFamily="18" charset="-78"/>
                <a:ea typeface="Calibri"/>
                <a:cs typeface="Simplified Arabic" pitchFamily="18" charset="-78"/>
              </a:rPr>
              <a:t> ما دامت الاعمال القلبية ضرورة ملازمة لكافة صور العبادات , وما دام معنى الايمان نفسه لا يتحقق الا بارتباط الجوارح الظاهرة والباطنة معا وما يموت عليه الانسان من الايمان والعمل الصالح لله رب العالمين خالصة لوجهة , وذلك من الخلاص امرت </a:t>
            </a: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به , وأنا اول المسلمين لان اسلام كل نبي متقدم على اسلام امته (1) . </a:t>
            </a: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ومن هنا كان </a:t>
            </a:r>
            <a:r>
              <a:rPr lang="ar-IQ" sz="1800" b="1" dirty="0" err="1">
                <a:latin typeface="Simplified Arabic" pitchFamily="18" charset="-78"/>
                <a:ea typeface="Calibri"/>
                <a:cs typeface="Simplified Arabic" pitchFamily="18" charset="-78"/>
              </a:rPr>
              <a:t>التاكيد</a:t>
            </a:r>
            <a:r>
              <a:rPr lang="ar-IQ" sz="1800" b="1" dirty="0">
                <a:latin typeface="Simplified Arabic" pitchFamily="18" charset="-78"/>
                <a:ea typeface="Calibri"/>
                <a:cs typeface="Simplified Arabic" pitchFamily="18" charset="-78"/>
              </a:rPr>
              <a:t> على ان الله لم يفرض من الاعمال الا لما أوجب من التحلي بمكارم الاخلاق ؛ فليست العبادات في الاسلام ضرائب تجبى , او واجبات تقضى , ولكنها مظهر الصلة بين العبد وربه , وجسر الوصال بين الله وخلقه , فضلا عن انها مظهر من مظاهر تكريم بني ادم لقوله تعالى : ( ولقد كرمنا بني ادم وحملناهم في البر والبحر ورزقناهم من الطيبات وفضلناهم على كثير ممن خلقنا </a:t>
            </a: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تفضيلا) (2) . </a:t>
            </a: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وهناك طبيعتان في الانسان غير </a:t>
            </a:r>
            <a:r>
              <a:rPr lang="ar-IQ" sz="1800" b="1" dirty="0" err="1">
                <a:latin typeface="Simplified Arabic" pitchFamily="18" charset="-78"/>
                <a:ea typeface="Calibri"/>
                <a:cs typeface="Simplified Arabic" pitchFamily="18" charset="-78"/>
              </a:rPr>
              <a:t>منكورتين</a:t>
            </a:r>
            <a:r>
              <a:rPr lang="ar-IQ" sz="1800" b="1" dirty="0">
                <a:latin typeface="Simplified Arabic" pitchFamily="18" charset="-78"/>
                <a:ea typeface="Calibri"/>
                <a:cs typeface="Simplified Arabic" pitchFamily="18" charset="-78"/>
              </a:rPr>
              <a:t> : الاعجاب بالعظمة , والعرفان بالجميل .. وجوهر العبادة ودافعها هو القيام بحق الشكر للخالق الذي لاتعد نعمه </a:t>
            </a:r>
            <a:r>
              <a:rPr lang="ar-IQ" sz="1800" b="1" dirty="0" err="1">
                <a:latin typeface="Simplified Arabic" pitchFamily="18" charset="-78"/>
                <a:ea typeface="Calibri"/>
                <a:cs typeface="Simplified Arabic" pitchFamily="18" charset="-78"/>
              </a:rPr>
              <a:t>ولاتحصى</a:t>
            </a:r>
            <a:r>
              <a:rPr lang="ar-IQ" sz="1800" b="1" dirty="0">
                <a:latin typeface="Simplified Arabic" pitchFamily="18" charset="-78"/>
                <a:ea typeface="Calibri"/>
                <a:cs typeface="Simplified Arabic" pitchFamily="18" charset="-78"/>
              </a:rPr>
              <a:t> , ودافع الشوق والرغبى التي تملأ القلوب والنفوس , وليست طاعة القهر والاذلال ابدا . واسلوب القران يربي في المسلم هذه المعاني ,  ويقيمه على عبوديــــــــة الحب </a:t>
            </a: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________________</a:t>
            </a: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(1) ينظر : تفسير الكشاف , </a:t>
            </a:r>
            <a:r>
              <a:rPr lang="ar-IQ" sz="1800" b="1" dirty="0" err="1">
                <a:latin typeface="Simplified Arabic" pitchFamily="18" charset="-78"/>
                <a:ea typeface="Calibri"/>
                <a:cs typeface="Simplified Arabic" pitchFamily="18" charset="-78"/>
              </a:rPr>
              <a:t>للمزمخشري</a:t>
            </a:r>
            <a:r>
              <a:rPr lang="ar-IQ" sz="1800" b="1" dirty="0">
                <a:latin typeface="Simplified Arabic" pitchFamily="18" charset="-78"/>
                <a:ea typeface="Calibri"/>
                <a:cs typeface="Simplified Arabic" pitchFamily="18" charset="-78"/>
              </a:rPr>
              <a:t> : ( 2/84) </a:t>
            </a: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(2) سورة الاسراء / </a:t>
            </a:r>
            <a:r>
              <a:rPr lang="ar-IQ" sz="1800" b="1" dirty="0" err="1">
                <a:latin typeface="Simplified Arabic" pitchFamily="18" charset="-78"/>
                <a:ea typeface="Calibri"/>
                <a:cs typeface="Simplified Arabic" pitchFamily="18" charset="-78"/>
              </a:rPr>
              <a:t>الاية</a:t>
            </a:r>
            <a:r>
              <a:rPr lang="ar-IQ" sz="1800" b="1" dirty="0">
                <a:latin typeface="Simplified Arabic" pitchFamily="18" charset="-78"/>
                <a:ea typeface="Calibri"/>
                <a:cs typeface="Simplified Arabic" pitchFamily="18" charset="-78"/>
              </a:rPr>
              <a:t> 70 . </a:t>
            </a:r>
          </a:p>
          <a:p>
            <a:pPr marL="0" marR="270510" indent="0" algn="just" rtl="1">
              <a:lnSpc>
                <a:spcPct val="115000"/>
              </a:lnSpc>
              <a:spcBef>
                <a:spcPts val="0"/>
              </a:spcBef>
              <a:spcAft>
                <a:spcPts val="0"/>
              </a:spcAft>
              <a:buNone/>
            </a:pPr>
            <a:endParaRPr lang="en-US" sz="1800" b="1" dirty="0">
              <a:latin typeface="Simplified Arabic" pitchFamily="18" charset="-78"/>
              <a:ea typeface="Calibri"/>
              <a:cs typeface="Simplified Arabic" pitchFamily="18" charset="-78"/>
            </a:endParaRPr>
          </a:p>
          <a:p>
            <a:pPr marL="0" indent="0" algn="r" rtl="1">
              <a:buNone/>
            </a:pPr>
            <a:endParaRPr lang="en-US" sz="1400" dirty="0">
              <a:latin typeface="Simplified Arabic" pitchFamily="18" charset="-78"/>
              <a:cs typeface="Simplified Arabic" pitchFamily="18" charset="-78"/>
            </a:endParaRPr>
          </a:p>
        </p:txBody>
      </p:sp>
    </p:spTree>
    <p:extLst>
      <p:ext uri="{BB962C8B-B14F-4D97-AF65-F5344CB8AC3E}">
        <p14:creationId xmlns:p14="http://schemas.microsoft.com/office/powerpoint/2010/main" val="795380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04800"/>
            <a:ext cx="8229600" cy="58213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rtl="1">
              <a:buNone/>
            </a:pPr>
            <a:r>
              <a:rPr lang="ar-IQ" sz="1800" b="1" dirty="0">
                <a:latin typeface="Simplified Arabic" pitchFamily="18" charset="-78"/>
                <a:cs typeface="Simplified Arabic" pitchFamily="18" charset="-78"/>
              </a:rPr>
              <a:t>والتفاني , عبودية الاعجاب بالعظمة والاقرار </a:t>
            </a:r>
            <a:r>
              <a:rPr lang="ar-IQ" sz="1800" b="1" dirty="0" err="1">
                <a:latin typeface="Simplified Arabic" pitchFamily="18" charset="-78"/>
                <a:cs typeface="Simplified Arabic" pitchFamily="18" charset="-78"/>
              </a:rPr>
              <a:t>بالاحسان</a:t>
            </a:r>
            <a:r>
              <a:rPr lang="ar-IQ" sz="1800" b="1" dirty="0">
                <a:latin typeface="Simplified Arabic" pitchFamily="18" charset="-78"/>
                <a:cs typeface="Simplified Arabic" pitchFamily="18" charset="-78"/>
              </a:rPr>
              <a:t> (1) . </a:t>
            </a:r>
          </a:p>
          <a:p>
            <a:pPr marL="0" indent="0" algn="just" rtl="1">
              <a:buNone/>
            </a:pPr>
            <a:r>
              <a:rPr lang="ar-IQ" sz="1800" b="1" dirty="0">
                <a:latin typeface="Simplified Arabic" pitchFamily="18" charset="-78"/>
                <a:cs typeface="Simplified Arabic" pitchFamily="18" charset="-78"/>
              </a:rPr>
              <a:t>5- لما كانت العبادة تعطي مدلول المحبة كان لابد للمسلم ان يستشعر طعمها بنشر المحبة والتثقيف بها , والناي عن الحقد والبغضاء وترويع الامنين واستباحة دمائهم وأموالهم واعراضهم , وهذا ما أكده الرسول الاكرم ( ًص) بقوله : (( </a:t>
            </a:r>
            <a:r>
              <a:rPr lang="ar-IQ" sz="1800" b="1" dirty="0" err="1">
                <a:latin typeface="Simplified Arabic" pitchFamily="18" charset="-78"/>
                <a:cs typeface="Simplified Arabic" pitchFamily="18" charset="-78"/>
              </a:rPr>
              <a:t>لاتحاسدوا</a:t>
            </a:r>
            <a:r>
              <a:rPr lang="ar-IQ" sz="1800" b="1" dirty="0">
                <a:latin typeface="Simplified Arabic" pitchFamily="18" charset="-78"/>
                <a:cs typeface="Simplified Arabic" pitchFamily="18" charset="-78"/>
              </a:rPr>
              <a:t> </a:t>
            </a:r>
            <a:r>
              <a:rPr lang="ar-IQ" sz="1800" b="1" dirty="0" err="1">
                <a:latin typeface="Simplified Arabic" pitchFamily="18" charset="-78"/>
                <a:cs typeface="Simplified Arabic" pitchFamily="18" charset="-78"/>
              </a:rPr>
              <a:t>ولاتناجشوا</a:t>
            </a:r>
            <a:r>
              <a:rPr lang="ar-IQ" sz="1800" b="1" dirty="0">
                <a:latin typeface="Simplified Arabic" pitchFamily="18" charset="-78"/>
                <a:cs typeface="Simplified Arabic" pitchFamily="18" charset="-78"/>
              </a:rPr>
              <a:t> ولا تباغضوا </a:t>
            </a:r>
            <a:r>
              <a:rPr lang="ar-IQ" sz="1800" b="1" dirty="0" err="1">
                <a:latin typeface="Simplified Arabic" pitchFamily="18" charset="-78"/>
                <a:cs typeface="Simplified Arabic" pitchFamily="18" charset="-78"/>
              </a:rPr>
              <a:t>ولاتدابروا</a:t>
            </a:r>
            <a:r>
              <a:rPr lang="ar-IQ" sz="1800" b="1" dirty="0">
                <a:latin typeface="Simplified Arabic" pitchFamily="18" charset="-78"/>
                <a:cs typeface="Simplified Arabic" pitchFamily="18" charset="-78"/>
              </a:rPr>
              <a:t> </a:t>
            </a:r>
            <a:r>
              <a:rPr lang="ar-IQ" sz="1800" b="1" dirty="0" err="1">
                <a:latin typeface="Simplified Arabic" pitchFamily="18" charset="-78"/>
                <a:cs typeface="Simplified Arabic" pitchFamily="18" charset="-78"/>
              </a:rPr>
              <a:t>ولايبع</a:t>
            </a:r>
            <a:r>
              <a:rPr lang="ar-IQ" sz="1800" b="1" dirty="0">
                <a:latin typeface="Simplified Arabic" pitchFamily="18" charset="-78"/>
                <a:cs typeface="Simplified Arabic" pitchFamily="18" charset="-78"/>
              </a:rPr>
              <a:t> بعضكم على بيع بعض , وكونوا عباد الله اخوانا , المسلم أخو المسلم , </a:t>
            </a:r>
            <a:r>
              <a:rPr lang="ar-IQ" sz="1800" b="1" dirty="0" err="1">
                <a:latin typeface="Simplified Arabic" pitchFamily="18" charset="-78"/>
                <a:cs typeface="Simplified Arabic" pitchFamily="18" charset="-78"/>
              </a:rPr>
              <a:t>لايظلمه</a:t>
            </a:r>
            <a:r>
              <a:rPr lang="ar-IQ" sz="1800" b="1" dirty="0">
                <a:latin typeface="Simplified Arabic" pitchFamily="18" charset="-78"/>
                <a:cs typeface="Simplified Arabic" pitchFamily="18" charset="-78"/>
              </a:rPr>
              <a:t> , </a:t>
            </a:r>
            <a:r>
              <a:rPr lang="ar-IQ" sz="1800" b="1" dirty="0" err="1">
                <a:latin typeface="Simplified Arabic" pitchFamily="18" charset="-78"/>
                <a:cs typeface="Simplified Arabic" pitchFamily="18" charset="-78"/>
              </a:rPr>
              <a:t>ولايخذله</a:t>
            </a:r>
            <a:r>
              <a:rPr lang="ar-IQ" sz="1800" b="1" dirty="0">
                <a:latin typeface="Simplified Arabic" pitchFamily="18" charset="-78"/>
                <a:cs typeface="Simplified Arabic" pitchFamily="18" charset="-78"/>
              </a:rPr>
              <a:t> , </a:t>
            </a:r>
            <a:r>
              <a:rPr lang="ar-IQ" sz="1800" b="1" dirty="0" err="1">
                <a:latin typeface="Simplified Arabic" pitchFamily="18" charset="-78"/>
                <a:cs typeface="Simplified Arabic" pitchFamily="18" charset="-78"/>
              </a:rPr>
              <a:t>ولايحقره</a:t>
            </a:r>
            <a:r>
              <a:rPr lang="ar-IQ" sz="1800" b="1" dirty="0">
                <a:latin typeface="Simplified Arabic" pitchFamily="18" charset="-78"/>
                <a:cs typeface="Simplified Arabic" pitchFamily="18" charset="-78"/>
              </a:rPr>
              <a:t> , التقوى هنا )) , ويشير الى صدره الشريف ثلاث مرات : (( بحسب امرئ من الشر ان يحقر أخاه المسلم , كل المسلم على المسلم حرام دمه وماله وعرضه ))</a:t>
            </a:r>
          </a:p>
          <a:p>
            <a:pPr marL="0" indent="0" algn="just" rtl="1">
              <a:buNone/>
            </a:pPr>
            <a:r>
              <a:rPr lang="ar-IQ" sz="1800" b="1" dirty="0">
                <a:latin typeface="Simplified Arabic" pitchFamily="18" charset="-78"/>
                <a:cs typeface="Simplified Arabic" pitchFamily="18" charset="-78"/>
              </a:rPr>
              <a:t>وهذه الوصية النبوية من الوصايا الجامعة التي حري ان تخط بماء الذهب , وأن تعلق في المعاهد والجامعات والمكاتب والمدراس والدوائر ؛ بل يجب الا يخلو من حفظها صدر مسلم , وذلك لاشتمالها على المعاني الرئيسة في الاسلام الذي هو دين المحبة والالفة لا القتل وازهاق الارواح ؛ ففي النص تأكيد واضح ورسالة صريحة لمن يبتر النصوص المقدسة ويلوي عنقها لتبرر شذوذه الفكري وانحرافه الاخلاقي واستباحته الاثمة </a:t>
            </a:r>
            <a:r>
              <a:rPr lang="ar-IQ" sz="1800" b="1" dirty="0" err="1">
                <a:latin typeface="Simplified Arabic" pitchFamily="18" charset="-78"/>
                <a:cs typeface="Simplified Arabic" pitchFamily="18" charset="-78"/>
              </a:rPr>
              <a:t>لارواح</a:t>
            </a:r>
            <a:r>
              <a:rPr lang="ar-IQ" sz="1800" b="1" dirty="0">
                <a:latin typeface="Simplified Arabic" pitchFamily="18" charset="-78"/>
                <a:cs typeface="Simplified Arabic" pitchFamily="18" charset="-78"/>
              </a:rPr>
              <a:t> المسلمين وترويعه لأمنهم ؛ فحرام عليه ما يأتي : </a:t>
            </a:r>
          </a:p>
          <a:p>
            <a:pPr marL="0" indent="0" algn="just" rtl="1">
              <a:buNone/>
            </a:pPr>
            <a:r>
              <a:rPr lang="ar-IQ" sz="1800" b="1" dirty="0">
                <a:latin typeface="Simplified Arabic" pitchFamily="18" charset="-78"/>
                <a:cs typeface="Simplified Arabic" pitchFamily="18" charset="-78"/>
              </a:rPr>
              <a:t>1- حرمة دم المسلم : وهذا يعني ان دم المسلم على المسلم حرام , ولا يحل دمه بقضاء قاضي البلد ؛ لأن المسلم أعظم عند الله من الدنيا </a:t>
            </a:r>
          </a:p>
          <a:p>
            <a:pPr marL="0" indent="0" algn="just" rtl="1">
              <a:buNone/>
            </a:pPr>
            <a:r>
              <a:rPr lang="ar-IQ" sz="1800" b="1" dirty="0">
                <a:latin typeface="Simplified Arabic" pitchFamily="18" charset="-78"/>
                <a:cs typeface="Simplified Arabic" pitchFamily="18" charset="-78"/>
              </a:rPr>
              <a:t>ينظر : فقه السيرة , محمد الغزالي :  ص 148 – 150 . </a:t>
            </a:r>
          </a:p>
        </p:txBody>
      </p:sp>
    </p:spTree>
    <p:extLst>
      <p:ext uri="{BB962C8B-B14F-4D97-AF65-F5344CB8AC3E}">
        <p14:creationId xmlns:p14="http://schemas.microsoft.com/office/powerpoint/2010/main" val="28397046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57200"/>
            <a:ext cx="8229600" cy="6019800"/>
          </a:xfrm>
        </p:spPr>
        <p:style>
          <a:lnRef idx="1">
            <a:schemeClr val="accent5"/>
          </a:lnRef>
          <a:fillRef idx="2">
            <a:schemeClr val="accent5"/>
          </a:fillRef>
          <a:effectRef idx="1">
            <a:schemeClr val="accent5"/>
          </a:effectRef>
          <a:fontRef idx="minor">
            <a:schemeClr val="dk1"/>
          </a:fontRef>
        </p:style>
        <p:txBody>
          <a:bodyPr>
            <a:normAutofit/>
          </a:bodyPr>
          <a:lstStyle/>
          <a:p>
            <a:pPr marL="0" marR="269875" indent="0" algn="just" rtl="1">
              <a:lnSpc>
                <a:spcPct val="115000"/>
              </a:lnSpc>
              <a:spcBef>
                <a:spcPts val="0"/>
              </a:spcBef>
              <a:spcAft>
                <a:spcPts val="0"/>
              </a:spcAft>
              <a:buNone/>
            </a:pPr>
            <a:endParaRPr lang="ar-IQ" sz="1800" dirty="0">
              <a:latin typeface="Simplified Arabic" pitchFamily="18" charset="-78"/>
              <a:cs typeface="Simplified Arabic" pitchFamily="18" charset="-78"/>
            </a:endParaRPr>
          </a:p>
          <a:p>
            <a:pPr marL="0" marR="269875" indent="0" algn="just" rtl="1">
              <a:lnSpc>
                <a:spcPct val="115000"/>
              </a:lnSpc>
              <a:spcBef>
                <a:spcPts val="0"/>
              </a:spcBef>
              <a:spcAft>
                <a:spcPts val="0"/>
              </a:spcAft>
              <a:buNone/>
            </a:pPr>
            <a:r>
              <a:rPr lang="ar-IQ" sz="1800" b="1" dirty="0">
                <a:latin typeface="Simplified Arabic" pitchFamily="18" charset="-78"/>
                <a:cs typeface="Simplified Arabic" pitchFamily="18" charset="-78"/>
              </a:rPr>
              <a:t>كلها , قال رسول الله (ص) : (( لزوال الدنيا أهون على الله </a:t>
            </a:r>
            <a:r>
              <a:rPr lang="ar-IQ" sz="1800" b="1" dirty="0" err="1">
                <a:latin typeface="Simplified Arabic" pitchFamily="18" charset="-78"/>
                <a:cs typeface="Simplified Arabic" pitchFamily="18" charset="-78"/>
              </a:rPr>
              <a:t>مم</a:t>
            </a:r>
            <a:r>
              <a:rPr lang="ar-IQ" sz="1800" b="1" dirty="0">
                <a:latin typeface="Simplified Arabic" pitchFamily="18" charset="-78"/>
                <a:cs typeface="Simplified Arabic" pitchFamily="18" charset="-78"/>
              </a:rPr>
              <a:t> قتل رجل مسلم ))  . </a:t>
            </a:r>
          </a:p>
          <a:p>
            <a:pPr marL="0" marR="269875" indent="0" algn="just" rtl="1">
              <a:lnSpc>
                <a:spcPct val="115000"/>
              </a:lnSpc>
              <a:spcBef>
                <a:spcPts val="0"/>
              </a:spcBef>
              <a:spcAft>
                <a:spcPts val="0"/>
              </a:spcAft>
              <a:buNone/>
            </a:pPr>
            <a:r>
              <a:rPr lang="ar-IQ" sz="1800" b="1" dirty="0">
                <a:latin typeface="Simplified Arabic" pitchFamily="18" charset="-78"/>
                <a:cs typeface="Simplified Arabic" pitchFamily="18" charset="-78"/>
              </a:rPr>
              <a:t>2- حرمة عرض المسلم : وذلك يتضمن أمور عدة منها : حرمة الحقد , والحسد , والسب , والذف , والغيبة , والنميمة وغير ذلك , فهذه كلها مما حرما الاسلام , كما قال تعالى : ( ان الذين يرمون المحصنات الغافلات المؤمنات لعنوا في الدنيا والاخرة ولهم عذاب عظيم ) , وقال : ( يا أيها الذين امنوا </a:t>
            </a:r>
            <a:r>
              <a:rPr lang="ar-IQ" sz="1800" b="1" dirty="0" err="1">
                <a:latin typeface="Simplified Arabic" pitchFamily="18" charset="-78"/>
                <a:cs typeface="Simplified Arabic" pitchFamily="18" charset="-78"/>
              </a:rPr>
              <a:t>لايسخر</a:t>
            </a:r>
            <a:r>
              <a:rPr lang="ar-IQ" sz="1800" b="1" dirty="0">
                <a:latin typeface="Simplified Arabic" pitchFamily="18" charset="-78"/>
                <a:cs typeface="Simplified Arabic" pitchFamily="18" charset="-78"/>
              </a:rPr>
              <a:t> قوم من قوم عسى ان يكونوا خيرا منهم </a:t>
            </a:r>
            <a:r>
              <a:rPr lang="ar-IQ" sz="1800" b="1" dirty="0" err="1">
                <a:latin typeface="Simplified Arabic" pitchFamily="18" charset="-78"/>
                <a:cs typeface="Simplified Arabic" pitchFamily="18" charset="-78"/>
              </a:rPr>
              <a:t>ولانساء</a:t>
            </a:r>
            <a:r>
              <a:rPr lang="ar-IQ" sz="1800" b="1" dirty="0">
                <a:latin typeface="Simplified Arabic" pitchFamily="18" charset="-78"/>
                <a:cs typeface="Simplified Arabic" pitchFamily="18" charset="-78"/>
              </a:rPr>
              <a:t> من نساء عسى ان يكن خيرا منهن </a:t>
            </a:r>
            <a:r>
              <a:rPr lang="ar-IQ" sz="1800" b="1" dirty="0" err="1">
                <a:latin typeface="Simplified Arabic" pitchFamily="18" charset="-78"/>
                <a:cs typeface="Simplified Arabic" pitchFamily="18" charset="-78"/>
              </a:rPr>
              <a:t>ولاتلمزوا</a:t>
            </a:r>
            <a:r>
              <a:rPr lang="ar-IQ" sz="1800" b="1" dirty="0">
                <a:latin typeface="Simplified Arabic" pitchFamily="18" charset="-78"/>
                <a:cs typeface="Simplified Arabic" pitchFamily="18" charset="-78"/>
              </a:rPr>
              <a:t> انفسكم </a:t>
            </a:r>
            <a:r>
              <a:rPr lang="ar-IQ" sz="1800" b="1" dirty="0" err="1">
                <a:latin typeface="Simplified Arabic" pitchFamily="18" charset="-78"/>
                <a:cs typeface="Simplified Arabic" pitchFamily="18" charset="-78"/>
              </a:rPr>
              <a:t>ولاتتابزوا</a:t>
            </a:r>
            <a:r>
              <a:rPr lang="ar-IQ" sz="1800" b="1" dirty="0">
                <a:latin typeface="Simplified Arabic" pitchFamily="18" charset="-78"/>
                <a:cs typeface="Simplified Arabic" pitchFamily="18" charset="-78"/>
              </a:rPr>
              <a:t> </a:t>
            </a:r>
            <a:r>
              <a:rPr lang="ar-IQ" sz="1800" b="1" dirty="0" err="1">
                <a:latin typeface="Simplified Arabic" pitchFamily="18" charset="-78"/>
                <a:cs typeface="Simplified Arabic" pitchFamily="18" charset="-78"/>
              </a:rPr>
              <a:t>بالالق</a:t>
            </a:r>
            <a:r>
              <a:rPr lang="ar-IQ" sz="1800" b="1" dirty="0">
                <a:latin typeface="Simplified Arabic" pitchFamily="18" charset="-78"/>
                <a:cs typeface="Simplified Arabic" pitchFamily="18" charset="-78"/>
              </a:rPr>
              <a:t> </a:t>
            </a:r>
          </a:p>
          <a:p>
            <a:pPr marL="0" marR="269875" indent="0" algn="just" rtl="1">
              <a:lnSpc>
                <a:spcPct val="115000"/>
              </a:lnSpc>
              <a:spcBef>
                <a:spcPts val="0"/>
              </a:spcBef>
              <a:spcAft>
                <a:spcPts val="0"/>
              </a:spcAft>
              <a:buNone/>
            </a:pPr>
            <a:r>
              <a:rPr lang="ar-IQ" sz="1800" b="1" dirty="0">
                <a:latin typeface="Simplified Arabic" pitchFamily="18" charset="-78"/>
                <a:cs typeface="Simplified Arabic" pitchFamily="18" charset="-78"/>
              </a:rPr>
              <a:t>كلها، قال رسول الله الا الله والا ان : (( لزوال الدنيا أهون على الله من قتل رجل مسلم )).حرمة عرض المسلم: وذلك يتضمن أمور عدة منها حرمة الحقد، والحمد، والسب والقذف والغيبة والنميمة وغير ذلك، فهذه كلها مما حرمها الإسلام، كما قال تعالى: {إِنَّ الَّذِينَ يَرْمُونَ الْمُحْصَنَاتِ الْغَافِلَاتِ الْمُؤْمِنَاتِ لُعِنُوا فِي الدُّنْيَا وَالْآخِرَةِ وَلَهُمْ عَذَابٌ عَظِيمٌ) وقال : {يَا أَيُّهَا الَّذِينَ آمَنُوا لَا يَسْخَرُ قَومٌ مِّن قَوْمٍ عَسَى أَن يَكُونُوا خَيْرًا منْهُمْ وَلَا نِسَاء مِّن نِّسَاء عَسَى أَن يَكُنَّ خَيْرًا مِّنْهُنَّ وَلَا تَلْمِزُوا أَنفُسَكُمْ ولَا تَنَابَزُوا بِالْأَلْقَابِ بِئْسَ الاِسْمُ الْفُسُوقُ بَعْدَ الْإِيمَانِ وَمَن لَّمْ يَتُبْ فَأُوْلَئِكَ هُمُ الظَّالِمُونَ). واجتناب سوء الظن والغيبة: {يَا أَيُّهَا الَّذِينَ آمَنُوا اجْتَنِبُوا كَثِيرًا مِّنَ الظَّنِّ إِنْ بَعْضَ الظَّنِّ إِثْمٌ وَلَا تَجْسُوا وَلَا يَغْتَب بعْضُكُم بَعْضًا أَيُحِبُّ أَحَدُكُمْ أَن يَأْكُلَ لَحْمَ أَخِيهِ مَيْتًا فَكَرِهْتُمُوهُ وَاتَّقُوا اللَّهَ إِنَّ اللَّهَ تَوَّابٌ رَّحِيمٌ). حرمة مال المسلم فقد حرم الإسلام سرقة مال المسلم، </a:t>
            </a:r>
            <a:r>
              <a:rPr lang="ar-IQ" sz="1800" b="1" dirty="0" err="1">
                <a:latin typeface="Simplified Arabic" pitchFamily="18" charset="-78"/>
                <a:cs typeface="Simplified Arabic" pitchFamily="18" charset="-78"/>
              </a:rPr>
              <a:t>أوغصبه</a:t>
            </a:r>
            <a:r>
              <a:rPr lang="ar-IQ" sz="1800" b="1" dirty="0">
                <a:latin typeface="Simplified Arabic" pitchFamily="18" charset="-78"/>
                <a:cs typeface="Simplified Arabic" pitchFamily="18" charset="-78"/>
              </a:rPr>
              <a:t>، والتعدي عليه، وأكله بالباطل كالربا وغير ذلك، قال تعالى: [يَا أَيُّهَا الَّذِينَ آمَنُوا لا تَأْكُلُواْ أَمْوَالَكُم بَيْنَكُمْ بِالْبَاطِلِ إِلَّا أَن تَكُونَ تِجَارَةً عن تراضٍ مِّنكُمْ وَلا تَقْتُلُوا أَنفُسَكُمْ إِنَّ اللَّهَ كَانَ بِكُمْ رَحِيمًا</a:t>
            </a:r>
            <a:r>
              <a:rPr lang="ar-IQ" sz="1800" b="1" dirty="0" smtClean="0">
                <a:latin typeface="Simplified Arabic" pitchFamily="18" charset="-78"/>
                <a:cs typeface="Simplified Arabic" pitchFamily="18" charset="-78"/>
              </a:rPr>
              <a:t>].</a:t>
            </a:r>
            <a:endParaRPr lang="ar-IQ" sz="1800" b="1" dirty="0">
              <a:latin typeface="Simplified Arabic" pitchFamily="18" charset="-78"/>
              <a:cs typeface="Simplified Arabic" pitchFamily="18" charset="-78"/>
            </a:endParaRPr>
          </a:p>
          <a:p>
            <a:pPr marL="0" marR="269875" indent="0" algn="just" rtl="1">
              <a:lnSpc>
                <a:spcPct val="115000"/>
              </a:lnSpc>
              <a:spcBef>
                <a:spcPts val="0"/>
              </a:spcBef>
              <a:spcAft>
                <a:spcPts val="0"/>
              </a:spcAft>
              <a:buNone/>
            </a:pPr>
            <a:endParaRPr lang="ar-IQ" sz="1800" dirty="0">
              <a:latin typeface="Simplified Arabic" pitchFamily="18" charset="-78"/>
              <a:cs typeface="Simplified Arabic" pitchFamily="18" charset="-78"/>
            </a:endParaRPr>
          </a:p>
          <a:p>
            <a:pPr marL="0" marR="269875" indent="0" algn="just" rtl="1">
              <a:lnSpc>
                <a:spcPct val="115000"/>
              </a:lnSpc>
              <a:spcBef>
                <a:spcPts val="0"/>
              </a:spcBef>
              <a:spcAft>
                <a:spcPts val="0"/>
              </a:spcAft>
              <a:buNone/>
            </a:pPr>
            <a:endParaRPr lang="ar-IQ" sz="1800" dirty="0">
              <a:latin typeface="Simplified Arabic" pitchFamily="18" charset="-78"/>
              <a:cs typeface="Simplified Arabic" pitchFamily="18" charset="-78"/>
            </a:endParaRPr>
          </a:p>
          <a:p>
            <a:pPr marL="0" marR="269875" indent="0" algn="just" rtl="1">
              <a:lnSpc>
                <a:spcPct val="115000"/>
              </a:lnSpc>
              <a:spcBef>
                <a:spcPts val="0"/>
              </a:spcBef>
              <a:spcAft>
                <a:spcPts val="0"/>
              </a:spcAft>
              <a:buNone/>
            </a:pPr>
            <a:endParaRPr lang="en-US" sz="1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8890351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33400"/>
            <a:ext cx="8229600" cy="55927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rtl="1">
              <a:buNone/>
            </a:pPr>
            <a:endParaRPr lang="ar-IQ" sz="1800" b="1" dirty="0" smtClean="0">
              <a:latin typeface="Simplified Arabic" pitchFamily="18" charset="-78"/>
              <a:cs typeface="Simplified Arabic" pitchFamily="18" charset="-78"/>
            </a:endParaRPr>
          </a:p>
          <a:p>
            <a:pPr marL="0" indent="0" algn="just" rtl="1">
              <a:buNone/>
            </a:pPr>
            <a:r>
              <a:rPr lang="ar-IQ" sz="1800" b="1" dirty="0" smtClean="0">
                <a:latin typeface="Simplified Arabic" pitchFamily="18" charset="-78"/>
                <a:cs typeface="Simplified Arabic" pitchFamily="18" charset="-78"/>
              </a:rPr>
              <a:t>ولما </a:t>
            </a:r>
            <a:r>
              <a:rPr lang="ar-IQ" sz="1800" b="1" dirty="0">
                <a:latin typeface="Simplified Arabic" pitchFamily="18" charset="-78"/>
                <a:cs typeface="Simplified Arabic" pitchFamily="18" charset="-78"/>
              </a:rPr>
              <a:t>خطب رسول الله (صلى الله عليه وسلم) ما لا يقلين في حجة الوداع بين هذا الأمر تبييناً جلياً؛ فعن أبي بكرة (رضي الله عنه قال: خطبنا رسول الله يوم النحر فقال : (( أي يوم هذا ؟ )) </a:t>
            </a:r>
          </a:p>
          <a:p>
            <a:pPr marL="0" indent="0" algn="just" rtl="1">
              <a:buNone/>
            </a:pPr>
            <a:r>
              <a:rPr lang="ar-IQ" sz="1800" b="1" dirty="0">
                <a:latin typeface="Simplified Arabic" pitchFamily="18" charset="-78"/>
                <a:cs typeface="Simplified Arabic" pitchFamily="18" charset="-78"/>
              </a:rPr>
              <a:t>قلنا : الله ورسوله أعلم، حتى ظننا أنه سيسميه بغير اسمه، فقال: (( أليس ذو الحجة ؟ )) قلنا: بلى، قال: (( </a:t>
            </a:r>
            <a:r>
              <a:rPr lang="ar-IQ" sz="1800" b="1" dirty="0" err="1">
                <a:latin typeface="Simplified Arabic" pitchFamily="18" charset="-78"/>
                <a:cs typeface="Simplified Arabic" pitchFamily="18" charset="-78"/>
              </a:rPr>
              <a:t>اتدرون</a:t>
            </a:r>
            <a:r>
              <a:rPr lang="ar-IQ" sz="1800" b="1" dirty="0">
                <a:latin typeface="Simplified Arabic" pitchFamily="18" charset="-78"/>
                <a:cs typeface="Simplified Arabic" pitchFamily="18" charset="-78"/>
              </a:rPr>
              <a:t> أي بلد هذا ؟ )) قلنا : الله ورسوله أعلم، قال: فسكت حتى ظننا أن سيسميه بغير اسمه، فقال: (( أليس بالبلدة (؟)) قلنا : بلى، قال: (( فإن دماءكم وأموالكم حرام كحرمة يومكم هذا في شهركم هذا، في بلدكم هذا، إلى يوم تلقون ربكم، ألا هل بلغت (؟)) قالوا : نعم ، قال : (( اللهم اشهد، ليبلغ الشاهد الغائب، قرب مبلغ أوعى من سامع الا فلا ترجعن بعدي كفاراً يضرب بعضكم رقاب بعض).</a:t>
            </a:r>
          </a:p>
          <a:p>
            <a:pPr marL="0" indent="0" algn="just" rtl="1">
              <a:buNone/>
            </a:pPr>
            <a:endParaRPr lang="ar-IQ" sz="1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91526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endParaRPr lang="en-US" dirty="0"/>
          </a:p>
        </p:txBody>
      </p:sp>
      <p:sp>
        <p:nvSpPr>
          <p:cNvPr id="5" name="عنصر نائب للمحتوى 4"/>
          <p:cNvSpPr>
            <a:spLocks noGrp="1"/>
          </p:cNvSpPr>
          <p:nvPr>
            <p:ph idx="1"/>
          </p:nvPr>
        </p:nvSpPr>
        <p:spPr/>
        <p:txBody>
          <a:bodyPr/>
          <a:lstStyle/>
          <a:p>
            <a:endParaRPr lang="en-US" dirty="0"/>
          </a:p>
        </p:txBody>
      </p:sp>
    </p:spTree>
    <p:extLst>
      <p:ext uri="{BB962C8B-B14F-4D97-AF65-F5344CB8AC3E}">
        <p14:creationId xmlns:p14="http://schemas.microsoft.com/office/powerpoint/2010/main" val="41844954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7919832"/>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1355</Words>
  <Application>Microsoft Office PowerPoint</Application>
  <PresentationFormat>عرض على الشاشة (3:4)‏</PresentationFormat>
  <Paragraphs>41</Paragraphs>
  <Slides>10</Slides>
  <Notes>0</Notes>
  <HiddenSlides>1</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نسق Office</vt:lpstr>
      <vt:lpstr>مادة النظم الاسلامية المرحلة الثانية  الكورس الثاني/ مسائي</vt:lpstr>
      <vt:lpstr>المحاضرة الرابعة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مادة النظم الاسلامية  الكورس الثاني</dc:title>
  <dc:creator>Maher</dc:creator>
  <cp:lastModifiedBy>Maher</cp:lastModifiedBy>
  <cp:revision>12</cp:revision>
  <dcterms:created xsi:type="dcterms:W3CDTF">2025-09-07T15:15:47Z</dcterms:created>
  <dcterms:modified xsi:type="dcterms:W3CDTF">2025-09-07T20:14:43Z</dcterms:modified>
</cp:coreProperties>
</file>