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4630400" cy="8229600"/>
  <p:notesSz cx="8229600" cy="14630400"/>
  <p:embeddedFontLst>
    <p:embeddedFont>
      <p:font typeface="Roboto Light" charset="0"/>
      <p:regular r:id="rId14"/>
    </p:embeddedFont>
    <p:embeddedFont>
      <p:font typeface="Red Hat Text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20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4664075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3567112" cy="73183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F2C400C-A8E4-417E-B8E0-7D65AC419392}" type="datetimeFigureOut">
              <a:rPr lang="ar-IQ" smtClean="0"/>
              <a:t>22/04/1447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4664075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13896975"/>
            <a:ext cx="3567112" cy="7302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1EFB4B-B6D4-4E50-BBE3-C10C1BE285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8244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51329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ar-IQ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محاضرات مادة : (المبادئ العامة لتفسير القرآن الكريم) قسم العقيدة / مرحلة 2 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280297"/>
            <a:ext cx="7468553" cy="1435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3750"/>
              </a:lnSpc>
              <a:buNone/>
            </a:pPr>
            <a:r>
              <a:rPr lang="ar-IQ" sz="4000" dirty="0" smtClean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</a:rPr>
              <a:t>تقديم مدرس المادة: </a:t>
            </a:r>
            <a:r>
              <a:rPr lang="ar-IQ" sz="4000" dirty="0" err="1" smtClean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</a:rPr>
              <a:t>أ.م.د</a:t>
            </a:r>
            <a:r>
              <a:rPr lang="ar-IQ" sz="4000" dirty="0" smtClean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</a:rPr>
              <a:t>. مها طالب عبدالله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657600" y="3653135"/>
            <a:ext cx="103397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SA" sz="4000" dirty="0" smtClean="0">
                <a:solidFill>
                  <a:srgbClr val="FF0000"/>
                </a:solidFill>
              </a:rPr>
              <a:t> و التأويل </a:t>
            </a:r>
            <a:r>
              <a:rPr lang="ar-SA" sz="4000" dirty="0">
                <a:solidFill>
                  <a:srgbClr val="FF0000"/>
                </a:solidFill>
              </a:rPr>
              <a:t>المنقاد </a:t>
            </a:r>
            <a:r>
              <a:rPr lang="ar-SA" sz="4000" dirty="0" smtClean="0">
                <a:solidFill>
                  <a:srgbClr val="FF0000"/>
                </a:solidFill>
              </a:rPr>
              <a:t>عرف بانه:  </a:t>
            </a:r>
            <a:r>
              <a:rPr lang="ar-SA" sz="4000" dirty="0"/>
              <a:t>هو الذي لا يجافي منطق اللغة، ولا </a:t>
            </a:r>
            <a:r>
              <a:rPr lang="ar-SA" sz="4000" dirty="0" err="1"/>
              <a:t>ينأى</a:t>
            </a:r>
            <a:r>
              <a:rPr lang="ar-SA" sz="4000" dirty="0"/>
              <a:t> عن دلالتها .</a:t>
            </a:r>
            <a:endParaRPr lang="en-US" sz="4000" dirty="0"/>
          </a:p>
          <a:p>
            <a:pPr algn="just"/>
            <a:r>
              <a:rPr lang="ar-SA" sz="4000" dirty="0">
                <a:solidFill>
                  <a:srgbClr val="FF0000"/>
                </a:solidFill>
              </a:rPr>
              <a:t>اما التأويل </a:t>
            </a:r>
            <a:r>
              <a:rPr lang="ar-SA" sz="4000" dirty="0" err="1" smtClean="0">
                <a:solidFill>
                  <a:srgbClr val="FF0000"/>
                </a:solidFill>
              </a:rPr>
              <a:t>المستكره</a:t>
            </a:r>
            <a:r>
              <a:rPr lang="ar-SA" sz="4000" dirty="0" smtClean="0">
                <a:solidFill>
                  <a:srgbClr val="FF0000"/>
                </a:solidFill>
              </a:rPr>
              <a:t>:  </a:t>
            </a:r>
            <a:r>
              <a:rPr lang="ar-SA" sz="4000" dirty="0"/>
              <a:t>فهو الذي يلوي فيه المفسر أو المؤول النص حتى يوافق هواه ويسير مع رغباته، </a:t>
            </a:r>
            <a:r>
              <a:rPr lang="ar-SA" sz="4000" dirty="0" smtClean="0"/>
              <a:t>ويدعم </a:t>
            </a:r>
            <a:r>
              <a:rPr lang="ar-SA" sz="4000" dirty="0"/>
              <a:t>مذاهبه واتجاهاته </a:t>
            </a:r>
            <a:r>
              <a:rPr lang="ar-SA" sz="4000" dirty="0" smtClean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241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87246" y="1393269"/>
            <a:ext cx="820543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خلاصة: ضوابط التأويل السليم للمفسر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576036"/>
            <a:ext cx="12954952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لابد للمؤوّل الماهر من استخدام فكره وعمله لعقله لاستنباط المعاني التي تحتملها الآية في حدود ضوابط الشريعة واللغة، وإلا كان تأويلاً مستكرهاً.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9633942" y="3802499"/>
            <a:ext cx="4158734" cy="718066"/>
          </a:xfrm>
          <a:prstGeom prst="roundRect">
            <a:avLst>
              <a:gd name="adj" fmla="val 480052"/>
            </a:avLst>
          </a:prstGeom>
          <a:solidFill>
            <a:srgbClr val="F3E8E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823" y="3937159"/>
            <a:ext cx="358973" cy="4487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737175" y="47598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الالتزام بالكتاب والسنة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73258" y="5255419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يجب أن يكون المعنى المستنبط غير مخالف للنصين الأساسيين.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893" y="3802499"/>
            <a:ext cx="4158734" cy="718066"/>
          </a:xfrm>
          <a:prstGeom prst="roundRect">
            <a:avLst>
              <a:gd name="adj" fmla="val 480052"/>
            </a:avLst>
          </a:prstGeom>
          <a:solidFill>
            <a:srgbClr val="F3E8E8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73" y="3937159"/>
            <a:ext cx="358973" cy="44874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339126" y="47598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مراعاة اللغة العربية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475208" y="5255419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عدم تجاوز حدود الدلالات اللغوية للفظ ومجازاته.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837724" y="3802499"/>
            <a:ext cx="4158853" cy="718066"/>
          </a:xfrm>
          <a:prstGeom prst="roundRect">
            <a:avLst>
              <a:gd name="adj" fmla="val 480052"/>
            </a:avLst>
          </a:prstGeom>
          <a:solidFill>
            <a:srgbClr val="F3E8E8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723" y="3937159"/>
            <a:ext cx="358973" cy="44874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941076" y="47598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الاستنباط العقلي الرشيد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77039" y="5255419"/>
            <a:ext cx="36802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توظيف الفكر لإدراك المعاني البعيدة التي تحتملها الآية.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837724" y="6529983"/>
            <a:ext cx="12954952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هذه الضوابط تضمن الرجوع بالتأويل إلى مآل صحيح ومقبول شرعاً وعقلاً.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76919" y="2348389"/>
            <a:ext cx="891575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ar-IQ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</a:rPr>
              <a:t>المحاضرة (1) / التعريف بعلم التفسير ويشمل:  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3361" y="3531156"/>
            <a:ext cx="239316" cy="2992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3942" y="3907512"/>
            <a:ext cx="4158734" cy="3048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5" name="Text 2"/>
          <p:cNvSpPr/>
          <p:nvPr/>
        </p:nvSpPr>
        <p:spPr>
          <a:xfrm>
            <a:off x="9861947" y="4088130"/>
            <a:ext cx="3930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التفسير: المعنى اللغوي والاصطلاحي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3942" y="4583668"/>
            <a:ext cx="4158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بيان مفهوم "التفسير" لغة واصطلاحاً وتطور دلالته.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311" y="3531156"/>
            <a:ext cx="239316" cy="299204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5235893" y="3907512"/>
            <a:ext cx="4158734" cy="3048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9" name="Text 5"/>
          <p:cNvSpPr/>
          <p:nvPr/>
        </p:nvSpPr>
        <p:spPr>
          <a:xfrm>
            <a:off x="5235893" y="4088130"/>
            <a:ext cx="415873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التأويل: الأصل اللغوي والتعريفات الاصطلاحية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4935617"/>
            <a:ext cx="4158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استعراض معنى "التأويل" لغة واصطلاحاً والخلافات حوله.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261" y="3531156"/>
            <a:ext cx="239316" cy="299204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837724" y="3907512"/>
            <a:ext cx="4158853" cy="3048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13" name="Text 8"/>
          <p:cNvSpPr/>
          <p:nvPr/>
        </p:nvSpPr>
        <p:spPr>
          <a:xfrm>
            <a:off x="2180392" y="40881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الخلاصة والمقارنة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837724" y="4583668"/>
            <a:ext cx="41588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أدق التعريفات وضرورة تقييد الفهم بالطاقة البشرية.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88218" y="898327"/>
            <a:ext cx="90044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التفسير لغة: كشف الغطاء والبيان المطلق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3871198" y="220063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00"/>
              </a:lnSpc>
              <a:buNone/>
            </a:pPr>
            <a:r>
              <a:rPr lang="en-US" sz="35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من مادة "فَسَرَ"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300323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الأصل اللغوي: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التفسير مصدر "فسر" بمعنى البيان والكشف.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837724" y="346995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المعنى الجذري: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يُشتق من "الفسر"، وهو كشف الغطاء.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37724" y="393668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الغاية: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التفسير هو كشف المراد من اللفظ وإبانته.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837724" y="4403407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الشمول:</a:t>
            </a: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لم يكن التفسير خاصاً بالقرآن في الأصل، بل يعني التبيين مطلقاً.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837724" y="5001816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قال تعالى: </a:t>
            </a:r>
            <a:r>
              <a:rPr lang="en-US" sz="2800" dirty="0">
                <a:solidFill>
                  <a:srgbClr val="3B3535"/>
                </a:solidFill>
                <a:highlight>
                  <a:srgbClr val="F5A3A3"/>
                </a:highlight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"ولا يأتونك بمثل إلا جئناك بالحق وأحسن تفسيراً"</a:t>
            </a:r>
            <a:r>
              <a:rPr lang="en-US" sz="2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(سورة الفرقان، </a:t>
            </a:r>
            <a:r>
              <a:rPr lang="en-US" sz="28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الآية</a:t>
            </a:r>
            <a:r>
              <a:rPr lang="ar-IQ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/</a:t>
            </a:r>
            <a:r>
              <a:rPr lang="en-US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33</a:t>
            </a:r>
            <a:r>
              <a:rPr lang="en-US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)</a:t>
            </a:r>
            <a:r>
              <a:rPr lang="en-US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ar-IQ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) </a:t>
            </a:r>
            <a:r>
              <a:rPr lang="en-US" sz="28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أي</a:t>
            </a:r>
            <a:r>
              <a:rPr lang="en-US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ar-IQ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 </a:t>
            </a:r>
            <a:r>
              <a:rPr lang="en-US" sz="28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أحسن</a:t>
            </a:r>
            <a:r>
              <a:rPr lang="en-US" sz="28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بياناً وتفصيلاً.</a:t>
            </a:r>
            <a:endParaRPr lang="en-US" sz="28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9007" y="1698308"/>
            <a:ext cx="935366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التفسير اصطلاحاً: محاولات العلماء لتحديده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2881074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اختلف المفسرون في وضع تعريف جامع مانع للتفسير الاصطلاحي، وتأرجحت التعريفات بين الاختصار والشمول: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9633942" y="3628906"/>
            <a:ext cx="4158734" cy="2902268"/>
          </a:xfrm>
          <a:prstGeom prst="roundRect">
            <a:avLst>
              <a:gd name="adj" fmla="val 1237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664422" y="3659386"/>
            <a:ext cx="4097774" cy="718066"/>
          </a:xfrm>
          <a:prstGeom prst="rect">
            <a:avLst/>
          </a:prstGeom>
          <a:solidFill>
            <a:srgbClr val="F3E8E8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823" y="3794046"/>
            <a:ext cx="358973" cy="44874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706695" y="46167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أبو حيان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03738" y="5112306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علم يبحث عن كيفية النطق بألفاظ القرآن الكريم، دلالاتها، أحكامها الإفرادية والتركيبية، ومعانيها التي </a:t>
            </a:r>
            <a:r>
              <a:rPr lang="en-US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تُحمَل</a:t>
            </a:r>
            <a:r>
              <a:rPr lang="en-US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عليها</a:t>
            </a:r>
            <a:r>
              <a:rPr lang="ar-IQ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ar-IQ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حالة التركيب وتتمات لذلك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5235893" y="3628906"/>
            <a:ext cx="4158734" cy="2902268"/>
          </a:xfrm>
          <a:prstGeom prst="roundRect">
            <a:avLst>
              <a:gd name="adj" fmla="val 1237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266373" y="3659386"/>
            <a:ext cx="4097774" cy="718066"/>
          </a:xfrm>
          <a:prstGeom prst="rect">
            <a:avLst/>
          </a:prstGeom>
          <a:solidFill>
            <a:srgbClr val="F3E8E8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73" y="3794046"/>
            <a:ext cx="358973" cy="44874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308646" y="46167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أبو طالب الثعلبي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505688" y="5112306"/>
            <a:ext cx="361914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هو وضع اللفظ القرآني إما حقيقة أو مجازاً.</a:t>
            </a:r>
            <a:endParaRPr lang="en-US" sz="2400" dirty="0"/>
          </a:p>
        </p:txBody>
      </p:sp>
      <p:sp>
        <p:nvSpPr>
          <p:cNvPr id="14" name="Shape 10"/>
          <p:cNvSpPr/>
          <p:nvPr/>
        </p:nvSpPr>
        <p:spPr>
          <a:xfrm>
            <a:off x="837724" y="3628906"/>
            <a:ext cx="4158853" cy="2902268"/>
          </a:xfrm>
          <a:prstGeom prst="roundRect">
            <a:avLst>
              <a:gd name="adj" fmla="val 1237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868204" y="3659386"/>
            <a:ext cx="4097893" cy="718066"/>
          </a:xfrm>
          <a:prstGeom prst="rect">
            <a:avLst/>
          </a:prstGeom>
          <a:solidFill>
            <a:srgbClr val="F3E8E8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723" y="3794046"/>
            <a:ext cx="358973" cy="44874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910596" y="46167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الطبرسي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1107519" y="5112306"/>
            <a:ext cx="361926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كشف المراد عن اللفظ المُشكِل.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67757" y="1226463"/>
            <a:ext cx="792491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تعريف الزركشي: الشمول مع ملاحظة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558653"/>
            <a:ext cx="7857292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"علم يُفهَم به كتاب الله المنزل على نبيه </a:t>
            </a:r>
            <a:r>
              <a:rPr lang="en-US" sz="2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محمد</a:t>
            </a: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ar-IQ" sz="23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(</a:t>
            </a:r>
            <a:r>
              <a:rPr lang="en-US" sz="23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صلى</a:t>
            </a:r>
            <a:r>
              <a:rPr lang="en-US" sz="23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الله </a:t>
            </a:r>
            <a:r>
              <a:rPr lang="en-US" sz="2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عليه</a:t>
            </a: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ar-IQ" sz="23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وآله</a:t>
            </a:r>
            <a:r>
              <a:rPr lang="ar-IQ" sz="23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3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وسلم</a:t>
            </a: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(</a:t>
            </a:r>
            <a:r>
              <a:rPr lang="en-US" sz="23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، </a:t>
            </a:r>
            <a:r>
              <a:rPr lang="en-US" sz="2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وبيان معانيه واستخراج أحكامه وحِكَمه، واستمداد من علم اللغة والنحو والتصريف وعلم البيان وأصول الفقه والقراءات، ويحتاج إلى معرفة أسباب النزول والناسخ والمنسوخ."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9023509" y="2558653"/>
            <a:ext cx="30480" cy="1914525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5" name="Shape 3"/>
          <p:cNvSpPr/>
          <p:nvPr/>
        </p:nvSpPr>
        <p:spPr>
          <a:xfrm>
            <a:off x="837724" y="4742378"/>
            <a:ext cx="8216265" cy="1991439"/>
          </a:xfrm>
          <a:prstGeom prst="roundRect">
            <a:avLst>
              <a:gd name="adj" fmla="val 1803"/>
            </a:avLst>
          </a:prstGeom>
          <a:solidFill>
            <a:srgbClr val="F7BABA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39" y="5069324"/>
            <a:ext cx="351949" cy="28158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871091" y="5041463"/>
            <a:ext cx="294358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ملاحظة هامة على التعريف: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668304" y="5632728"/>
            <a:ext cx="714636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يُعد تعريف الزركشي أدقها، لكنه أدخل في ماهية التفسير ما هو في الأصل "وسائل" أو "علوم خادمة" للمفسر، مثل علوم اللغة والنحو وأصول الفقه.</a:t>
            </a:r>
            <a:endParaRPr lang="en-US" sz="18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491" y="2558653"/>
            <a:ext cx="4154686" cy="41546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4062" y="757238"/>
            <a:ext cx="700861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التعريف الراجح والمُحدَّد للتفسير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1820228"/>
            <a:ext cx="12954952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7650"/>
              </a:lnSpc>
              <a:buNone/>
            </a:pPr>
            <a:r>
              <a:rPr lang="en-US" sz="6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الكشف عن مراد الله في قرآنه </a:t>
            </a:r>
            <a:r>
              <a:rPr lang="en-US" sz="6100" dirty="0">
                <a:solidFill>
                  <a:srgbClr val="F5A3A3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بقدر الطاقة البشرية</a:t>
            </a:r>
            <a:endParaRPr lang="en-US" sz="6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398" y="4122301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37175" y="53191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بيان الأسرار الدقيقة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713714" y="5814655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كشف ما انطوت عليه الآيات من حِكَم وأسرار عالية.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121" y="4122301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18898" y="53191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استخلاص المثل والأخلاق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436" y="5814655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توضيح الأخلاق السامية والمُثل العليا المستهدفة.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3" y="4122301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100620" y="53191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تحديد الأحكام الشرعية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77158" y="5814655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استنباط الأحكام التي تهدف إلى هداية الفرد وإصلاح المجتمع.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837724" y="708921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تقييد "بقدر الطاقة البشرية"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ضروري؛ لأن معرفة مراد الله على وجه الحقيقة المطلقة ليست في مقدور البشر.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79652" y="1843087"/>
            <a:ext cx="632662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التأويل لغة: الرجوع إلى الأصل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837724" y="2906078"/>
            <a:ext cx="7468553" cy="3480435"/>
          </a:xfrm>
          <a:prstGeom prst="roundRect">
            <a:avLst>
              <a:gd name="adj" fmla="val 1032"/>
            </a:avLst>
          </a:prstGeom>
          <a:solidFill>
            <a:srgbClr val="F3E8E8"/>
          </a:solidFill>
          <a:ln/>
        </p:spPr>
      </p:sp>
      <p:sp>
        <p:nvSpPr>
          <p:cNvPr id="5" name="Shape 2"/>
          <p:cNvSpPr/>
          <p:nvPr/>
        </p:nvSpPr>
        <p:spPr>
          <a:xfrm>
            <a:off x="4572000" y="2906078"/>
            <a:ext cx="3734276" cy="2123242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6" name="Shape 3"/>
          <p:cNvSpPr/>
          <p:nvPr/>
        </p:nvSpPr>
        <p:spPr>
          <a:xfrm>
            <a:off x="4572000" y="2906078"/>
            <a:ext cx="30480" cy="2123242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7" name="Text 4"/>
          <p:cNvSpPr/>
          <p:nvPr/>
        </p:nvSpPr>
        <p:spPr>
          <a:xfrm>
            <a:off x="5250775" y="31453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الأصل اللغوي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5170408" y="3640931"/>
            <a:ext cx="2896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مأخوذ من "الأول" وهو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الرجوع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يقال: آل الشيء يؤول أولاً ومآلاً بمعنى رجع.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4272796" y="3668435"/>
            <a:ext cx="598408" cy="598408"/>
          </a:xfrm>
          <a:prstGeom prst="roundRect">
            <a:avLst>
              <a:gd name="adj" fmla="val 60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58" y="3780592"/>
            <a:ext cx="299204" cy="37397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837724" y="2906078"/>
            <a:ext cx="3734276" cy="2123242"/>
          </a:xfrm>
          <a:prstGeom prst="roundRect">
            <a:avLst>
              <a:gd name="adj" fmla="val 1691"/>
            </a:avLst>
          </a:prstGeom>
          <a:solidFill>
            <a:srgbClr val="F3E8E8"/>
          </a:solidFill>
          <a:ln/>
        </p:spPr>
      </p:sp>
      <p:sp>
        <p:nvSpPr>
          <p:cNvPr id="12" name="Text 8"/>
          <p:cNvSpPr/>
          <p:nvPr/>
        </p:nvSpPr>
        <p:spPr>
          <a:xfrm>
            <a:off x="1157407" y="31453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التدبير والتفسير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1077039" y="3640931"/>
            <a:ext cx="2896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أوَّل الكلام وتأوَّله: دبَّره وفسَّره، أي جعله يرجع إلى غايته أو مرجعه.</a:t>
            </a:r>
            <a:endParaRPr lang="en-US" sz="1850" dirty="0"/>
          </a:p>
        </p:txBody>
      </p:sp>
      <p:sp>
        <p:nvSpPr>
          <p:cNvPr id="14" name="Shape 10"/>
          <p:cNvSpPr/>
          <p:nvPr/>
        </p:nvSpPr>
        <p:spPr>
          <a:xfrm>
            <a:off x="837724" y="5029319"/>
            <a:ext cx="7468553" cy="1357193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15" name="Shape 11"/>
          <p:cNvSpPr/>
          <p:nvPr/>
        </p:nvSpPr>
        <p:spPr>
          <a:xfrm>
            <a:off x="837724" y="5029319"/>
            <a:ext cx="30480" cy="1357193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6" name="Shape 12"/>
          <p:cNvSpPr/>
          <p:nvPr/>
        </p:nvSpPr>
        <p:spPr>
          <a:xfrm>
            <a:off x="837724" y="5029319"/>
            <a:ext cx="7468553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7" name="Text 13"/>
          <p:cNvSpPr/>
          <p:nvPr/>
        </p:nvSpPr>
        <p:spPr>
          <a:xfrm>
            <a:off x="5250775" y="52686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تعريف الجوهري</a:t>
            </a:r>
            <a:endParaRPr lang="en-US" sz="2200" dirty="0"/>
          </a:p>
        </p:txBody>
      </p:sp>
      <p:sp>
        <p:nvSpPr>
          <p:cNvPr id="18" name="Text 14"/>
          <p:cNvSpPr/>
          <p:nvPr/>
        </p:nvSpPr>
        <p:spPr>
          <a:xfrm>
            <a:off x="1436132" y="5764173"/>
            <a:ext cx="663082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التأويل هو: "تفسير ما يؤول إليه الشيء" أو ما ينتهي إليه الأمر.</a:t>
            </a:r>
            <a:endParaRPr lang="en-US" sz="1850" dirty="0"/>
          </a:p>
        </p:txBody>
      </p:sp>
      <p:sp>
        <p:nvSpPr>
          <p:cNvPr id="19" name="Shape 15"/>
          <p:cNvSpPr/>
          <p:nvPr/>
        </p:nvSpPr>
        <p:spPr>
          <a:xfrm>
            <a:off x="538520" y="5408652"/>
            <a:ext cx="598408" cy="598408"/>
          </a:xfrm>
          <a:prstGeom prst="roundRect">
            <a:avLst>
              <a:gd name="adj" fmla="val 6000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1" y="5520809"/>
            <a:ext cx="299204" cy="373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90142" y="1929170"/>
            <a:ext cx="980253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التأويل اصطلاحاً: الصرف عن الظاهر إلى المآل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37724" y="31119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يدور التأويل الاصطلاحي حول نقل اللفظ من معناه الظاهر إلى معنى آخر تحتمله الآية، بشرط الدليل والموافقة.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9633942" y="3764161"/>
            <a:ext cx="4158734" cy="2536150"/>
          </a:xfrm>
          <a:prstGeom prst="roundRect">
            <a:avLst>
              <a:gd name="adj" fmla="val 5769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3701236" y="3764161"/>
            <a:ext cx="121920" cy="2536150"/>
          </a:xfrm>
          <a:prstGeom prst="roundRect">
            <a:avLst>
              <a:gd name="adj" fmla="val 29451"/>
            </a:avLst>
          </a:prstGeom>
          <a:solidFill>
            <a:srgbClr val="F5A3A3"/>
          </a:solidFill>
          <a:ln/>
        </p:spPr>
      </p:sp>
      <p:sp>
        <p:nvSpPr>
          <p:cNvPr id="6" name="Text 4"/>
          <p:cNvSpPr/>
          <p:nvPr/>
        </p:nvSpPr>
        <p:spPr>
          <a:xfrm>
            <a:off x="10615255" y="40339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البغوي: موافقة السياق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9903738" y="4529495"/>
            <a:ext cx="35277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صرف الآية إلى معنى موافق لما قبلها وما بعدها، تحتمله الآية، غير مخالف للكتاب، من طريق الاستنباط.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5235893" y="3764161"/>
            <a:ext cx="4158734" cy="2536150"/>
          </a:xfrm>
          <a:prstGeom prst="roundRect">
            <a:avLst>
              <a:gd name="adj" fmla="val 5769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9303187" y="3764161"/>
            <a:ext cx="121920" cy="2536150"/>
          </a:xfrm>
          <a:prstGeom prst="roundRect">
            <a:avLst>
              <a:gd name="adj" fmla="val 29451"/>
            </a:avLst>
          </a:prstGeom>
          <a:solidFill>
            <a:srgbClr val="F5A3A3"/>
          </a:solidFill>
          <a:ln/>
        </p:spPr>
      </p:sp>
      <p:sp>
        <p:nvSpPr>
          <p:cNvPr id="10" name="Text 8"/>
          <p:cNvSpPr/>
          <p:nvPr/>
        </p:nvSpPr>
        <p:spPr>
          <a:xfrm>
            <a:off x="5722739" y="4033957"/>
            <a:ext cx="33106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ابن حزم الظاهري: شرط البرهان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5505688" y="4529495"/>
            <a:ext cx="35277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نقل اللفظ عما اقتضاه ظاهره إلى معنى آخر. إن صحَّ ببرهان وكان ناقله واجب الطاعة فهو حق، وإلا طُرِح.</a:t>
            </a:r>
            <a:endParaRPr lang="en-US" sz="2800" dirty="0"/>
          </a:p>
        </p:txBody>
      </p:sp>
      <p:sp>
        <p:nvSpPr>
          <p:cNvPr id="12" name="Shape 10"/>
          <p:cNvSpPr/>
          <p:nvPr/>
        </p:nvSpPr>
        <p:spPr>
          <a:xfrm>
            <a:off x="837724" y="3764161"/>
            <a:ext cx="4158853" cy="2536150"/>
          </a:xfrm>
          <a:prstGeom prst="roundRect">
            <a:avLst>
              <a:gd name="adj" fmla="val 5769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905137" y="3764161"/>
            <a:ext cx="121920" cy="2536150"/>
          </a:xfrm>
          <a:prstGeom prst="roundRect">
            <a:avLst>
              <a:gd name="adj" fmla="val 29451"/>
            </a:avLst>
          </a:prstGeom>
          <a:solidFill>
            <a:srgbClr val="F5A3A3"/>
          </a:solidFill>
          <a:ln/>
        </p:spPr>
      </p:sp>
      <p:sp>
        <p:nvSpPr>
          <p:cNvPr id="14" name="Text 12"/>
          <p:cNvSpPr/>
          <p:nvPr/>
        </p:nvSpPr>
        <p:spPr>
          <a:xfrm>
            <a:off x="1107519" y="4033957"/>
            <a:ext cx="352782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التعريف العام: حمل الكلام بالدليل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1107519" y="4529495"/>
            <a:ext cx="3527822" cy="150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حمل الكلام على معنى غير الذي يقتضيه الظاهر، بموجب دليل اقتضى أن يحمل على ذلك، ويخرج على ظاهره.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91055" y="435054"/>
            <a:ext cx="4685586" cy="465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ts val="3650"/>
              </a:lnSpc>
              <a:buNone/>
            </a:pPr>
            <a:r>
              <a:rPr lang="en-US" sz="6000" dirty="0">
                <a:solidFill>
                  <a:srgbClr val="FF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أقسام التأويل: المنقاد والمستكره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553760" y="1216700"/>
            <a:ext cx="13522881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3200" dirty="0">
                <a:solidFill>
                  <a:schemeClr val="accent1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قسَّم الراغب الأصفهاني التأويل إلى قسمين بناءً على مدى التزام المؤوِّل بضوابط اللغة والشريعة: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41" y="1647825"/>
            <a:ext cx="6662499" cy="666249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15098" y="8468439"/>
            <a:ext cx="1861542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التأويل المُنْقَاد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414141" y="8796099"/>
            <a:ext cx="6662499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هو الذي لا يجافي منطق اللغة ولا يَنأى عن دلالتها. يلتزم فيه المؤوّل بالأصول والقواعد العلمية.</a:t>
            </a:r>
            <a:endParaRPr lang="en-US" sz="1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60" y="1647825"/>
            <a:ext cx="6662618" cy="66626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54836" y="8468558"/>
            <a:ext cx="1861542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التأويل المُسْتَكْرَه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553760" y="8796218"/>
            <a:ext cx="6662618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هو الذي يلوي فيه المؤوّل النص ليوافق هواه ورغباته أو يدعم مذاهبه واتجاهاته المخالفة.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740</Words>
  <Application>Microsoft Office PowerPoint</Application>
  <PresentationFormat>مخصص</PresentationFormat>
  <Paragraphs>79</Paragraphs>
  <Slides>11</Slides>
  <Notes>10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Roboto Light</vt:lpstr>
      <vt:lpstr>Red Hat Text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Administrator</dc:creator>
  <cp:lastModifiedBy>Maher</cp:lastModifiedBy>
  <cp:revision>6</cp:revision>
  <dcterms:created xsi:type="dcterms:W3CDTF">2025-10-14T12:23:52Z</dcterms:created>
  <dcterms:modified xsi:type="dcterms:W3CDTF">2025-10-14T13:42:38Z</dcterms:modified>
</cp:coreProperties>
</file>