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Source Serif 4 Semi Bold" charset="0"/>
      <p:regular r:id="rId13"/>
    </p:embeddedFont>
    <p:embeddedFont>
      <p:font typeface="Source Sans 3" charset="0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68" d="100"/>
          <a:sy n="68" d="100"/>
        </p:scale>
        <p:origin x="-276" y="-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4664075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3567112" cy="73183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9B81F96-9434-45B3-AA7D-BC9BA05CB0F8}" type="datetimeFigureOut">
              <a:rPr lang="ar-IQ" smtClean="0"/>
              <a:t>15/06/1447</a:t>
            </a:fld>
            <a:endParaRPr lang="ar-IQ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IQ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4664075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13896975"/>
            <a:ext cx="3567112" cy="73025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440DC34-3158-45F7-A53F-AF1CBB9044A4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163729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52011" y="919758"/>
            <a:ext cx="7527131" cy="6426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050"/>
              </a:lnSpc>
              <a:buNone/>
            </a:pPr>
            <a:r>
              <a:rPr lang="en-US" sz="40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المبحث الرابع: أقسام التفسير المعتبرة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64858" y="1890236"/>
            <a:ext cx="7614285" cy="6991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ال</a:t>
            </a:r>
            <a:r>
              <a:rPr lang="en-US" sz="2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تفسير هو مفتاح فهم كتاب الله الخالد. يعتمد جمهور العلماء، سلفًا وخلفًا، على منهجيتين رئيسيتين لتفسير القرآن الكريم، تُشكلان الأساس لكل الدراسات القرآنية.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764858" y="2835116"/>
            <a:ext cx="7614285" cy="2128123"/>
          </a:xfrm>
          <a:prstGeom prst="roundRect">
            <a:avLst>
              <a:gd name="adj" fmla="val 4313"/>
            </a:avLst>
          </a:prstGeom>
          <a:solidFill>
            <a:srgbClr val="F4D4F7"/>
          </a:solidFill>
          <a:ln w="7620">
            <a:solidFill>
              <a:srgbClr val="D75BE2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497485" y="3061216"/>
            <a:ext cx="655558" cy="655558"/>
          </a:xfrm>
          <a:prstGeom prst="roundRect">
            <a:avLst>
              <a:gd name="adj" fmla="val 13947028"/>
            </a:avLst>
          </a:prstGeom>
          <a:solidFill>
            <a:srgbClr val="D75BE2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864" y="3204567"/>
            <a:ext cx="294918" cy="36873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582007" y="3935254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التفسير بالمأثور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990957" y="4387572"/>
            <a:ext cx="7162086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المستند إلى النقل الصحيح والرواية.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764858" y="5181719"/>
            <a:ext cx="7614285" cy="2128123"/>
          </a:xfrm>
          <a:prstGeom prst="roundRect">
            <a:avLst>
              <a:gd name="adj" fmla="val 4313"/>
            </a:avLst>
          </a:prstGeom>
          <a:solidFill>
            <a:srgbClr val="F4D4F7"/>
          </a:solidFill>
          <a:ln w="7620">
            <a:solidFill>
              <a:srgbClr val="D75BE2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7497485" y="5407819"/>
            <a:ext cx="655558" cy="655558"/>
          </a:xfrm>
          <a:prstGeom prst="roundRect">
            <a:avLst>
              <a:gd name="adj" fmla="val 13947028"/>
            </a:avLst>
          </a:prstGeom>
          <a:solidFill>
            <a:srgbClr val="D75BE2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7864" y="5551170"/>
            <a:ext cx="294918" cy="36873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582007" y="6281857"/>
            <a:ext cx="2571036" cy="3212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التفسير بالرأي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990957" y="6734175"/>
            <a:ext cx="7162086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المستند إلى الاجتهاد والاستنباط.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775365" y="1731764"/>
            <a:ext cx="801731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2. التزييف المتعمد والأهواء العقائدية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914531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هناك مصدران أساسيان للتلفيق والوضع في الروايات التفسيرية، دافعهما إما العداء للإسلام أو التعصب المذهبي.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4610" y="3566755"/>
            <a:ext cx="718066" cy="71806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976491" y="458402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دسائس الزنادقة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464862" y="5079563"/>
            <a:ext cx="632781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ما دسه الزنادقة الذين تظاهروا بالإسلام من الفرس والروم، بقصد تشويه الدين والطعن في أصوله.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592" y="3566755"/>
            <a:ext cx="718066" cy="71806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349472" y="458402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أقوال ضعفاء الإيمان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837724" y="5079563"/>
            <a:ext cx="63279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ما وضعه ضعفاء الإيمان من الفرق الإسلامية المختلفة، تأييدًا لمبادئهم العقائدية أو المذهبية، مما أدى إلى روايات غير موثوقة.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837724" y="6114812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يجب على الباحث التمييز الدقيق بين الروايات الصحيحة والضعيفة عند التعامل مع كتب التفسير بالمأثور.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86920" y="649843"/>
            <a:ext cx="7016472" cy="694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450"/>
              </a:lnSpc>
              <a:buNone/>
            </a:pPr>
            <a:r>
              <a:rPr lang="en-US" sz="435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التفسير بالمأثور (التفسير النقلي)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827008" y="1817370"/>
            <a:ext cx="12976384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5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هو التفسير الذي يُعتمد فيه على النقل والرواية الصحيحة، ويُعدّ الأساس المتين لفهم الآيات الكريمة. ويُعرف أيضًا بالتفسير بالرواية.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9585960" y="3334345"/>
            <a:ext cx="2780109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70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ما أُثر عن النبي ﷺ</a:t>
            </a:r>
            <a:endParaRPr lang="en-US" sz="21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321" y="2461260"/>
            <a:ext cx="4541639" cy="454163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759" y="3697486"/>
            <a:ext cx="332303" cy="4152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264212" y="3334345"/>
            <a:ext cx="2780109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تفسير القرآن بالقرآن</a:t>
            </a:r>
            <a:endParaRPr lang="en-US" sz="21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321" y="2461260"/>
            <a:ext cx="4541639" cy="454163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981" y="3697486"/>
            <a:ext cx="332303" cy="415290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2264212" y="5782389"/>
            <a:ext cx="2780109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0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ما أُثر عن الصحابة</a:t>
            </a:r>
            <a:endParaRPr lang="en-US" sz="215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4321" y="2461260"/>
            <a:ext cx="4541639" cy="4541639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1981" y="5351264"/>
            <a:ext cx="332303" cy="415290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9585960" y="5782389"/>
            <a:ext cx="2780109" cy="347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700"/>
              </a:lnSpc>
              <a:buNone/>
            </a:pPr>
            <a:r>
              <a:rPr lang="en-US" sz="215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ما أُثر عن التابعين</a:t>
            </a:r>
            <a:endParaRPr lang="en-US" sz="2150" dirty="0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4321" y="2461260"/>
            <a:ext cx="4541639" cy="4541639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5759" y="5351264"/>
            <a:ext cx="332303" cy="415290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827008" y="7268647"/>
            <a:ext cx="12976384" cy="3781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95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هذه الأنواع الأربعة هي الأركان التي يقوم عليها منهج التفسير بالمأثور.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097875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أولاً: أمثلة التفسير بالمأثور (تفسير القرآن بالقرآن)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2864882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يُعد تفسير القرآن بالقرآن أسمى وأدق أنواع التفسير، حيث يُفسر الغامض بالمحكم والمجمل بالمفصَّل ضمن سياق الوحي نفسه.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3900130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تفسير قوله تعالى: </a:t>
            </a:r>
            <a:r>
              <a:rPr lang="en-US" sz="18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﴿إِنَّ الْإِنْسَانَ خُلِقَ هَلُوعًا﴾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بما جاء بعدها: </a:t>
            </a:r>
            <a:r>
              <a:rPr lang="en-US" sz="18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﴿إِذَا مَسَّهُ الشَّرُّ جَزُوعًا * وَإِذَا مَسَّهُ الْخَيْرُ مَنُوعًا﴾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324124" y="4749879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تفسير المنعم عليهم في سورة الفاتحة </a:t>
            </a:r>
            <a:r>
              <a:rPr lang="en-US" sz="18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﴿صِرَاطَ الَّذِينَ أَنْعَمْتَ عَلَيْهِمْ﴾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بقوله تعالى: </a:t>
            </a:r>
            <a:r>
              <a:rPr lang="en-US" sz="18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﴿وَمَنْ يُطِعِ اللَّهَ وَالرَّسُولَ فَأُولَئِكَ مَعَ الَّذِينَ أَنْعَمَ اللَّهُ عَلَيْهِمْ مِنَ النَّبِيِّينَ وَالصِّدِّيقِينَ وَالشُّهَدَاءِ وَالصَّالِحِينَ﴾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324124" y="5982652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تفسير الكلمات التي تلقاها آدم عليه السلام في قوله تعالى: </a:t>
            </a:r>
            <a:r>
              <a:rPr lang="en-US" sz="18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﴿فَتَلَقَّى آدَمُ مِنْ رَبِّهِ كَلِمَاتٍ فَتَابَ عَلَيْهِ﴾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بـ: </a:t>
            </a:r>
            <a:r>
              <a:rPr lang="en-US" sz="18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﴿رَبَّنَا ظَلَمْنَا أَنْفُسَنَا وَإِنْ لَمْ تَغْفِرْ لَنَا وَتَرْحَمْنَا لَنَكُونَنَّ مِنَ الْخَاسِرِينَ﴾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97962" y="898327"/>
            <a:ext cx="819471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ثانياً: أمثلة تفسير القرآن بالسنة النبوية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176701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يأتي دور السنة النبوية الشريفة كشرح وبيان وتفصيل لما أجمل في القرآن، وهي المصدر الثاني للتشريع والتفسير.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7724" y="3211949"/>
            <a:ext cx="71804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مثال ذلك تفسير النبي ﷺ لقوله تعالى: </a:t>
            </a:r>
            <a:r>
              <a:rPr lang="en-US" sz="18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﴿وَعِنْدَهُ مَفَاتِحُ الْغَيْبِ لَا يَعْلَمُهَا إِلَّا هُوَ﴾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sp>
        <p:nvSpPr>
          <p:cNvPr id="5" name="Shape 3"/>
          <p:cNvSpPr/>
          <p:nvPr/>
        </p:nvSpPr>
        <p:spPr>
          <a:xfrm>
            <a:off x="8346638" y="3211949"/>
            <a:ext cx="30480" cy="383024"/>
          </a:xfrm>
          <a:prstGeom prst="rect">
            <a:avLst/>
          </a:prstGeom>
          <a:solidFill>
            <a:srgbClr val="D75BE2"/>
          </a:solidFill>
          <a:ln/>
        </p:spPr>
      </p:sp>
      <p:sp>
        <p:nvSpPr>
          <p:cNvPr id="6" name="Text 4"/>
          <p:cNvSpPr/>
          <p:nvPr/>
        </p:nvSpPr>
        <p:spPr>
          <a:xfrm>
            <a:off x="837724" y="3864173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أوضح النبي ﷺ أن مفاتح الغيب خمسة، هي: علم الساعة، ونزول الغيث، وما في الأرحام، وما تكسبه النفس غدًا، والمكان الذي تموت فيه النفس.</a:t>
            </a:r>
            <a:endParaRPr lang="en-US" sz="18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621" y="2230517"/>
            <a:ext cx="4831556" cy="48315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324124" y="792837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ثالثاً: أمثلة تفسير القرآن بأقوال الصحابة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2559844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الصحابة، رضوان الله عليهم، شاهدوا التنزيل وعاينوا الأحداث، ولذلك فإن تفسيرهم يحظى بمكانة عظيمة.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324124" y="3595092"/>
            <a:ext cx="7468553" cy="1801177"/>
          </a:xfrm>
          <a:prstGeom prst="roundRect">
            <a:avLst>
              <a:gd name="adj" fmla="val 5582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12804696" y="3625572"/>
            <a:ext cx="957501" cy="1740218"/>
          </a:xfrm>
          <a:prstGeom prst="roundRect">
            <a:avLst>
              <a:gd name="adj" fmla="val 6680"/>
            </a:avLst>
          </a:prstGeom>
          <a:solidFill>
            <a:srgbClr val="F4D4F7"/>
          </a:solidFill>
          <a:ln/>
        </p:spPr>
      </p:sp>
      <p:sp>
        <p:nvSpPr>
          <p:cNvPr id="7" name="Text 4"/>
          <p:cNvSpPr/>
          <p:nvPr/>
        </p:nvSpPr>
        <p:spPr>
          <a:xfrm>
            <a:off x="13100209" y="4271248"/>
            <a:ext cx="358973" cy="448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8549164" y="3864888"/>
            <a:ext cx="401621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قصة عمر وابن عباس رضي الله عنهما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6354604" y="4360426"/>
            <a:ext cx="621077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سؤال عمر بن الخطاب عن تفسير آية: </a:t>
            </a:r>
            <a:r>
              <a:rPr lang="en-US" sz="18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﴿أَيَوَدُّ أَحَدُكُمْ أَنْ تَكُونَ لَهُ جَنَّةٌ مِنْ نَخِيلٍ وَأَعْنَابٍ...﴾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6324124" y="5635585"/>
            <a:ext cx="7468553" cy="1801177"/>
          </a:xfrm>
          <a:prstGeom prst="roundRect">
            <a:avLst>
              <a:gd name="adj" fmla="val 5582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12804696" y="5666065"/>
            <a:ext cx="957501" cy="1740218"/>
          </a:xfrm>
          <a:prstGeom prst="roundRect">
            <a:avLst>
              <a:gd name="adj" fmla="val 6680"/>
            </a:avLst>
          </a:prstGeom>
          <a:solidFill>
            <a:srgbClr val="F4D4F7"/>
          </a:solidFill>
          <a:ln/>
        </p:spPr>
      </p:sp>
      <p:sp>
        <p:nvSpPr>
          <p:cNvPr id="12" name="Text 9"/>
          <p:cNvSpPr/>
          <p:nvPr/>
        </p:nvSpPr>
        <p:spPr>
          <a:xfrm>
            <a:off x="13100209" y="6311741"/>
            <a:ext cx="358973" cy="448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8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2</a:t>
            </a:r>
            <a:endParaRPr lang="en-US" sz="2800" dirty="0"/>
          </a:p>
        </p:txBody>
      </p:sp>
      <p:sp>
        <p:nvSpPr>
          <p:cNvPr id="13" name="Text 10"/>
          <p:cNvSpPr/>
          <p:nvPr/>
        </p:nvSpPr>
        <p:spPr>
          <a:xfrm>
            <a:off x="9749195" y="590538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التفسير التمثيلي للآية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6354604" y="6400919"/>
            <a:ext cx="621077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فسرها ابن عباس بأنها مَثَلٌ ضربه الله لرجل يعمل بعمل أهل الخير طوال عمره، ثم يختم عمره بعمل من أعمال أهل الشقاء فيُفسده كله.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24582" y="2022991"/>
            <a:ext cx="856809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رابعاً: أمثلة تفسير القرآن بأقوال التابعين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205758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التابعون هم تلاميذ الصحابة، ونقلوا عنهم علومهم ومنهجهم في التفسير. أقوالهم تُعد حجة إذا لم تخالف المأثور عن النبي ﷺ والصحابة.</a:t>
            </a:r>
            <a:endParaRPr lang="en-US" sz="18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73018" y="3985081"/>
            <a:ext cx="119658" cy="11965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673828" y="3857982"/>
            <a:ext cx="375987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تفسير قوله تعالى: 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﴿وَالْمُسْتَغْفِرِينَ بِالْأَسْحَارِ﴾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673828" y="4705469"/>
            <a:ext cx="375987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روي عن عبد الله رضي الله عنه (والد الإمام الرضا) تفسيرها بـ: </a:t>
            </a:r>
            <a:r>
              <a:rPr lang="en-US" sz="18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المصلين وقت السحر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4966" y="3985081"/>
            <a:ext cx="119658" cy="11965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55776" y="3857982"/>
            <a:ext cx="3759875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تفسير سعيد بن جبير لـ: 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﴿وَلَا تَتَبَدَّلُوا الْخَبِيثَ بِالطَّيِّبِ﴾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55776" y="4705469"/>
            <a:ext cx="375987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فسرها بـ: </a:t>
            </a:r>
            <a:r>
              <a:rPr lang="en-US" sz="1850" b="1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لا تتبدلوا الحرام من أموال الناس بالحلال من أموالهم</a:t>
            </a: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(في سياق أموال اليتامى).</a:t>
            </a:r>
            <a:endParaRPr lang="en-US" sz="18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914" y="3985081"/>
            <a:ext cx="119658" cy="119658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837724" y="3857982"/>
            <a:ext cx="3759875" cy="1055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تفسير الإمامين الباقر والصادق لـ: </a:t>
            </a:r>
            <a:r>
              <a:rPr lang="en-US" sz="2200" dirty="0">
                <a:solidFill>
                  <a:srgbClr val="D75BE2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﴿وَإِذَا قُرِئَ الْقُرْآنُ فَاسْتَمِعُوا لَهُ وَأَنْصِتُوا﴾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837724" y="5057418"/>
            <a:ext cx="375987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فسراها بالإنصات خلف الإمام في الصلاة، مع التسبيح في النفس (وذكر الاستحباب في الإنصات مطلقاً).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44496" y="3757493"/>
            <a:ext cx="734818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تنبيه هام: أقوال الأئمة في التفسير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820483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أقوال الأئمة من آل البيت والتابعين هي جزء أصيل من مدرسة التفسير بالمأثور، وتشرح تطبيقات عملية للآيات الكريمة.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837724" y="5472708"/>
            <a:ext cx="12954952" cy="1991439"/>
          </a:xfrm>
          <a:prstGeom prst="roundRect">
            <a:avLst>
              <a:gd name="adj" fmla="val 5049"/>
            </a:avLst>
          </a:prstGeom>
          <a:solidFill>
            <a:srgbClr val="EFBEF4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039" y="5799653"/>
            <a:ext cx="351949" cy="28158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8624" y="5771793"/>
            <a:ext cx="360473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تفسير مجاهد وسعيد وابن سيرين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668304" y="6363057"/>
            <a:ext cx="1188505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في تفسير قوله تعالى: </a:t>
            </a:r>
            <a:r>
              <a:rPr lang="en-US" sz="1850" dirty="0">
                <a:solidFill>
                  <a:srgbClr val="D75BE2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﴿وَلَا تَأْكُلُوا أَمْوَالَهُمْ إِلَى أَمْوَالِكُمْ﴾</a:t>
            </a: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أشاروا إلى أنها تعني: </a:t>
            </a:r>
            <a:r>
              <a:rPr lang="en-US" sz="18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لا تخلطوها فتأكلوها جميعًا</a:t>
            </a:r>
            <a:r>
              <a:rPr lang="en-US" sz="18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، وهو تحذير من أكل أموال اليتامى مختلطة بأموال الأوصياء.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571190" y="357307"/>
            <a:ext cx="5604510" cy="3821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2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أسباب الضعف التي طرأت على التفسير بالمأثور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54700" y="999292"/>
            <a:ext cx="13721001" cy="2077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160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على الرغم من جلالة التفسير بالمأثور، إلا أنه لم يسلم من تسرب بعض الروايات الضعيفة والموضوعة، مما أوجب على العلماء تنقيحه وتمحيصه.</a:t>
            </a:r>
            <a:endParaRPr lang="en-US" sz="1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795" y="1353145"/>
            <a:ext cx="10290691" cy="96526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862389" y="2972476"/>
            <a:ext cx="2905503" cy="363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1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رواة إيمانهم ضعيف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2775193" y="8375070"/>
            <a:ext cx="2905502" cy="363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1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إسرائيليات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8949586" y="8375070"/>
            <a:ext cx="2905503" cy="3630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1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تلفيق سياسي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4418321" y="5416507"/>
            <a:ext cx="2063276" cy="363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1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نقل غير محكم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8148684" y="5416507"/>
            <a:ext cx="2063276" cy="363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1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تحريف مقاصد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6733718" y="8193537"/>
            <a:ext cx="1162844" cy="726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1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سرد مشكوك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6605085" y="6082505"/>
            <a:ext cx="1420111" cy="1089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 rtl="1">
              <a:lnSpc>
                <a:spcPts val="2100"/>
              </a:lnSpc>
              <a:buNone/>
            </a:pPr>
            <a:r>
              <a:rPr lang="en-US" sz="1650" dirty="0">
                <a:solidFill>
                  <a:srgbClr val="000000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تفسيرات مشكوك فيها</a:t>
            </a:r>
            <a:endParaRPr lang="en-US" sz="16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60187" y="3661172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en-US" sz="4400" dirty="0">
                <a:solidFill>
                  <a:srgbClr val="D73AD7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1. خطر الإسرائيليات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724162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الإسرائيليات هي أبرز مظاهر الضعف التي تسربت إلى التفسير، وهي لا تقتصر على القصص اليهودية، بل تشمل كل ما نُسب إلى مصادر غير إسلامية.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7434858" y="5759410"/>
            <a:ext cx="6357818" cy="1801177"/>
          </a:xfrm>
          <a:prstGeom prst="roundRect">
            <a:avLst>
              <a:gd name="adj" fmla="val 812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1236" y="5759410"/>
            <a:ext cx="121920" cy="180117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615255" y="602920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تعريفها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704653" y="6524744"/>
            <a:ext cx="57267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هي كل ما تسرب إلى كتب التفسير والحديث من أساطير قديمة منسوبة في أصل روايتها إلى مصادر يهودية أو نصرانية.</a:t>
            </a:r>
            <a:endParaRPr lang="en-US" sz="1850" dirty="0"/>
          </a:p>
        </p:txBody>
      </p:sp>
      <p:sp>
        <p:nvSpPr>
          <p:cNvPr id="9" name="Shape 5"/>
          <p:cNvSpPr/>
          <p:nvPr/>
        </p:nvSpPr>
        <p:spPr>
          <a:xfrm>
            <a:off x="837724" y="5759410"/>
            <a:ext cx="6357818" cy="1801177"/>
          </a:xfrm>
          <a:prstGeom prst="roundRect">
            <a:avLst>
              <a:gd name="adj" fmla="val 8123"/>
            </a:avLst>
          </a:prstGeom>
          <a:solidFill>
            <a:srgbClr val="FFFFFF">
              <a:alpha val="95000"/>
            </a:srgbClr>
          </a:solidFill>
          <a:ln w="30480">
            <a:solidFill>
              <a:srgbClr val="DABADD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102" y="5759410"/>
            <a:ext cx="121920" cy="180117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4018121" y="602920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en-US" sz="2200" dirty="0">
                <a:solidFill>
                  <a:srgbClr val="272525"/>
                </a:solidFill>
                <a:latin typeface="Source Serif 4 Semi Bold" pitchFamily="34" charset="0"/>
                <a:ea typeface="Source Serif 4 Semi Bold" pitchFamily="34" charset="-122"/>
                <a:cs typeface="Source Serif 4 Semi Bold" pitchFamily="34" charset="-120"/>
              </a:rPr>
              <a:t>طبيعتها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107519" y="6524744"/>
            <a:ext cx="572678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3000"/>
              </a:lnSpc>
              <a:buNone/>
            </a:pPr>
            <a:r>
              <a:rPr lang="en-US" sz="1850" dirty="0">
                <a:solidFill>
                  <a:srgbClr val="272525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غالبًا ما تكون قصصًا لا أصل لها في الشرع، تروي تفاصيل غير ضرورية، وقد تخالف العصمة أو العقيدة الصحيحة.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784</Words>
  <Application>Microsoft Office PowerPoint</Application>
  <PresentationFormat>مخصص</PresentationFormat>
  <Paragraphs>74</Paragraphs>
  <Slides>10</Slides>
  <Notes>10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5" baseType="lpstr">
      <vt:lpstr>Arial</vt:lpstr>
      <vt:lpstr>Source Serif 4 Semi Bold</vt:lpstr>
      <vt:lpstr>Source Sans 3</vt:lpstr>
      <vt:lpstr>Calibri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Administrator</dc:creator>
  <cp:lastModifiedBy>Maher</cp:lastModifiedBy>
  <cp:revision>3</cp:revision>
  <dcterms:created xsi:type="dcterms:W3CDTF">2025-10-14T17:48:13Z</dcterms:created>
  <dcterms:modified xsi:type="dcterms:W3CDTF">2025-12-05T16:44:57Z</dcterms:modified>
</cp:coreProperties>
</file>