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Raleway" charset="0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Roboto" charset="0"/>
      <p:regular r:id="rId18"/>
    </p:embeddedFont>
  </p:embeddedFontLst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68" d="100"/>
          <a:sy n="68" d="100"/>
        </p:scale>
        <p:origin x="-276" y="6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4664075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3567112" cy="73183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3761222-5A36-468E-B603-D55B21FCCA24}" type="datetimeFigureOut">
              <a:rPr lang="ar-IQ" smtClean="0"/>
              <a:t>15/06/1447</a:t>
            </a:fld>
            <a:endParaRPr lang="ar-IQ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4664075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13896975"/>
            <a:ext cx="3567112" cy="73025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397EAF0-0A68-42F5-A18E-8C79FB5C033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096418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5567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شرف علم التفسير: مدخل إلى كنوز القرآن الكريم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313396"/>
            <a:ext cx="7556421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5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القرآن الكريم هو أشرف موضوعات العلوم على الإطلاق. ومن هذا الشرف، تستمد صناعة التفسير أهميتها القصوى ومكانتها الرفيعة بين سائر المعارف.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09305" y="2082165"/>
            <a:ext cx="72409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ثمرة تدارس القرآن: بركات عظيمة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386257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قال رسول الله ﷺ: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004310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"ما اجتمع قوم في بيت من بيوت الله يتلون كتاب الله ويتدارسونه بينهم إلا حفتهم الملائكة ونزلت عليهم السكينة وغشيتهم الرحمة وذكرهم الله فيمن عنده."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8319730" y="3131106"/>
            <a:ext cx="30480" cy="18541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7" name="Text 4"/>
          <p:cNvSpPr/>
          <p:nvPr/>
        </p:nvSpPr>
        <p:spPr>
          <a:xfrm>
            <a:off x="793790" y="5240417"/>
            <a:ext cx="7556421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5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هذه هي الغاية العظمى لطلب علم التفسير: السكينة، الرحمة، وشرف ذكر الله للعبد.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487376" y="1287542"/>
            <a:ext cx="43492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أهمية التفسير: نابعة من شرف الموضوع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793790" y="1982033"/>
            <a:ext cx="130428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7700"/>
              </a:lnSpc>
              <a:buNone/>
            </a:pPr>
            <a:r>
              <a:rPr lang="en-US" sz="61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القرآن الكريم: ينبوع كل حكمة ومعدن كل فضيلة</a:t>
            </a:r>
            <a:endParaRPr lang="en-US" sz="6150" dirty="0"/>
          </a:p>
        </p:txBody>
      </p:sp>
      <p:sp>
        <p:nvSpPr>
          <p:cNvPr id="4" name="Shape 2"/>
          <p:cNvSpPr/>
          <p:nvPr/>
        </p:nvSpPr>
        <p:spPr>
          <a:xfrm>
            <a:off x="9640252" y="4278630"/>
            <a:ext cx="4196358" cy="2663309"/>
          </a:xfrm>
          <a:prstGeom prst="roundRect">
            <a:avLst>
              <a:gd name="adj" fmla="val 357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2921734" y="451306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B1B27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8900" y="4661892"/>
            <a:ext cx="306110" cy="38266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199846" y="5420320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30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كتاب الله الخالد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9874687" y="5981700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لا يأتيه الباطل من بين يديه ولا من خلفه، وهو تنزيل من حكيم حميد.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17081" y="4278630"/>
            <a:ext cx="4196358" cy="2663309"/>
          </a:xfrm>
          <a:prstGeom prst="roundRect">
            <a:avLst>
              <a:gd name="adj" fmla="val 357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498562" y="451306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B1B27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728" y="4661892"/>
            <a:ext cx="306110" cy="38266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776674" y="5420320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30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منهج الحياة الفاضلة</a:t>
            </a:r>
            <a:endParaRPr lang="en-US" sz="2650" dirty="0"/>
          </a:p>
        </p:txBody>
      </p:sp>
      <p:sp>
        <p:nvSpPr>
          <p:cNvPr id="13" name="Text 9"/>
          <p:cNvSpPr/>
          <p:nvPr/>
        </p:nvSpPr>
        <p:spPr>
          <a:xfrm>
            <a:off x="5451515" y="5981700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هو الضياء الذي ينير للإنسانية طريقها، ويرسم لها المنهج السوي لحل المشكلات.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793909" y="4278630"/>
            <a:ext cx="4196358" cy="2663309"/>
          </a:xfrm>
          <a:prstGeom prst="roundRect">
            <a:avLst>
              <a:gd name="adj" fmla="val 357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4075390" y="451306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B1B27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557" y="4661892"/>
            <a:ext cx="306110" cy="382667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353503" y="5420320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30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مبادئ وقوانين</a:t>
            </a:r>
            <a:endParaRPr lang="en-US" sz="2650" dirty="0"/>
          </a:p>
        </p:txBody>
      </p:sp>
      <p:sp>
        <p:nvSpPr>
          <p:cNvPr id="18" name="Text 13"/>
          <p:cNvSpPr/>
          <p:nvPr/>
        </p:nvSpPr>
        <p:spPr>
          <a:xfrm>
            <a:off x="1028343" y="5981700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يحتوي على مبادئ حكيمة وقوانين عادلة ونظم سديدة تبني العقيدة السليمة.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39814" y="388263"/>
            <a:ext cx="4196358" cy="3530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القرآن: رسالة الحياة الشاملة والمتكاملة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494228" y="741283"/>
            <a:ext cx="13641943" cy="254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القرآن يمثل رسالة الحياة المثالية في أشمل صورها، حيث يغطي جميع المجالات والنظم الضرورية لازدهار الإنسان والمجتمع.</a:t>
            </a:r>
            <a:endParaRPr lang="en-US" sz="2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28" y="995423"/>
            <a:ext cx="13641943" cy="520843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286827" y="1336431"/>
            <a:ext cx="2526681" cy="450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16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الأنظمة التعليمية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11286827" y="1786598"/>
            <a:ext cx="2526681" cy="2879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13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توجيه العلم وتربية الأجيال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817227" y="1336431"/>
            <a:ext cx="2513242" cy="351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6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الأنظمة الاجتماعية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817227" y="1786598"/>
            <a:ext cx="2513242" cy="4079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3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قيم شخصية واجتماعية متكاملة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1286617" y="5303521"/>
            <a:ext cx="2432603" cy="436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16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الأنظمة السياسية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11286617" y="5739620"/>
            <a:ext cx="2432603" cy="464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135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إرشاد الحاكمية والعدالة</a:t>
            </a:r>
            <a:endParaRPr lang="en-US" sz="2800" dirty="0"/>
          </a:p>
        </p:txBody>
      </p:sp>
      <p:sp>
        <p:nvSpPr>
          <p:cNvPr id="11" name="Text 8"/>
          <p:cNvSpPr/>
          <p:nvPr/>
        </p:nvSpPr>
        <p:spPr>
          <a:xfrm>
            <a:off x="817227" y="5521571"/>
            <a:ext cx="2593881" cy="414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6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الأنظمة المعاملات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817227" y="5936568"/>
            <a:ext cx="2593881" cy="267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350"/>
              </a:lnSpc>
              <a:buNone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أحكام التعامل والاقتصاد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494228" y="9414153"/>
            <a:ext cx="13430131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50"/>
              </a:lnSpc>
              <a:buNone/>
            </a:pP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"وَلَقَدْ ضَرَبْنَا لِلنَّاسِ فِي هَٰذَا الْقُرْآنِ مِن كُلِّ مَثَلٍ لَّعَلَّهُمْ يَتَذَكَّرُونَ، قُرْآنًا عَرَبِيًّا غَيْرَ ذِي عِوَجٍ لَّعَلَّهُمْ يَتَّقُونَ"</a:t>
            </a:r>
            <a:endParaRPr lang="en-US" sz="1100" dirty="0"/>
          </a:p>
        </p:txBody>
      </p:sp>
      <p:sp>
        <p:nvSpPr>
          <p:cNvPr id="14" name="Shape 11"/>
          <p:cNvSpPr/>
          <p:nvPr/>
        </p:nvSpPr>
        <p:spPr>
          <a:xfrm>
            <a:off x="14120932" y="9255323"/>
            <a:ext cx="15240" cy="543520"/>
          </a:xfrm>
          <a:prstGeom prst="rect">
            <a:avLst/>
          </a:prstGeom>
          <a:solidFill>
            <a:srgbClr val="1B1B27"/>
          </a:solidFill>
          <a:ln/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97635" y="1790700"/>
            <a:ext cx="7038975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شهادة العلماء على شرف صناعة التفسير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81130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أجمع العلماء على أن التفسير يحتل مكانة عظيمة؛ لأنه المفتاح إلى علوم القرآن وكنوزه وأسراره المعجزة.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428667" y="3429357"/>
            <a:ext cx="6407944" cy="2391370"/>
          </a:xfrm>
          <a:prstGeom prst="roundRect">
            <a:avLst>
              <a:gd name="adj" fmla="val 398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058" y="3323749"/>
            <a:ext cx="272177" cy="272177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0042" y="5654159"/>
            <a:ext cx="272177" cy="27217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063639" y="3799999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30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الراغب الأصفهاني</a:t>
            </a:r>
            <a:endParaRPr lang="en-US" sz="2650" dirty="0"/>
          </a:p>
        </p:txBody>
      </p:sp>
      <p:sp>
        <p:nvSpPr>
          <p:cNvPr id="8" name="Text 4"/>
          <p:cNvSpPr/>
          <p:nvPr/>
        </p:nvSpPr>
        <p:spPr>
          <a:xfrm>
            <a:off x="7799308" y="4361378"/>
            <a:ext cx="566666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“إن أشرف صناعة يتعاطاها الإنسان تفسير القرآن وتأويله. وذلك لأن الصناعة إنما تشرف بشرف موضوعاتها، وهل هناك موضوع أشرف من موضوع كتاب الله تعالى؟”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793790" y="3429357"/>
            <a:ext cx="6408063" cy="2391370"/>
          </a:xfrm>
          <a:prstGeom prst="roundRect">
            <a:avLst>
              <a:gd name="adj" fmla="val 398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81" y="3323749"/>
            <a:ext cx="272177" cy="272177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284" y="5654159"/>
            <a:ext cx="272177" cy="27217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3428881" y="3799999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30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الإمام السيوطي</a:t>
            </a:r>
            <a:endParaRPr lang="en-US" sz="2650" dirty="0"/>
          </a:p>
        </p:txBody>
      </p:sp>
      <p:sp>
        <p:nvSpPr>
          <p:cNvPr id="13" name="Text 7"/>
          <p:cNvSpPr/>
          <p:nvPr/>
        </p:nvSpPr>
        <p:spPr>
          <a:xfrm>
            <a:off x="1164431" y="4361378"/>
            <a:ext cx="566678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“فصناعة التفسير قد حازت الشرف من الجهات الثلاث: من جهة الموضوع (كلام الله)، ومن جهة الغرض (الوصول إلى السعادة)، ومن جهة شدة الحاجة.”</a:t>
            </a:r>
            <a:endParaRPr lang="en-US" sz="1750" dirty="0"/>
          </a:p>
        </p:txBody>
      </p:sp>
      <p:sp>
        <p:nvSpPr>
          <p:cNvPr id="14" name="Text 8"/>
          <p:cNvSpPr/>
          <p:nvPr/>
        </p:nvSpPr>
        <p:spPr>
          <a:xfrm>
            <a:off x="793790" y="607587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فالتفسير ليس مجرد علم، بل هو وسيلة للاعتصام بالعروة الوثقى والوصول إلى السعادة الحقيقية الأبدية.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02231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الشرف الثلاثي لصناعة التفسير (من منظور السيوطي)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4685467" y="2516505"/>
            <a:ext cx="3664744" cy="2403396"/>
          </a:xfrm>
          <a:prstGeom prst="roundRect">
            <a:avLst>
              <a:gd name="adj" fmla="val 6087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4685467" y="2486025"/>
            <a:ext cx="3664744" cy="121920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6" name="Shape 3"/>
          <p:cNvSpPr/>
          <p:nvPr/>
        </p:nvSpPr>
        <p:spPr>
          <a:xfrm>
            <a:off x="6177617" y="217634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B1B27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810" y="2346484"/>
            <a:ext cx="272177" cy="34016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57681" y="30834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شرف الموضوع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4942761" y="3573899"/>
            <a:ext cx="31501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لأن موضوعه هو كلام الله تعالى، الذي لا تنقضي عجائبه، وهو ينبوع كل حكمة ومعدن كل فضيلة.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793790" y="2516505"/>
            <a:ext cx="3664863" cy="2403396"/>
          </a:xfrm>
          <a:prstGeom prst="roundRect">
            <a:avLst>
              <a:gd name="adj" fmla="val 6087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1" name="Shape 7"/>
          <p:cNvSpPr/>
          <p:nvPr/>
        </p:nvSpPr>
        <p:spPr>
          <a:xfrm>
            <a:off x="793790" y="2486025"/>
            <a:ext cx="3664863" cy="121920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12" name="Shape 8"/>
          <p:cNvSpPr/>
          <p:nvPr/>
        </p:nvSpPr>
        <p:spPr>
          <a:xfrm>
            <a:off x="2285940" y="217634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B1B27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0133" y="2346484"/>
            <a:ext cx="272177" cy="34016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366123" y="30834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شرف الغرض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1051084" y="3573899"/>
            <a:ext cx="31502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لأن الغرض منه هو الاعتصام بالعروة الوثقى والوصول إلى السعادة الحقينية التي لا تفنى ولا تزول.</a:t>
            </a:r>
            <a:endParaRPr lang="en-US" sz="1750" dirty="0"/>
          </a:p>
        </p:txBody>
      </p:sp>
      <p:sp>
        <p:nvSpPr>
          <p:cNvPr id="16" name="Shape 11"/>
          <p:cNvSpPr/>
          <p:nvPr/>
        </p:nvSpPr>
        <p:spPr>
          <a:xfrm>
            <a:off x="793790" y="5486876"/>
            <a:ext cx="7556421" cy="2040493"/>
          </a:xfrm>
          <a:prstGeom prst="roundRect">
            <a:avLst>
              <a:gd name="adj" fmla="val 7170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7" name="Shape 12"/>
          <p:cNvSpPr/>
          <p:nvPr/>
        </p:nvSpPr>
        <p:spPr>
          <a:xfrm>
            <a:off x="793790" y="5456396"/>
            <a:ext cx="7556421" cy="121920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18" name="Shape 13"/>
          <p:cNvSpPr/>
          <p:nvPr/>
        </p:nvSpPr>
        <p:spPr>
          <a:xfrm>
            <a:off x="4231779" y="5146715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B1B27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5971" y="5316855"/>
            <a:ext cx="272177" cy="340162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5257681" y="60538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شدة الحاجة إليه</a:t>
            </a:r>
            <a:endParaRPr lang="en-US" sz="2200" dirty="0"/>
          </a:p>
        </p:txBody>
      </p:sp>
      <p:sp>
        <p:nvSpPr>
          <p:cNvPr id="21" name="Text 15"/>
          <p:cNvSpPr/>
          <p:nvPr/>
        </p:nvSpPr>
        <p:spPr>
          <a:xfrm>
            <a:off x="1051084" y="6544270"/>
            <a:ext cx="704183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لأن كل كمال ديني أو دنيوي مفتقر إلى العلوم الشرعية، وهي متوقفة على العلم بكتاب الله وفهمه.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92339" y="543997"/>
            <a:ext cx="4745593" cy="494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85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التفسير في ميزان السنة النبوية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692468" y="1434346"/>
            <a:ext cx="13245465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النصوص النبوية تؤكد أن تعلم القرآن وتعليمه وتدبره من أجلّ القربات وأفضل الأعمال.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4214932" y="2195989"/>
            <a:ext cx="22860" cy="4146709"/>
          </a:xfrm>
          <a:prstGeom prst="roundRect">
            <a:avLst>
              <a:gd name="adj" fmla="val 363509"/>
            </a:avLst>
          </a:prstGeom>
          <a:solidFill>
            <a:srgbClr val="C7C7D0"/>
          </a:solidFill>
          <a:ln/>
        </p:spPr>
      </p:sp>
      <p:sp>
        <p:nvSpPr>
          <p:cNvPr id="5" name="Shape 3"/>
          <p:cNvSpPr/>
          <p:nvPr/>
        </p:nvSpPr>
        <p:spPr>
          <a:xfrm>
            <a:off x="4203502" y="2407087"/>
            <a:ext cx="395645" cy="22860"/>
          </a:xfrm>
          <a:prstGeom prst="roundRect">
            <a:avLst>
              <a:gd name="adj" fmla="val 363509"/>
            </a:avLst>
          </a:prstGeom>
          <a:solidFill>
            <a:srgbClr val="C7C7D0"/>
          </a:solidFill>
          <a:ln/>
        </p:spPr>
      </p:sp>
      <p:sp>
        <p:nvSpPr>
          <p:cNvPr id="6" name="Shape 4"/>
          <p:cNvSpPr/>
          <p:nvPr/>
        </p:nvSpPr>
        <p:spPr>
          <a:xfrm>
            <a:off x="4152186" y="2344341"/>
            <a:ext cx="148352" cy="148352"/>
          </a:xfrm>
          <a:prstGeom prst="roundRect">
            <a:avLst>
              <a:gd name="adj" fmla="val 308186"/>
            </a:avLst>
          </a:prstGeom>
          <a:solidFill>
            <a:srgbClr val="1B1B27"/>
          </a:solidFill>
          <a:ln/>
        </p:spPr>
      </p:sp>
      <p:sp>
        <p:nvSpPr>
          <p:cNvPr id="7" name="Text 5"/>
          <p:cNvSpPr/>
          <p:nvPr/>
        </p:nvSpPr>
        <p:spPr>
          <a:xfrm>
            <a:off x="5017770" y="2263973"/>
            <a:ext cx="2687360" cy="309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4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خيركم من تعلم القرآن وعلمه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5017770" y="2770823"/>
            <a:ext cx="2742486" cy="9497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1">
              <a:lnSpc>
                <a:spcPts val="245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هذا الحديث الشريف، المتفق عليه، يضع متعلم القرآن ومعلمه في منزلة رفيعة ومقدمة على سائر الناس.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3853577" y="3594140"/>
            <a:ext cx="395645" cy="22860"/>
          </a:xfrm>
          <a:prstGeom prst="roundRect">
            <a:avLst>
              <a:gd name="adj" fmla="val 363509"/>
            </a:avLst>
          </a:prstGeom>
          <a:solidFill>
            <a:srgbClr val="C7C7D0"/>
          </a:solidFill>
          <a:ln/>
        </p:spPr>
      </p:sp>
      <p:sp>
        <p:nvSpPr>
          <p:cNvPr id="10" name="Shape 8"/>
          <p:cNvSpPr/>
          <p:nvPr/>
        </p:nvSpPr>
        <p:spPr>
          <a:xfrm>
            <a:off x="4152186" y="3531394"/>
            <a:ext cx="148352" cy="148352"/>
          </a:xfrm>
          <a:prstGeom prst="roundRect">
            <a:avLst>
              <a:gd name="adj" fmla="val 308186"/>
            </a:avLst>
          </a:prstGeom>
          <a:solidFill>
            <a:srgbClr val="1B1B27"/>
          </a:solidFill>
          <a:ln/>
        </p:spPr>
      </p:sp>
      <p:sp>
        <p:nvSpPr>
          <p:cNvPr id="11" name="Text 9"/>
          <p:cNvSpPr/>
          <p:nvPr/>
        </p:nvSpPr>
        <p:spPr>
          <a:xfrm>
            <a:off x="961906" y="3451027"/>
            <a:ext cx="2473047" cy="309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خير من مائة ركعة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692468" y="3957876"/>
            <a:ext cx="2742486" cy="12663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لان تغدو وتتعلم آية من كتاب الله خير لك من أن تصلي مائة ركعة (رواه ابن ماجة)، مما يدل على فضل الاشتغال بالعلم على نافلة العبادة.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4203502" y="4712494"/>
            <a:ext cx="395645" cy="22860"/>
          </a:xfrm>
          <a:prstGeom prst="roundRect">
            <a:avLst>
              <a:gd name="adj" fmla="val 363509"/>
            </a:avLst>
          </a:prstGeom>
          <a:solidFill>
            <a:srgbClr val="C7C7D0"/>
          </a:solidFill>
          <a:ln/>
        </p:spPr>
      </p:sp>
      <p:sp>
        <p:nvSpPr>
          <p:cNvPr id="14" name="Shape 12"/>
          <p:cNvSpPr/>
          <p:nvPr/>
        </p:nvSpPr>
        <p:spPr>
          <a:xfrm>
            <a:off x="4152186" y="4649748"/>
            <a:ext cx="148352" cy="148352"/>
          </a:xfrm>
          <a:prstGeom prst="roundRect">
            <a:avLst>
              <a:gd name="adj" fmla="val 308186"/>
            </a:avLst>
          </a:prstGeom>
          <a:solidFill>
            <a:srgbClr val="1B1B27"/>
          </a:solidFill>
          <a:ln/>
        </p:spPr>
      </p:sp>
      <p:sp>
        <p:nvSpPr>
          <p:cNvPr id="15" name="Text 13"/>
          <p:cNvSpPr/>
          <p:nvPr/>
        </p:nvSpPr>
        <p:spPr>
          <a:xfrm>
            <a:off x="5017770" y="4569381"/>
            <a:ext cx="2473047" cy="309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4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التدبر والفهم العميق</a:t>
            </a:r>
            <a:endParaRPr lang="en-US" sz="1900" dirty="0"/>
          </a:p>
        </p:txBody>
      </p:sp>
      <p:sp>
        <p:nvSpPr>
          <p:cNvPr id="16" name="Text 14"/>
          <p:cNvSpPr/>
          <p:nvPr/>
        </p:nvSpPr>
        <p:spPr>
          <a:xfrm>
            <a:off x="5017770" y="5076230"/>
            <a:ext cx="2742486" cy="12663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1">
              <a:lnSpc>
                <a:spcPts val="245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قوله ﷺ: "القرآن ذلول ذو وجوه فاحملوه على أحسن وجوهه". وهذا إشارة إلى مطلوبية التفسير والاجتهاد في فهم معانيه.</a:t>
            </a:r>
            <a:endParaRPr lang="en-US" sz="1550" dirty="0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555" y="2195989"/>
            <a:ext cx="5694878" cy="569487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05606" y="2169914"/>
            <a:ext cx="613100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لماذا أصبح التفسير ضرورة قصوى؟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319051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مع اختلاط العرب بغيرهم وشيوع اللحن وضعف الملكات اللغوية، تزايدت الحاجة إلى علم التفسير للحفاظ على فهم صحيح لكلام الله.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6168" y="3808571"/>
            <a:ext cx="680442" cy="68044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434280" y="4772501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30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ضعف الملكة العربية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9677995" y="5333881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اختلاط العرب بغيرهم أدى إلى شيوع اللحن الذي أفسد الفصاحة والبلاغة بين صفوف المثقفين.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065" y="3808571"/>
            <a:ext cx="680442" cy="68044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992178" y="4772501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30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مفتاح الكنوز القرآنية</a:t>
            </a:r>
            <a:endParaRPr lang="en-US" sz="2650" dirty="0"/>
          </a:p>
        </p:txBody>
      </p:sp>
      <p:sp>
        <p:nvSpPr>
          <p:cNvPr id="9" name="Text 5"/>
          <p:cNvSpPr/>
          <p:nvPr/>
        </p:nvSpPr>
        <p:spPr>
          <a:xfrm>
            <a:off x="5235893" y="5333881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التفسير هو المفتاح لولوج كنوز القرآن الرائعة وأسراره المعجزة، ودرء تحريفات المعاني.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1963" y="3808571"/>
            <a:ext cx="680442" cy="68044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550075" y="4772501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30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أفلا يتدبرون؟</a:t>
            </a:r>
            <a:endParaRPr lang="en-US" sz="2650" dirty="0"/>
          </a:p>
        </p:txBody>
      </p:sp>
      <p:sp>
        <p:nvSpPr>
          <p:cNvPr id="12" name="Text 7"/>
          <p:cNvSpPr/>
          <p:nvPr/>
        </p:nvSpPr>
        <p:spPr>
          <a:xfrm>
            <a:off x="793790" y="5333881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الآية "أفلا يتدبرون القرآن أم على قلوب أقفالها" هي دعوة إلهية لرفع الأقفال والوصول إلى الفهم.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67280" y="1012984"/>
            <a:ext cx="606933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الفهم والتطبيق: أساس نهضة الأمة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03358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نهضة المسلمين ورُقيهم وسعادتهم متوقفة على العمل بكتاب الله، وهذا العمل لا يتأتى إلا بفهم نصوصه حق الفهم.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9937790" y="30996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1. تعلم التفسير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937790" y="3590092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فهم مقاصد القرآن ووجوه معانيه المطوية والمخفية.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651641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103" y="3414713"/>
            <a:ext cx="339328" cy="42422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857256" y="30996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2. الفهم الصحيح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93790" y="3590092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حمل القرآن على أحسن معانيه وأوضح مقاصده وأصح مراميه.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651641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8230" y="3803213"/>
            <a:ext cx="339328" cy="42422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857256" y="55522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3. العمل بكتاب الله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793790" y="6042660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تطبيق ما فُهم من النصوص في الحياة الفردية والجماعية.</a:t>
            </a:r>
            <a:endParaRPr lang="en-US" sz="17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651641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6731" y="6029087"/>
            <a:ext cx="339328" cy="42422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937790" y="55522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4. النهضة والسعادة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9937790" y="6042660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تحقيق الرقي في الدنيا والسعادة العظمى في الآخرة.</a:t>
            </a:r>
            <a:endParaRPr lang="en-US" sz="17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651641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2604" y="5640586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300091" y="116490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درس من السلف الصالح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18551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كان سر نجاح السلف الصالح وقوتهم، رغم قلة عددهم وضيق ذات اليد، هو توفرهم على دراسة كتاب الله والعمل به.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949535"/>
            <a:ext cx="4221599" cy="2721888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460" y="2949535"/>
            <a:ext cx="4221599" cy="2721888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7510" y="2949535"/>
            <a:ext cx="4221599" cy="2721888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93790" y="581739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كانت ملكاتهم سليمة ومواهبهم فطرية قوية ساعدتهم على التدبر الأولي.</a:t>
            </a:r>
            <a:endParaRPr lang="en-US" sz="1750" dirty="0"/>
          </a:p>
        </p:txBody>
      </p:sp>
      <p:sp>
        <p:nvSpPr>
          <p:cNvPr id="8" name="Text 3"/>
          <p:cNvSpPr/>
          <p:nvPr/>
        </p:nvSpPr>
        <p:spPr>
          <a:xfrm>
            <a:off x="793790" y="625959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التزامهم العملي بالنصوص كان له الأثر المباشر في قوتهم وانتصاراتهم.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793790" y="670179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نحن الآن في أشد الحاجة إلى العودة للتفسير والعمل به لئلا تضيع خصائص لغتنا العربية.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739</Words>
  <Application>Microsoft Office PowerPoint</Application>
  <PresentationFormat>مخصص</PresentationFormat>
  <Paragraphs>80</Paragraphs>
  <Slides>10</Slides>
  <Notes>10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5" baseType="lpstr">
      <vt:lpstr>Arial</vt:lpstr>
      <vt:lpstr>Raleway</vt:lpstr>
      <vt:lpstr>Calibri</vt:lpstr>
      <vt:lpstr>Roboto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Administrator</dc:creator>
  <cp:lastModifiedBy>Maher</cp:lastModifiedBy>
  <cp:revision>4</cp:revision>
  <dcterms:created xsi:type="dcterms:W3CDTF">2025-10-14T17:41:16Z</dcterms:created>
  <dcterms:modified xsi:type="dcterms:W3CDTF">2025-12-05T16:39:49Z</dcterms:modified>
</cp:coreProperties>
</file>