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Source Serif 4 Semi Bold" charset="0"/>
      <p:regular r:id="rId13"/>
    </p:embeddedFont>
    <p:embeddedFont>
      <p:font typeface="Source Sans 3" charset="0"/>
      <p:regular r:id="rId14"/>
    </p:embeddedFont>
    <p:embeddedFont>
      <p:font typeface="Calibri" pitchFamily="34" charset="0"/>
      <p:regular r:id="rId15"/>
      <p:bold r:id="rId16"/>
      <p:italic r:id="rId17"/>
      <p:boldItalic r:id="rId18"/>
    </p:embeddedFont>
  </p:embeddedFontLst>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p:scale>
          <a:sx n="68" d="100"/>
          <a:sy n="68" d="100"/>
        </p:scale>
        <p:origin x="-276" y="-36"/>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4664075" y="0"/>
            <a:ext cx="3565525" cy="731838"/>
          </a:xfrm>
          <a:prstGeom prst="rect">
            <a:avLst/>
          </a:prstGeom>
        </p:spPr>
        <p:txBody>
          <a:bodyPr vert="horz" lIns="91440" tIns="45720" rIns="91440" bIns="45720" rtlCol="1"/>
          <a:lstStyle>
            <a:lvl1pPr algn="r">
              <a:defRPr sz="1200"/>
            </a:lvl1pPr>
          </a:lstStyle>
          <a:p>
            <a:endParaRPr lang="ar-IQ"/>
          </a:p>
        </p:txBody>
      </p:sp>
      <p:sp>
        <p:nvSpPr>
          <p:cNvPr id="3" name="عنصر نائب للتاريخ 2"/>
          <p:cNvSpPr>
            <a:spLocks noGrp="1"/>
          </p:cNvSpPr>
          <p:nvPr>
            <p:ph type="dt" idx="1"/>
          </p:nvPr>
        </p:nvSpPr>
        <p:spPr>
          <a:xfrm>
            <a:off x="1588" y="0"/>
            <a:ext cx="3567112" cy="731838"/>
          </a:xfrm>
          <a:prstGeom prst="rect">
            <a:avLst/>
          </a:prstGeom>
        </p:spPr>
        <p:txBody>
          <a:bodyPr vert="horz" lIns="91440" tIns="45720" rIns="91440" bIns="45720" rtlCol="1"/>
          <a:lstStyle>
            <a:lvl1pPr algn="l">
              <a:defRPr sz="1200"/>
            </a:lvl1pPr>
          </a:lstStyle>
          <a:p>
            <a:fld id="{E0B186C4-B699-42A6-942A-1EA55584D00F}" type="datetimeFigureOut">
              <a:rPr lang="ar-IQ" smtClean="0"/>
              <a:t>22/04/1447</a:t>
            </a:fld>
            <a:endParaRPr lang="ar-IQ"/>
          </a:p>
        </p:txBody>
      </p:sp>
      <p:sp>
        <p:nvSpPr>
          <p:cNvPr id="4" name="عنصر نائب لصورة الشريحة 3"/>
          <p:cNvSpPr>
            <a:spLocks noGrp="1" noRot="1" noChangeAspect="1"/>
          </p:cNvSpPr>
          <p:nvPr>
            <p:ph type="sldImg" idx="2"/>
          </p:nvPr>
        </p:nvSpPr>
        <p:spPr>
          <a:xfrm>
            <a:off x="-762000" y="1096963"/>
            <a:ext cx="9753600" cy="5486400"/>
          </a:xfrm>
          <a:prstGeom prst="rect">
            <a:avLst/>
          </a:prstGeom>
          <a:noFill/>
          <a:ln w="12700">
            <a:solidFill>
              <a:prstClr val="black"/>
            </a:solidFill>
          </a:ln>
        </p:spPr>
        <p:txBody>
          <a:bodyPr vert="horz" lIns="91440" tIns="45720" rIns="91440" bIns="45720" rtlCol="1" anchor="ctr"/>
          <a:lstStyle/>
          <a:p>
            <a:endParaRPr lang="ar-IQ"/>
          </a:p>
        </p:txBody>
      </p:sp>
      <p:sp>
        <p:nvSpPr>
          <p:cNvPr id="5" name="عنصر نائب للملاحظات 4"/>
          <p:cNvSpPr>
            <a:spLocks noGrp="1"/>
          </p:cNvSpPr>
          <p:nvPr>
            <p:ph type="body" sz="quarter" idx="3"/>
          </p:nvPr>
        </p:nvSpPr>
        <p:spPr>
          <a:xfrm>
            <a:off x="822325" y="6950075"/>
            <a:ext cx="6584950" cy="6583363"/>
          </a:xfrm>
          <a:prstGeom prst="rect">
            <a:avLst/>
          </a:prstGeom>
        </p:spPr>
        <p:txBody>
          <a:bodyPr vert="horz" lIns="91440" tIns="45720" rIns="91440" bIns="45720" rtlCol="1"/>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6" name="عنصر نائب للتذييل 5"/>
          <p:cNvSpPr>
            <a:spLocks noGrp="1"/>
          </p:cNvSpPr>
          <p:nvPr>
            <p:ph type="ftr" sz="quarter" idx="4"/>
          </p:nvPr>
        </p:nvSpPr>
        <p:spPr>
          <a:xfrm>
            <a:off x="4664075" y="13896975"/>
            <a:ext cx="3565525" cy="730250"/>
          </a:xfrm>
          <a:prstGeom prst="rect">
            <a:avLst/>
          </a:prstGeom>
        </p:spPr>
        <p:txBody>
          <a:bodyPr vert="horz" lIns="91440" tIns="45720" rIns="91440" bIns="45720" rtlCol="1" anchor="b"/>
          <a:lstStyle>
            <a:lvl1pPr algn="r">
              <a:defRPr sz="1200"/>
            </a:lvl1pPr>
          </a:lstStyle>
          <a:p>
            <a:endParaRPr lang="ar-IQ"/>
          </a:p>
        </p:txBody>
      </p:sp>
      <p:sp>
        <p:nvSpPr>
          <p:cNvPr id="7" name="عنصر نائب لرقم الشريحة 6"/>
          <p:cNvSpPr>
            <a:spLocks noGrp="1"/>
          </p:cNvSpPr>
          <p:nvPr>
            <p:ph type="sldNum" sz="quarter" idx="5"/>
          </p:nvPr>
        </p:nvSpPr>
        <p:spPr>
          <a:xfrm>
            <a:off x="1588" y="13896975"/>
            <a:ext cx="3567112" cy="730250"/>
          </a:xfrm>
          <a:prstGeom prst="rect">
            <a:avLst/>
          </a:prstGeom>
        </p:spPr>
        <p:txBody>
          <a:bodyPr vert="horz" lIns="91440" tIns="45720" rIns="91440" bIns="45720" rtlCol="1" anchor="b"/>
          <a:lstStyle>
            <a:lvl1pPr algn="l">
              <a:defRPr sz="1200"/>
            </a:lvl1pPr>
          </a:lstStyle>
          <a:p>
            <a:fld id="{1764A353-238B-47E7-B360-FCF9EB133FF7}" type="slidenum">
              <a:rPr lang="ar-IQ" smtClean="0"/>
              <a:t>‹#›</a:t>
            </a:fld>
            <a:endParaRPr lang="ar-IQ"/>
          </a:p>
        </p:txBody>
      </p:sp>
    </p:spTree>
    <p:extLst>
      <p:ext uri="{BB962C8B-B14F-4D97-AF65-F5344CB8AC3E}">
        <p14:creationId xmlns:p14="http://schemas.microsoft.com/office/powerpoint/2010/main" val="359742741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7994809" y="1700808"/>
            <a:ext cx="5797868" cy="704017"/>
          </a:xfrm>
          <a:prstGeom prst="rect">
            <a:avLst/>
          </a:prstGeom>
          <a:noFill/>
          <a:ln/>
        </p:spPr>
        <p:txBody>
          <a:bodyPr wrap="none" lIns="0" tIns="0" rIns="0" bIns="0" rtlCol="0" anchor="t"/>
          <a:lstStyle/>
          <a:p>
            <a:pPr marL="0" indent="0" algn="r" rtl="1">
              <a:lnSpc>
                <a:spcPts val="5500"/>
              </a:lnSpc>
              <a:buNone/>
            </a:pPr>
            <a:r>
              <a:rPr lang="en-US" sz="4400" dirty="0">
                <a:solidFill>
                  <a:srgbClr val="D73AD7"/>
                </a:solidFill>
                <a:latin typeface="Source Serif 4 Semi Bold" pitchFamily="34" charset="0"/>
                <a:ea typeface="Source Serif 4 Semi Bold" pitchFamily="34" charset="-122"/>
                <a:cs typeface="Source Serif 4 Semi Bold" pitchFamily="34" charset="-120"/>
              </a:rPr>
              <a:t>التفسير بالرأي: نشأة وتطور</a:t>
            </a:r>
            <a:endParaRPr lang="en-US" sz="4400" dirty="0"/>
          </a:p>
        </p:txBody>
      </p:sp>
      <p:sp>
        <p:nvSpPr>
          <p:cNvPr id="4" name="Text 1"/>
          <p:cNvSpPr/>
          <p:nvPr/>
        </p:nvSpPr>
        <p:spPr>
          <a:xfrm>
            <a:off x="6324124" y="2763798"/>
            <a:ext cx="7468553" cy="766048"/>
          </a:xfrm>
          <a:prstGeom prst="rect">
            <a:avLst/>
          </a:prstGeom>
          <a:noFill/>
          <a:ln/>
        </p:spPr>
        <p:txBody>
          <a:bodyPr wrap="square" lIns="0" tIns="0" rIns="0" bIns="0" rtlCol="0" anchor="t"/>
          <a:lstStyle/>
          <a:p>
            <a:pPr marL="0" indent="0" algn="r" rtl="1">
              <a:lnSpc>
                <a:spcPts val="3000"/>
              </a:lnSpc>
              <a:buNone/>
            </a:pPr>
            <a:r>
              <a:rPr lang="en-US" sz="1850" dirty="0">
                <a:solidFill>
                  <a:srgbClr val="272525"/>
                </a:solidFill>
                <a:latin typeface="Source Sans 3" pitchFamily="34" charset="0"/>
                <a:ea typeface="Source Sans 3" pitchFamily="34" charset="-122"/>
                <a:cs typeface="Source Sans 3" pitchFamily="34" charset="-120"/>
              </a:rPr>
              <a:t>دراسة تحليلية أكاديمية للتحول من التفسير بالمأثور إلى التفسير العقلي في علوم القرآن.</a:t>
            </a:r>
            <a:endParaRPr lang="en-US" sz="1850" dirty="0"/>
          </a:p>
        </p:txBody>
      </p:sp>
      <p:sp>
        <p:nvSpPr>
          <p:cNvPr id="5" name="Shape 2"/>
          <p:cNvSpPr/>
          <p:nvPr/>
        </p:nvSpPr>
        <p:spPr>
          <a:xfrm>
            <a:off x="6324124" y="3799046"/>
            <a:ext cx="7468553" cy="2729627"/>
          </a:xfrm>
          <a:prstGeom prst="roundRect">
            <a:avLst>
              <a:gd name="adj" fmla="val 3683"/>
            </a:avLst>
          </a:prstGeom>
          <a:solidFill>
            <a:srgbClr val="F4D4F7"/>
          </a:solidFill>
          <a:ln w="7620">
            <a:solidFill>
              <a:srgbClr val="DABADD"/>
            </a:solidFill>
            <a:prstDash val="solid"/>
          </a:ln>
        </p:spPr>
      </p:sp>
      <p:sp>
        <p:nvSpPr>
          <p:cNvPr id="6" name="Shape 3"/>
          <p:cNvSpPr/>
          <p:nvPr/>
        </p:nvSpPr>
        <p:spPr>
          <a:xfrm>
            <a:off x="10058400" y="3806666"/>
            <a:ext cx="3726656" cy="1357193"/>
          </a:xfrm>
          <a:prstGeom prst="roundRect">
            <a:avLst>
              <a:gd name="adj" fmla="val 7408"/>
            </a:avLst>
          </a:prstGeom>
          <a:solidFill>
            <a:srgbClr val="D75BE2"/>
          </a:solidFill>
          <a:ln/>
        </p:spPr>
      </p:sp>
      <p:sp>
        <p:nvSpPr>
          <p:cNvPr id="7" name="Text 4"/>
          <p:cNvSpPr/>
          <p:nvPr/>
        </p:nvSpPr>
        <p:spPr>
          <a:xfrm>
            <a:off x="10729555" y="4045982"/>
            <a:ext cx="2816185" cy="351949"/>
          </a:xfrm>
          <a:prstGeom prst="rect">
            <a:avLst/>
          </a:prstGeom>
          <a:noFill/>
          <a:ln/>
        </p:spPr>
        <p:txBody>
          <a:bodyPr wrap="none" lIns="0" tIns="0" rIns="0" bIns="0" rtlCol="0" anchor="t"/>
          <a:lstStyle/>
          <a:p>
            <a:pPr marL="0" indent="0" algn="r" rtl="1">
              <a:lnSpc>
                <a:spcPts val="2750"/>
              </a:lnSpc>
              <a:buNone/>
            </a:pPr>
            <a:r>
              <a:rPr lang="en-US" sz="2200" dirty="0">
                <a:solidFill>
                  <a:srgbClr val="000000"/>
                </a:solidFill>
                <a:latin typeface="Source Serif 4 Semi Bold" pitchFamily="34" charset="0"/>
                <a:ea typeface="Source Serif 4 Semi Bold" pitchFamily="34" charset="-122"/>
                <a:cs typeface="Source Serif 4 Semi Bold" pitchFamily="34" charset="-120"/>
              </a:rPr>
              <a:t>المحور</a:t>
            </a:r>
            <a:endParaRPr lang="en-US" sz="2200" dirty="0"/>
          </a:p>
        </p:txBody>
      </p:sp>
      <p:sp>
        <p:nvSpPr>
          <p:cNvPr id="8" name="Text 5"/>
          <p:cNvSpPr/>
          <p:nvPr/>
        </p:nvSpPr>
        <p:spPr>
          <a:xfrm>
            <a:off x="10297716" y="4541520"/>
            <a:ext cx="3248025" cy="383024"/>
          </a:xfrm>
          <a:prstGeom prst="rect">
            <a:avLst/>
          </a:prstGeom>
          <a:noFill/>
          <a:ln/>
        </p:spPr>
        <p:txBody>
          <a:bodyPr wrap="none" lIns="0" tIns="0" rIns="0" bIns="0" rtlCol="0" anchor="t"/>
          <a:lstStyle/>
          <a:p>
            <a:pPr marL="0" indent="0" algn="r" rtl="1">
              <a:lnSpc>
                <a:spcPts val="3000"/>
              </a:lnSpc>
              <a:buNone/>
            </a:pPr>
            <a:r>
              <a:rPr lang="en-US" sz="1850" dirty="0">
                <a:solidFill>
                  <a:srgbClr val="000000"/>
                </a:solidFill>
                <a:latin typeface="Source Sans 3" pitchFamily="34" charset="0"/>
                <a:ea typeface="Source Sans 3" pitchFamily="34" charset="-122"/>
                <a:cs typeface="Source Sans 3" pitchFamily="34" charset="-120"/>
              </a:rPr>
              <a:t>التفسير بالرأي</a:t>
            </a:r>
            <a:endParaRPr lang="en-US" sz="1850" dirty="0"/>
          </a:p>
        </p:txBody>
      </p:sp>
      <p:sp>
        <p:nvSpPr>
          <p:cNvPr id="9" name="Shape 6"/>
          <p:cNvSpPr/>
          <p:nvPr/>
        </p:nvSpPr>
        <p:spPr>
          <a:xfrm>
            <a:off x="6331744" y="3806666"/>
            <a:ext cx="3726656" cy="1357193"/>
          </a:xfrm>
          <a:prstGeom prst="rect">
            <a:avLst/>
          </a:prstGeom>
          <a:solidFill>
            <a:srgbClr val="D75BE2"/>
          </a:solidFill>
          <a:ln/>
        </p:spPr>
      </p:sp>
      <p:sp>
        <p:nvSpPr>
          <p:cNvPr id="10" name="Shape 7"/>
          <p:cNvSpPr/>
          <p:nvPr/>
        </p:nvSpPr>
        <p:spPr>
          <a:xfrm>
            <a:off x="6331744" y="3806666"/>
            <a:ext cx="30480" cy="1357193"/>
          </a:xfrm>
          <a:prstGeom prst="roundRect">
            <a:avLst>
              <a:gd name="adj" fmla="val 329856"/>
            </a:avLst>
          </a:prstGeom>
          <a:solidFill>
            <a:srgbClr val="BD41C8"/>
          </a:solidFill>
          <a:ln/>
        </p:spPr>
      </p:sp>
      <p:sp>
        <p:nvSpPr>
          <p:cNvPr id="11" name="Text 8"/>
          <p:cNvSpPr/>
          <p:nvPr/>
        </p:nvSpPr>
        <p:spPr>
          <a:xfrm>
            <a:off x="7002899" y="4045982"/>
            <a:ext cx="2816185" cy="351949"/>
          </a:xfrm>
          <a:prstGeom prst="rect">
            <a:avLst/>
          </a:prstGeom>
          <a:noFill/>
          <a:ln/>
        </p:spPr>
        <p:txBody>
          <a:bodyPr wrap="none" lIns="0" tIns="0" rIns="0" bIns="0" rtlCol="0" anchor="t"/>
          <a:lstStyle/>
          <a:p>
            <a:pPr marL="0" indent="0" algn="r" rtl="1">
              <a:lnSpc>
                <a:spcPts val="2750"/>
              </a:lnSpc>
              <a:buNone/>
            </a:pPr>
            <a:r>
              <a:rPr lang="en-US" sz="2200" dirty="0">
                <a:solidFill>
                  <a:srgbClr val="000000"/>
                </a:solidFill>
                <a:latin typeface="Source Serif 4 Semi Bold" pitchFamily="34" charset="0"/>
                <a:ea typeface="Source Serif 4 Semi Bold" pitchFamily="34" charset="-122"/>
                <a:cs typeface="Source Serif 4 Semi Bold" pitchFamily="34" charset="-120"/>
              </a:rPr>
              <a:t>الجمهور</a:t>
            </a:r>
            <a:endParaRPr lang="en-US" sz="2200" dirty="0"/>
          </a:p>
        </p:txBody>
      </p:sp>
      <p:sp>
        <p:nvSpPr>
          <p:cNvPr id="12" name="Text 9"/>
          <p:cNvSpPr/>
          <p:nvPr/>
        </p:nvSpPr>
        <p:spPr>
          <a:xfrm>
            <a:off x="6571059" y="4541520"/>
            <a:ext cx="3248025" cy="383024"/>
          </a:xfrm>
          <a:prstGeom prst="rect">
            <a:avLst/>
          </a:prstGeom>
          <a:noFill/>
          <a:ln/>
        </p:spPr>
        <p:txBody>
          <a:bodyPr wrap="none" lIns="0" tIns="0" rIns="0" bIns="0" rtlCol="0" anchor="t"/>
          <a:lstStyle/>
          <a:p>
            <a:pPr marL="0" indent="0" algn="r" rtl="1">
              <a:lnSpc>
                <a:spcPts val="3000"/>
              </a:lnSpc>
              <a:buNone/>
            </a:pPr>
            <a:r>
              <a:rPr lang="en-US" sz="1850" dirty="0">
                <a:solidFill>
                  <a:srgbClr val="000000"/>
                </a:solidFill>
                <a:latin typeface="Source Sans 3" pitchFamily="34" charset="0"/>
                <a:ea typeface="Source Sans 3" pitchFamily="34" charset="-122"/>
                <a:cs typeface="Source Sans 3" pitchFamily="34" charset="-120"/>
              </a:rPr>
              <a:t>طلاب وباحثون في علوم القرآن</a:t>
            </a:r>
            <a:endParaRPr lang="en-US" sz="1850" dirty="0"/>
          </a:p>
        </p:txBody>
      </p:sp>
      <p:sp>
        <p:nvSpPr>
          <p:cNvPr id="13" name="Shape 10"/>
          <p:cNvSpPr/>
          <p:nvPr/>
        </p:nvSpPr>
        <p:spPr>
          <a:xfrm>
            <a:off x="6331744" y="5163860"/>
            <a:ext cx="7453312" cy="1357193"/>
          </a:xfrm>
          <a:prstGeom prst="rect">
            <a:avLst/>
          </a:prstGeom>
          <a:solidFill>
            <a:srgbClr val="D75BE2"/>
          </a:solidFill>
          <a:ln/>
        </p:spPr>
      </p:sp>
      <p:sp>
        <p:nvSpPr>
          <p:cNvPr id="14" name="Shape 11"/>
          <p:cNvSpPr/>
          <p:nvPr/>
        </p:nvSpPr>
        <p:spPr>
          <a:xfrm>
            <a:off x="6331744" y="5163860"/>
            <a:ext cx="7453312" cy="30480"/>
          </a:xfrm>
          <a:prstGeom prst="roundRect">
            <a:avLst>
              <a:gd name="adj" fmla="val 329856"/>
            </a:avLst>
          </a:prstGeom>
          <a:solidFill>
            <a:srgbClr val="BD41C8"/>
          </a:solidFill>
          <a:ln/>
        </p:spPr>
      </p:sp>
      <p:sp>
        <p:nvSpPr>
          <p:cNvPr id="15" name="Text 12"/>
          <p:cNvSpPr/>
          <p:nvPr/>
        </p:nvSpPr>
        <p:spPr>
          <a:xfrm>
            <a:off x="10729555" y="5403175"/>
            <a:ext cx="2816185" cy="351949"/>
          </a:xfrm>
          <a:prstGeom prst="rect">
            <a:avLst/>
          </a:prstGeom>
          <a:noFill/>
          <a:ln/>
        </p:spPr>
        <p:txBody>
          <a:bodyPr wrap="none" lIns="0" tIns="0" rIns="0" bIns="0" rtlCol="0" anchor="t"/>
          <a:lstStyle/>
          <a:p>
            <a:pPr marL="0" indent="0" algn="r" rtl="1">
              <a:lnSpc>
                <a:spcPts val="2750"/>
              </a:lnSpc>
              <a:buNone/>
            </a:pPr>
            <a:r>
              <a:rPr lang="en-US" sz="2200" dirty="0">
                <a:solidFill>
                  <a:srgbClr val="000000"/>
                </a:solidFill>
                <a:latin typeface="Source Serif 4 Semi Bold" pitchFamily="34" charset="0"/>
                <a:ea typeface="Source Serif 4 Semi Bold" pitchFamily="34" charset="-122"/>
                <a:cs typeface="Source Serif 4 Semi Bold" pitchFamily="34" charset="-120"/>
              </a:rPr>
              <a:t>الهدف</a:t>
            </a:r>
            <a:endParaRPr lang="en-US" sz="2200" dirty="0"/>
          </a:p>
        </p:txBody>
      </p:sp>
      <p:sp>
        <p:nvSpPr>
          <p:cNvPr id="16" name="Text 13"/>
          <p:cNvSpPr/>
          <p:nvPr/>
        </p:nvSpPr>
        <p:spPr>
          <a:xfrm>
            <a:off x="6571059" y="5898713"/>
            <a:ext cx="6974681" cy="383024"/>
          </a:xfrm>
          <a:prstGeom prst="rect">
            <a:avLst/>
          </a:prstGeom>
          <a:noFill/>
          <a:ln/>
        </p:spPr>
        <p:txBody>
          <a:bodyPr wrap="none" lIns="0" tIns="0" rIns="0" bIns="0" rtlCol="0" anchor="t"/>
          <a:lstStyle/>
          <a:p>
            <a:pPr marL="0" indent="0" algn="r" rtl="1">
              <a:lnSpc>
                <a:spcPts val="3000"/>
              </a:lnSpc>
              <a:buNone/>
            </a:pPr>
            <a:r>
              <a:rPr lang="en-US" sz="1850" dirty="0">
                <a:solidFill>
                  <a:srgbClr val="000000"/>
                </a:solidFill>
                <a:latin typeface="Source Sans 3" pitchFamily="34" charset="0"/>
                <a:ea typeface="Source Sans 3" pitchFamily="34" charset="-122"/>
                <a:cs typeface="Source Sans 3" pitchFamily="34" charset="-120"/>
              </a:rPr>
              <a:t>تتبع أصوله ودوافعه الأساسية</a:t>
            </a:r>
            <a:endParaRPr lang="en-US" sz="18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572851" y="551021"/>
            <a:ext cx="6356152" cy="589478"/>
          </a:xfrm>
          <a:prstGeom prst="rect">
            <a:avLst/>
          </a:prstGeom>
          <a:noFill/>
          <a:ln/>
        </p:spPr>
        <p:txBody>
          <a:bodyPr wrap="none" lIns="0" tIns="0" rIns="0" bIns="0" rtlCol="0" anchor="t"/>
          <a:lstStyle/>
          <a:p>
            <a:pPr marL="0" indent="0" algn="r" rtl="1">
              <a:lnSpc>
                <a:spcPts val="4600"/>
              </a:lnSpc>
              <a:buNone/>
            </a:pPr>
            <a:r>
              <a:rPr lang="en-US" sz="3700" dirty="0">
                <a:solidFill>
                  <a:srgbClr val="D73AD7"/>
                </a:solidFill>
                <a:latin typeface="Source Serif 4 Semi Bold" pitchFamily="34" charset="0"/>
                <a:ea typeface="Source Serif 4 Semi Bold" pitchFamily="34" charset="-122"/>
                <a:cs typeface="Source Serif 4 Semi Bold" pitchFamily="34" charset="-120"/>
              </a:rPr>
              <a:t>خلاصة المنهج: تكامل النقل والعقل</a:t>
            </a:r>
            <a:endParaRPr lang="en-US" sz="3700" dirty="0"/>
          </a:p>
        </p:txBody>
      </p:sp>
      <p:sp>
        <p:nvSpPr>
          <p:cNvPr id="3" name="Text 1"/>
          <p:cNvSpPr/>
          <p:nvPr/>
        </p:nvSpPr>
        <p:spPr>
          <a:xfrm>
            <a:off x="701397" y="1441013"/>
            <a:ext cx="13227606" cy="1626870"/>
          </a:xfrm>
          <a:prstGeom prst="rect">
            <a:avLst/>
          </a:prstGeom>
          <a:noFill/>
          <a:ln/>
        </p:spPr>
        <p:txBody>
          <a:bodyPr wrap="square" lIns="0" tIns="0" rIns="0" bIns="0" rtlCol="0" anchor="t"/>
          <a:lstStyle/>
          <a:p>
            <a:pPr marL="0" indent="0" algn="r" rtl="1">
              <a:lnSpc>
                <a:spcPts val="6400"/>
              </a:lnSpc>
              <a:buNone/>
            </a:pPr>
            <a:r>
              <a:rPr lang="en-US" sz="5100" dirty="0">
                <a:solidFill>
                  <a:srgbClr val="D73AD7"/>
                </a:solidFill>
                <a:latin typeface="Source Serif 4 Semi Bold" pitchFamily="34" charset="0"/>
                <a:ea typeface="Source Serif 4 Semi Bold" pitchFamily="34" charset="-122"/>
                <a:cs typeface="Source Serif 4 Semi Bold" pitchFamily="34" charset="-120"/>
              </a:rPr>
              <a:t>التفسير بالرأي هو </a:t>
            </a:r>
            <a:r>
              <a:rPr lang="en-US" sz="5100" dirty="0">
                <a:solidFill>
                  <a:srgbClr val="D75BE2"/>
                </a:solidFill>
                <a:latin typeface="Source Serif 4 Semi Bold" pitchFamily="34" charset="0"/>
                <a:ea typeface="Source Serif 4 Semi Bold" pitchFamily="34" charset="-122"/>
                <a:cs typeface="Source Serif 4 Semi Bold" pitchFamily="34" charset="-120"/>
              </a:rPr>
              <a:t>ضرورة علمية</a:t>
            </a:r>
            <a:r>
              <a:rPr lang="en-US" sz="5100" dirty="0">
                <a:solidFill>
                  <a:srgbClr val="D73AD7"/>
                </a:solidFill>
                <a:latin typeface="Source Serif 4 Semi Bold" pitchFamily="34" charset="0"/>
                <a:ea typeface="Source Serif 4 Semi Bold" pitchFamily="34" charset="-122"/>
                <a:cs typeface="Source Serif 4 Semi Bold" pitchFamily="34" charset="-120"/>
              </a:rPr>
              <a:t> للمواكبة والفهم العميق</a:t>
            </a:r>
            <a:endParaRPr lang="en-US" sz="5100" dirty="0"/>
          </a:p>
        </p:txBody>
      </p:sp>
      <p:sp>
        <p:nvSpPr>
          <p:cNvPr id="4" name="Text 2"/>
          <p:cNvSpPr/>
          <p:nvPr/>
        </p:nvSpPr>
        <p:spPr>
          <a:xfrm>
            <a:off x="701397" y="3368397"/>
            <a:ext cx="13227606" cy="320516"/>
          </a:xfrm>
          <a:prstGeom prst="rect">
            <a:avLst/>
          </a:prstGeom>
          <a:noFill/>
          <a:ln/>
        </p:spPr>
        <p:txBody>
          <a:bodyPr wrap="none" lIns="0" tIns="0" rIns="0" bIns="0" rtlCol="0" anchor="t"/>
          <a:lstStyle/>
          <a:p>
            <a:pPr marL="0" indent="0" algn="r" rtl="1">
              <a:lnSpc>
                <a:spcPts val="2500"/>
              </a:lnSpc>
              <a:buNone/>
            </a:pPr>
            <a:r>
              <a:rPr lang="en-US" sz="1550" dirty="0">
                <a:solidFill>
                  <a:srgbClr val="272525"/>
                </a:solidFill>
                <a:latin typeface="Source Sans 3" pitchFamily="34" charset="0"/>
                <a:ea typeface="Source Sans 3" pitchFamily="34" charset="-122"/>
                <a:cs typeface="Source Sans 3" pitchFamily="34" charset="-120"/>
              </a:rPr>
              <a:t>إن التفسير المعاصر يجمع بين أصالة النقل ومتانة العقل، مسترشداً بضوابط اللغة والشريعة لتحقيق فهم شامل ومستدام لكتاب الله.</a:t>
            </a:r>
            <a:endParaRPr lang="en-US" sz="1550" dirty="0"/>
          </a:p>
        </p:txBody>
      </p:sp>
      <p:pic>
        <p:nvPicPr>
          <p:cNvPr id="5" name="Image 0" descr="preencoded.png"/>
          <p:cNvPicPr>
            <a:picLocks noChangeAspect="1"/>
          </p:cNvPicPr>
          <p:nvPr/>
        </p:nvPicPr>
        <p:blipFill>
          <a:blip r:embed="rId3"/>
          <a:stretch>
            <a:fillRect/>
          </a:stretch>
        </p:blipFill>
        <p:spPr>
          <a:xfrm>
            <a:off x="3717846" y="4044196"/>
            <a:ext cx="3517225" cy="2404943"/>
          </a:xfrm>
          <a:prstGeom prst="rect">
            <a:avLst/>
          </a:prstGeom>
        </p:spPr>
      </p:pic>
      <p:pic>
        <p:nvPicPr>
          <p:cNvPr id="6" name="Image 1" descr="preencoded.png"/>
          <p:cNvPicPr>
            <a:picLocks noChangeAspect="1"/>
          </p:cNvPicPr>
          <p:nvPr/>
        </p:nvPicPr>
        <p:blipFill>
          <a:blip r:embed="rId4"/>
          <a:stretch>
            <a:fillRect/>
          </a:stretch>
        </p:blipFill>
        <p:spPr>
          <a:xfrm>
            <a:off x="7395329" y="4044196"/>
            <a:ext cx="3517225" cy="2404943"/>
          </a:xfrm>
          <a:prstGeom prst="rect">
            <a:avLst/>
          </a:prstGeom>
        </p:spPr>
      </p:pic>
      <p:sp>
        <p:nvSpPr>
          <p:cNvPr id="7" name="Text 3"/>
          <p:cNvSpPr/>
          <p:nvPr/>
        </p:nvSpPr>
        <p:spPr>
          <a:xfrm>
            <a:off x="701397" y="6579037"/>
            <a:ext cx="13227606" cy="320516"/>
          </a:xfrm>
          <a:prstGeom prst="rect">
            <a:avLst/>
          </a:prstGeom>
          <a:noFill/>
          <a:ln/>
        </p:spPr>
        <p:txBody>
          <a:bodyPr wrap="none" lIns="0" tIns="0" rIns="0" bIns="0" rtlCol="0" anchor="t"/>
          <a:lstStyle/>
          <a:p>
            <a:pPr marL="342900" indent="-342900" algn="r" rtl="1">
              <a:lnSpc>
                <a:spcPts val="2500"/>
              </a:lnSpc>
              <a:buSzPct val="100000"/>
              <a:buChar char="•"/>
            </a:pPr>
            <a:r>
              <a:rPr lang="en-US" sz="1550" dirty="0">
                <a:solidFill>
                  <a:srgbClr val="272525"/>
                </a:solidFill>
                <a:latin typeface="Source Sans 3" pitchFamily="34" charset="0"/>
                <a:ea typeface="Source Sans 3" pitchFamily="34" charset="-122"/>
                <a:cs typeface="Source Sans 3" pitchFamily="34" charset="-120"/>
              </a:rPr>
              <a:t>الرأي الصحيح يعمل في حدود اللغة والسياق والشرع.</a:t>
            </a:r>
            <a:endParaRPr lang="en-US" sz="1550" dirty="0"/>
          </a:p>
        </p:txBody>
      </p:sp>
      <p:sp>
        <p:nvSpPr>
          <p:cNvPr id="8" name="Text 4"/>
          <p:cNvSpPr/>
          <p:nvPr/>
        </p:nvSpPr>
        <p:spPr>
          <a:xfrm>
            <a:off x="701397" y="6969681"/>
            <a:ext cx="13227606" cy="320516"/>
          </a:xfrm>
          <a:prstGeom prst="rect">
            <a:avLst/>
          </a:prstGeom>
          <a:noFill/>
          <a:ln/>
        </p:spPr>
        <p:txBody>
          <a:bodyPr wrap="none" lIns="0" tIns="0" rIns="0" bIns="0" rtlCol="0" anchor="t"/>
          <a:lstStyle/>
          <a:p>
            <a:pPr marL="342900" indent="-342900" algn="r" rtl="1">
              <a:lnSpc>
                <a:spcPts val="2500"/>
              </a:lnSpc>
              <a:buSzPct val="100000"/>
              <a:buChar char="•"/>
            </a:pPr>
            <a:r>
              <a:rPr lang="en-US" sz="1550" dirty="0">
                <a:solidFill>
                  <a:srgbClr val="272525"/>
                </a:solidFill>
                <a:latin typeface="Source Sans 3" pitchFamily="34" charset="0"/>
                <a:ea typeface="Source Sans 3" pitchFamily="34" charset="-122"/>
                <a:cs typeface="Source Sans 3" pitchFamily="34" charset="-120"/>
              </a:rPr>
              <a:t>التطور العلمي يتطلب استمرار الاجتهاد في تفسير الآيات الكونية والنفسية.</a:t>
            </a:r>
            <a:endParaRPr lang="en-US" sz="1550" dirty="0"/>
          </a:p>
        </p:txBody>
      </p:sp>
      <p:sp>
        <p:nvSpPr>
          <p:cNvPr id="9" name="Text 5"/>
          <p:cNvSpPr/>
          <p:nvPr/>
        </p:nvSpPr>
        <p:spPr>
          <a:xfrm>
            <a:off x="701397" y="7360325"/>
            <a:ext cx="13227606" cy="320516"/>
          </a:xfrm>
          <a:prstGeom prst="rect">
            <a:avLst/>
          </a:prstGeom>
          <a:noFill/>
          <a:ln/>
        </p:spPr>
        <p:txBody>
          <a:bodyPr wrap="none" lIns="0" tIns="0" rIns="0" bIns="0" rtlCol="0" anchor="t"/>
          <a:lstStyle/>
          <a:p>
            <a:pPr marL="342900" indent="-342900" algn="r" rtl="1">
              <a:lnSpc>
                <a:spcPts val="2500"/>
              </a:lnSpc>
              <a:buSzPct val="100000"/>
              <a:buChar char="•"/>
            </a:pPr>
            <a:r>
              <a:rPr lang="en-US" sz="1550" dirty="0">
                <a:solidFill>
                  <a:srgbClr val="272525"/>
                </a:solidFill>
                <a:latin typeface="Source Sans 3" pitchFamily="34" charset="0"/>
                <a:ea typeface="Source Sans 3" pitchFamily="34" charset="-122"/>
                <a:cs typeface="Source Sans 3" pitchFamily="34" charset="-120"/>
              </a:rPr>
              <a:t>المنهج المتكامل يوازن بين الإفادة من موروث السلف والاستنباط للمسائل المستجدة.</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971955" y="553283"/>
            <a:ext cx="4954310" cy="591741"/>
          </a:xfrm>
          <a:prstGeom prst="rect">
            <a:avLst/>
          </a:prstGeom>
          <a:noFill/>
          <a:ln/>
        </p:spPr>
        <p:txBody>
          <a:bodyPr wrap="none" lIns="0" tIns="0" rIns="0" bIns="0" rtlCol="0" anchor="t"/>
          <a:lstStyle/>
          <a:p>
            <a:pPr marL="0" indent="0" algn="r" rtl="1">
              <a:lnSpc>
                <a:spcPts val="4650"/>
              </a:lnSpc>
              <a:buNone/>
            </a:pPr>
            <a:r>
              <a:rPr lang="en-US" sz="3700" dirty="0">
                <a:solidFill>
                  <a:srgbClr val="D73AD7"/>
                </a:solidFill>
                <a:latin typeface="Source Serif 4 Semi Bold" pitchFamily="34" charset="0"/>
                <a:ea typeface="Source Serif 4 Semi Bold" pitchFamily="34" charset="-122"/>
                <a:cs typeface="Source Serif 4 Semi Bold" pitchFamily="34" charset="-120"/>
              </a:rPr>
              <a:t>التحول من المأثور إلى الرأي</a:t>
            </a:r>
            <a:endParaRPr lang="en-US" sz="3700" dirty="0"/>
          </a:p>
        </p:txBody>
      </p:sp>
      <p:sp>
        <p:nvSpPr>
          <p:cNvPr id="3" name="Text 1"/>
          <p:cNvSpPr/>
          <p:nvPr/>
        </p:nvSpPr>
        <p:spPr>
          <a:xfrm>
            <a:off x="9615130" y="1225391"/>
            <a:ext cx="4311134" cy="355044"/>
          </a:xfrm>
          <a:prstGeom prst="rect">
            <a:avLst/>
          </a:prstGeom>
          <a:noFill/>
          <a:ln/>
        </p:spPr>
        <p:txBody>
          <a:bodyPr wrap="none" lIns="0" tIns="0" rIns="0" bIns="0" rtlCol="0" anchor="t"/>
          <a:lstStyle/>
          <a:p>
            <a:pPr marL="0" indent="0" algn="r" rtl="1">
              <a:lnSpc>
                <a:spcPts val="2750"/>
              </a:lnSpc>
              <a:buNone/>
            </a:pPr>
            <a:r>
              <a:rPr lang="en-US" sz="2200" dirty="0">
                <a:solidFill>
                  <a:srgbClr val="D73AD7"/>
                </a:solidFill>
                <a:latin typeface="Source Serif 4 Semi Bold" pitchFamily="34" charset="0"/>
                <a:ea typeface="Source Serif 4 Semi Bold" pitchFamily="34" charset="-122"/>
                <a:cs typeface="Source Serif 4 Semi Bold" pitchFamily="34" charset="-120"/>
              </a:rPr>
              <a:t>بدايات التفسير العقلي بعد عصر الرسالة</a:t>
            </a:r>
            <a:endParaRPr lang="en-US" sz="2200" dirty="0"/>
          </a:p>
        </p:txBody>
      </p:sp>
      <p:sp>
        <p:nvSpPr>
          <p:cNvPr id="4" name="Text 2"/>
          <p:cNvSpPr/>
          <p:nvPr/>
        </p:nvSpPr>
        <p:spPr>
          <a:xfrm>
            <a:off x="704136" y="1882140"/>
            <a:ext cx="13222129" cy="643890"/>
          </a:xfrm>
          <a:prstGeom prst="rect">
            <a:avLst/>
          </a:prstGeom>
          <a:noFill/>
          <a:ln/>
        </p:spPr>
        <p:txBody>
          <a:bodyPr wrap="square" lIns="0" tIns="0" rIns="0" bIns="0" rtlCol="0" anchor="t"/>
          <a:lstStyle/>
          <a:p>
            <a:pPr marL="0" indent="0" algn="r" rtl="1">
              <a:lnSpc>
                <a:spcPts val="2500"/>
              </a:lnSpc>
              <a:buNone/>
            </a:pPr>
            <a:r>
              <a:rPr lang="en-US" sz="1550" dirty="0">
                <a:solidFill>
                  <a:srgbClr val="272525"/>
                </a:solidFill>
                <a:latin typeface="Source Sans 3" pitchFamily="34" charset="0"/>
                <a:ea typeface="Source Sans 3" pitchFamily="34" charset="-122"/>
                <a:cs typeface="Source Sans 3" pitchFamily="34" charset="-120"/>
              </a:rPr>
              <a:t>بعد انقضاء عصر النبوة، ظهر بجانب التفسير بالمأثور نوع آخر أقام وزناً للرأي الصحيح والعقل الصائب، وهو </a:t>
            </a:r>
            <a:r>
              <a:rPr lang="en-US" sz="1550" b="1" dirty="0">
                <a:solidFill>
                  <a:srgbClr val="272525"/>
                </a:solidFill>
                <a:latin typeface="Source Sans 3" pitchFamily="34" charset="0"/>
                <a:ea typeface="Source Sans 3" pitchFamily="34" charset="-122"/>
                <a:cs typeface="Source Sans 3" pitchFamily="34" charset="-120"/>
              </a:rPr>
              <a:t>التفسير بالرأي</a:t>
            </a:r>
            <a:r>
              <a:rPr lang="en-US" sz="1550" dirty="0">
                <a:solidFill>
                  <a:srgbClr val="272525"/>
                </a:solidFill>
                <a:latin typeface="Source Sans 3" pitchFamily="34" charset="0"/>
                <a:ea typeface="Source Sans 3" pitchFamily="34" charset="-122"/>
                <a:cs typeface="Source Sans 3" pitchFamily="34" charset="-120"/>
              </a:rPr>
              <a:t> أو التفسير العقلي. رغم التحرج منه في الصدر الأول، بدأ هذا النوع يكتسب شرعيته تدريجياً لضرورة مواكبة المستجدات وفهم أعمق لنصوص الوحي.</a:t>
            </a:r>
            <a:endParaRPr lang="en-US" sz="1550" dirty="0"/>
          </a:p>
        </p:txBody>
      </p:sp>
      <p:sp>
        <p:nvSpPr>
          <p:cNvPr id="5" name="Shape 3"/>
          <p:cNvSpPr/>
          <p:nvPr/>
        </p:nvSpPr>
        <p:spPr>
          <a:xfrm>
            <a:off x="704136" y="2978706"/>
            <a:ext cx="7736919" cy="1266825"/>
          </a:xfrm>
          <a:prstGeom prst="roundRect">
            <a:avLst>
              <a:gd name="adj" fmla="val 8662"/>
            </a:avLst>
          </a:prstGeom>
          <a:solidFill>
            <a:srgbClr val="FFFFFF">
              <a:alpha val="95000"/>
            </a:srgbClr>
          </a:solidFill>
          <a:ln w="22860">
            <a:solidFill>
              <a:srgbClr val="D75BE2"/>
            </a:solidFill>
            <a:prstDash val="solid"/>
          </a:ln>
        </p:spPr>
      </p:sp>
      <p:sp>
        <p:nvSpPr>
          <p:cNvPr id="6" name="Shape 4"/>
          <p:cNvSpPr/>
          <p:nvPr/>
        </p:nvSpPr>
        <p:spPr>
          <a:xfrm>
            <a:off x="8372475" y="2978706"/>
            <a:ext cx="91440" cy="1266825"/>
          </a:xfrm>
          <a:prstGeom prst="roundRect">
            <a:avLst>
              <a:gd name="adj" fmla="val 92417"/>
            </a:avLst>
          </a:prstGeom>
          <a:solidFill>
            <a:srgbClr val="D75BE2"/>
          </a:solidFill>
          <a:ln/>
        </p:spPr>
      </p:sp>
      <p:sp>
        <p:nvSpPr>
          <p:cNvPr id="7" name="Text 5"/>
          <p:cNvSpPr/>
          <p:nvPr/>
        </p:nvSpPr>
        <p:spPr>
          <a:xfrm>
            <a:off x="5781437" y="3202662"/>
            <a:ext cx="2367082" cy="295870"/>
          </a:xfrm>
          <a:prstGeom prst="rect">
            <a:avLst/>
          </a:prstGeom>
          <a:noFill/>
          <a:ln/>
        </p:spPr>
        <p:txBody>
          <a:bodyPr wrap="none" lIns="0" tIns="0" rIns="0" bIns="0" rtlCol="0" anchor="t"/>
          <a:lstStyle/>
          <a:p>
            <a:pPr marL="0" indent="0" algn="r" rtl="1">
              <a:lnSpc>
                <a:spcPts val="2300"/>
              </a:lnSpc>
              <a:buNone/>
            </a:pPr>
            <a:r>
              <a:rPr lang="en-US" sz="1850" dirty="0">
                <a:solidFill>
                  <a:srgbClr val="272525"/>
                </a:solidFill>
                <a:latin typeface="Source Serif 4 Semi Bold" pitchFamily="34" charset="0"/>
                <a:ea typeface="Source Serif 4 Semi Bold" pitchFamily="34" charset="-122"/>
                <a:cs typeface="Source Serif 4 Semi Bold" pitchFamily="34" charset="-120"/>
              </a:rPr>
              <a:t>المأثور</a:t>
            </a:r>
            <a:endParaRPr lang="en-US" sz="1850" dirty="0"/>
          </a:p>
        </p:txBody>
      </p:sp>
      <p:sp>
        <p:nvSpPr>
          <p:cNvPr id="8" name="Text 6"/>
          <p:cNvSpPr/>
          <p:nvPr/>
        </p:nvSpPr>
        <p:spPr>
          <a:xfrm>
            <a:off x="928092" y="3699629"/>
            <a:ext cx="7220426" cy="321945"/>
          </a:xfrm>
          <a:prstGeom prst="rect">
            <a:avLst/>
          </a:prstGeom>
          <a:noFill/>
          <a:ln/>
        </p:spPr>
        <p:txBody>
          <a:bodyPr wrap="none" lIns="0" tIns="0" rIns="0" bIns="0" rtlCol="0" anchor="t"/>
          <a:lstStyle/>
          <a:p>
            <a:pPr marL="0" indent="0" algn="r" rtl="1">
              <a:lnSpc>
                <a:spcPts val="2500"/>
              </a:lnSpc>
              <a:buNone/>
            </a:pPr>
            <a:r>
              <a:rPr lang="en-US" sz="1550" dirty="0">
                <a:solidFill>
                  <a:srgbClr val="272525"/>
                </a:solidFill>
                <a:latin typeface="Source Sans 3" pitchFamily="34" charset="0"/>
                <a:ea typeface="Source Sans 3" pitchFamily="34" charset="-122"/>
                <a:cs typeface="Source Sans 3" pitchFamily="34" charset="-120"/>
              </a:rPr>
              <a:t>الاعتماد الكلي على المنقول عن النبي ﷺ والصحابة والتابعين.</a:t>
            </a:r>
            <a:endParaRPr lang="en-US" sz="1550" dirty="0"/>
          </a:p>
        </p:txBody>
      </p:sp>
      <p:sp>
        <p:nvSpPr>
          <p:cNvPr id="9" name="Shape 7"/>
          <p:cNvSpPr/>
          <p:nvPr/>
        </p:nvSpPr>
        <p:spPr>
          <a:xfrm>
            <a:off x="704136" y="4446627"/>
            <a:ext cx="7736919" cy="1266825"/>
          </a:xfrm>
          <a:prstGeom prst="roundRect">
            <a:avLst>
              <a:gd name="adj" fmla="val 8662"/>
            </a:avLst>
          </a:prstGeom>
          <a:solidFill>
            <a:srgbClr val="FFFFFF">
              <a:alpha val="95000"/>
            </a:srgbClr>
          </a:solidFill>
          <a:ln w="22860">
            <a:solidFill>
              <a:srgbClr val="D75BE2"/>
            </a:solidFill>
            <a:prstDash val="solid"/>
          </a:ln>
        </p:spPr>
      </p:sp>
      <p:sp>
        <p:nvSpPr>
          <p:cNvPr id="10" name="Shape 8"/>
          <p:cNvSpPr/>
          <p:nvPr/>
        </p:nvSpPr>
        <p:spPr>
          <a:xfrm>
            <a:off x="8372475" y="4446627"/>
            <a:ext cx="91440" cy="1266825"/>
          </a:xfrm>
          <a:prstGeom prst="roundRect">
            <a:avLst>
              <a:gd name="adj" fmla="val 92417"/>
            </a:avLst>
          </a:prstGeom>
          <a:solidFill>
            <a:srgbClr val="D75BE2"/>
          </a:solidFill>
          <a:ln/>
        </p:spPr>
      </p:sp>
      <p:sp>
        <p:nvSpPr>
          <p:cNvPr id="11" name="Text 9"/>
          <p:cNvSpPr/>
          <p:nvPr/>
        </p:nvSpPr>
        <p:spPr>
          <a:xfrm>
            <a:off x="5781437" y="4670584"/>
            <a:ext cx="2367082" cy="295870"/>
          </a:xfrm>
          <a:prstGeom prst="rect">
            <a:avLst/>
          </a:prstGeom>
          <a:noFill/>
          <a:ln/>
        </p:spPr>
        <p:txBody>
          <a:bodyPr wrap="none" lIns="0" tIns="0" rIns="0" bIns="0" rtlCol="0" anchor="t"/>
          <a:lstStyle/>
          <a:p>
            <a:pPr marL="0" indent="0" algn="r" rtl="1">
              <a:lnSpc>
                <a:spcPts val="2300"/>
              </a:lnSpc>
              <a:buNone/>
            </a:pPr>
            <a:r>
              <a:rPr lang="en-US" sz="1850" dirty="0">
                <a:solidFill>
                  <a:srgbClr val="272525"/>
                </a:solidFill>
                <a:latin typeface="Source Serif 4 Semi Bold" pitchFamily="34" charset="0"/>
                <a:ea typeface="Source Serif 4 Semi Bold" pitchFamily="34" charset="-122"/>
                <a:cs typeface="Source Serif 4 Semi Bold" pitchFamily="34" charset="-120"/>
              </a:rPr>
              <a:t>العقلي (الرأي)</a:t>
            </a:r>
            <a:endParaRPr lang="en-US" sz="1850" dirty="0"/>
          </a:p>
        </p:txBody>
      </p:sp>
      <p:sp>
        <p:nvSpPr>
          <p:cNvPr id="12" name="Text 10"/>
          <p:cNvSpPr/>
          <p:nvPr/>
        </p:nvSpPr>
        <p:spPr>
          <a:xfrm>
            <a:off x="928092" y="5167551"/>
            <a:ext cx="7220426" cy="321945"/>
          </a:xfrm>
          <a:prstGeom prst="rect">
            <a:avLst/>
          </a:prstGeom>
          <a:noFill/>
          <a:ln/>
        </p:spPr>
        <p:txBody>
          <a:bodyPr wrap="none" lIns="0" tIns="0" rIns="0" bIns="0" rtlCol="0" anchor="t"/>
          <a:lstStyle/>
          <a:p>
            <a:pPr marL="0" indent="0" algn="r" rtl="1">
              <a:lnSpc>
                <a:spcPts val="2500"/>
              </a:lnSpc>
              <a:buNone/>
            </a:pPr>
            <a:r>
              <a:rPr lang="en-US" sz="1550" dirty="0">
                <a:solidFill>
                  <a:srgbClr val="272525"/>
                </a:solidFill>
                <a:latin typeface="Source Sans 3" pitchFamily="34" charset="0"/>
                <a:ea typeface="Source Sans 3" pitchFamily="34" charset="-122"/>
                <a:cs typeface="Source Sans 3" pitchFamily="34" charset="-120"/>
              </a:rPr>
              <a:t>إعمال الفكر واللغة والاستنباط ضمن ضوابط الشريعة.</a:t>
            </a:r>
            <a:endParaRPr lang="en-US" sz="1550" dirty="0"/>
          </a:p>
        </p:txBody>
      </p:sp>
      <p:pic>
        <p:nvPicPr>
          <p:cNvPr id="13" name="Image 0" descr="preencoded.png"/>
          <p:cNvPicPr>
            <a:picLocks noChangeAspect="1"/>
          </p:cNvPicPr>
          <p:nvPr/>
        </p:nvPicPr>
        <p:blipFill>
          <a:blip r:embed="rId3"/>
          <a:stretch>
            <a:fillRect/>
          </a:stretch>
        </p:blipFill>
        <p:spPr>
          <a:xfrm>
            <a:off x="8939451" y="2978706"/>
            <a:ext cx="4994315" cy="499431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1507808" y="658058"/>
            <a:ext cx="12287131" cy="702112"/>
          </a:xfrm>
          <a:prstGeom prst="rect">
            <a:avLst/>
          </a:prstGeom>
          <a:noFill/>
          <a:ln/>
        </p:spPr>
        <p:txBody>
          <a:bodyPr wrap="none" lIns="0" tIns="0" rIns="0" bIns="0" rtlCol="0" anchor="t"/>
          <a:lstStyle/>
          <a:p>
            <a:pPr marL="0" indent="0" algn="r" rtl="1">
              <a:lnSpc>
                <a:spcPts val="5500"/>
              </a:lnSpc>
              <a:buNone/>
            </a:pPr>
            <a:r>
              <a:rPr lang="en-US" sz="4400" dirty="0">
                <a:solidFill>
                  <a:srgbClr val="D73AD7"/>
                </a:solidFill>
                <a:latin typeface="Source Serif 4 Semi Bold" pitchFamily="34" charset="0"/>
                <a:ea typeface="Source Serif 4 Semi Bold" pitchFamily="34" charset="-122"/>
                <a:cs typeface="Source Serif 4 Semi Bold" pitchFamily="34" charset="-120"/>
              </a:rPr>
              <a:t>ابن عباس (حَبْر الأمة): المؤسس المنهجي للتفسير اللغوي</a:t>
            </a:r>
            <a:endParaRPr lang="en-US" sz="4400" dirty="0"/>
          </a:p>
        </p:txBody>
      </p:sp>
      <p:sp>
        <p:nvSpPr>
          <p:cNvPr id="3" name="Text 1"/>
          <p:cNvSpPr/>
          <p:nvPr/>
        </p:nvSpPr>
        <p:spPr>
          <a:xfrm>
            <a:off x="835462" y="1837492"/>
            <a:ext cx="12959477" cy="763905"/>
          </a:xfrm>
          <a:prstGeom prst="rect">
            <a:avLst/>
          </a:prstGeom>
          <a:noFill/>
          <a:ln/>
        </p:spPr>
        <p:txBody>
          <a:bodyPr wrap="square" lIns="0" tIns="0" rIns="0" bIns="0" rtlCol="0" anchor="t"/>
          <a:lstStyle/>
          <a:p>
            <a:pPr marL="0" indent="0" algn="r" rtl="1">
              <a:lnSpc>
                <a:spcPts val="3000"/>
              </a:lnSpc>
              <a:buNone/>
            </a:pPr>
            <a:r>
              <a:rPr lang="en-US" sz="1850" dirty="0">
                <a:solidFill>
                  <a:srgbClr val="272525"/>
                </a:solidFill>
                <a:latin typeface="Source Sans 3" pitchFamily="34" charset="0"/>
                <a:ea typeface="Source Sans 3" pitchFamily="34" charset="-122"/>
                <a:cs typeface="Source Sans 3" pitchFamily="34" charset="-120"/>
              </a:rPr>
              <a:t>تجلى التفسير بالرأي واضحاً في منهج عبد الله بن عباس رضي الله عنهما، حيث كان يعتمد على الشعر العربي كمرجع أصيل في التفسير اللغوي للقرآن.</a:t>
            </a:r>
            <a:endParaRPr lang="en-US" sz="1850" dirty="0"/>
          </a:p>
        </p:txBody>
      </p:sp>
      <p:sp>
        <p:nvSpPr>
          <p:cNvPr id="4" name="Text 2"/>
          <p:cNvSpPr/>
          <p:nvPr/>
        </p:nvSpPr>
        <p:spPr>
          <a:xfrm>
            <a:off x="835462" y="3138368"/>
            <a:ext cx="12601456" cy="381952"/>
          </a:xfrm>
          <a:prstGeom prst="rect">
            <a:avLst/>
          </a:prstGeom>
          <a:noFill/>
          <a:ln/>
        </p:spPr>
        <p:txBody>
          <a:bodyPr wrap="none" lIns="0" tIns="0" rIns="0" bIns="0" rtlCol="0" anchor="t"/>
          <a:lstStyle/>
          <a:p>
            <a:pPr marL="0" indent="0" algn="r" rtl="1">
              <a:lnSpc>
                <a:spcPts val="3000"/>
              </a:lnSpc>
              <a:buNone/>
            </a:pPr>
            <a:r>
              <a:rPr lang="en-US" sz="1850" dirty="0">
                <a:solidFill>
                  <a:srgbClr val="272525"/>
                </a:solidFill>
                <a:latin typeface="Source Sans 3" pitchFamily="34" charset="0"/>
                <a:ea typeface="Source Sans 3" pitchFamily="34" charset="-122"/>
                <a:cs typeface="Source Sans 3" pitchFamily="34" charset="-120"/>
              </a:rPr>
              <a:t>إذا سألتموني عن غريب القرآن فالتمسوه في الشعر، فإن الشعر ديوان العرب.</a:t>
            </a:r>
            <a:endParaRPr lang="en-US" sz="1850" dirty="0"/>
          </a:p>
        </p:txBody>
      </p:sp>
      <p:sp>
        <p:nvSpPr>
          <p:cNvPr id="5" name="Text 3"/>
          <p:cNvSpPr/>
          <p:nvPr/>
        </p:nvSpPr>
        <p:spPr>
          <a:xfrm>
            <a:off x="835462" y="3788807"/>
            <a:ext cx="12601456" cy="381952"/>
          </a:xfrm>
          <a:prstGeom prst="rect">
            <a:avLst/>
          </a:prstGeom>
          <a:noFill/>
          <a:ln/>
        </p:spPr>
        <p:txBody>
          <a:bodyPr wrap="none" lIns="0" tIns="0" rIns="0" bIns="0" rtlCol="0" anchor="t"/>
          <a:lstStyle/>
          <a:p>
            <a:pPr marL="0" indent="0" algn="r" rtl="1">
              <a:lnSpc>
                <a:spcPts val="3000"/>
              </a:lnSpc>
              <a:buNone/>
            </a:pPr>
            <a:r>
              <a:rPr lang="en-US" sz="1850" dirty="0">
                <a:solidFill>
                  <a:srgbClr val="D75BE2"/>
                </a:solidFill>
                <a:latin typeface="Source Sans 3" pitchFamily="34" charset="0"/>
                <a:ea typeface="Source Sans 3" pitchFamily="34" charset="-122"/>
                <a:cs typeface="Source Sans 3" pitchFamily="34" charset="-120"/>
              </a:rPr>
              <a:t>— عبد الله بن عباس</a:t>
            </a:r>
            <a:endParaRPr lang="en-US" sz="1850" dirty="0"/>
          </a:p>
        </p:txBody>
      </p:sp>
      <p:sp>
        <p:nvSpPr>
          <p:cNvPr id="6" name="Shape 4"/>
          <p:cNvSpPr/>
          <p:nvPr/>
        </p:nvSpPr>
        <p:spPr>
          <a:xfrm>
            <a:off x="13764458" y="2869882"/>
            <a:ext cx="30480" cy="1569363"/>
          </a:xfrm>
          <a:prstGeom prst="rect">
            <a:avLst/>
          </a:prstGeom>
          <a:solidFill>
            <a:srgbClr val="D75BE2"/>
          </a:solidFill>
          <a:ln/>
        </p:spPr>
      </p:sp>
      <p:sp>
        <p:nvSpPr>
          <p:cNvPr id="7" name="Shape 5"/>
          <p:cNvSpPr/>
          <p:nvPr/>
        </p:nvSpPr>
        <p:spPr>
          <a:xfrm>
            <a:off x="9634180" y="5065752"/>
            <a:ext cx="4160758" cy="2505789"/>
          </a:xfrm>
          <a:prstGeom prst="roundRect">
            <a:avLst>
              <a:gd name="adj" fmla="val 5839"/>
            </a:avLst>
          </a:prstGeom>
          <a:solidFill>
            <a:srgbClr val="FFFFFF">
              <a:alpha val="95000"/>
            </a:srgbClr>
          </a:solidFill>
          <a:ln/>
        </p:spPr>
      </p:sp>
      <p:pic>
        <p:nvPicPr>
          <p:cNvPr id="8" name="Image 0" descr="preencoded.png"/>
          <p:cNvPicPr>
            <a:picLocks noChangeAspect="1"/>
          </p:cNvPicPr>
          <p:nvPr/>
        </p:nvPicPr>
        <p:blipFill>
          <a:blip r:embed="rId3"/>
          <a:stretch>
            <a:fillRect/>
          </a:stretch>
        </p:blipFill>
        <p:spPr>
          <a:xfrm>
            <a:off x="9634180" y="5035272"/>
            <a:ext cx="4160758" cy="121920"/>
          </a:xfrm>
          <a:prstGeom prst="rect">
            <a:avLst/>
          </a:prstGeom>
        </p:spPr>
      </p:pic>
      <p:pic>
        <p:nvPicPr>
          <p:cNvPr id="9" name="Image 1" descr="preencoded.png"/>
          <p:cNvPicPr>
            <a:picLocks noChangeAspect="1"/>
          </p:cNvPicPr>
          <p:nvPr/>
        </p:nvPicPr>
        <p:blipFill>
          <a:blip r:embed="rId4"/>
          <a:stretch>
            <a:fillRect/>
          </a:stretch>
        </p:blipFill>
        <p:spPr>
          <a:xfrm>
            <a:off x="11356538" y="4707731"/>
            <a:ext cx="716042" cy="716042"/>
          </a:xfrm>
          <a:prstGeom prst="rect">
            <a:avLst/>
          </a:prstGeom>
        </p:spPr>
      </p:pic>
      <p:pic>
        <p:nvPicPr>
          <p:cNvPr id="10" name="Image 2" descr="preencoded.png"/>
          <p:cNvPicPr>
            <a:picLocks noChangeAspect="1"/>
          </p:cNvPicPr>
          <p:nvPr/>
        </p:nvPicPr>
        <p:blipFill>
          <a:blip r:embed="rId5"/>
          <a:stretch>
            <a:fillRect/>
          </a:stretch>
        </p:blipFill>
        <p:spPr>
          <a:xfrm>
            <a:off x="11571446" y="4886682"/>
            <a:ext cx="286345" cy="358021"/>
          </a:xfrm>
          <a:prstGeom prst="rect">
            <a:avLst/>
          </a:prstGeom>
        </p:spPr>
      </p:pic>
      <p:sp>
        <p:nvSpPr>
          <p:cNvPr id="11" name="Text 6"/>
          <p:cNvSpPr/>
          <p:nvPr/>
        </p:nvSpPr>
        <p:spPr>
          <a:xfrm>
            <a:off x="10717530" y="5662493"/>
            <a:ext cx="2808327" cy="350996"/>
          </a:xfrm>
          <a:prstGeom prst="rect">
            <a:avLst/>
          </a:prstGeom>
          <a:noFill/>
          <a:ln/>
        </p:spPr>
        <p:txBody>
          <a:bodyPr wrap="none" lIns="0" tIns="0" rIns="0" bIns="0" rtlCol="0" anchor="t"/>
          <a:lstStyle/>
          <a:p>
            <a:pPr marL="0" indent="0" algn="r" rtl="1">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الاستعانة بالشعر</a:t>
            </a:r>
            <a:endParaRPr lang="en-US" sz="2200" dirty="0"/>
          </a:p>
        </p:txBody>
      </p:sp>
      <p:sp>
        <p:nvSpPr>
          <p:cNvPr id="12" name="Text 7"/>
          <p:cNvSpPr/>
          <p:nvPr/>
        </p:nvSpPr>
        <p:spPr>
          <a:xfrm>
            <a:off x="9903262" y="6156603"/>
            <a:ext cx="3622596" cy="763905"/>
          </a:xfrm>
          <a:prstGeom prst="rect">
            <a:avLst/>
          </a:prstGeom>
          <a:noFill/>
          <a:ln/>
        </p:spPr>
        <p:txBody>
          <a:bodyPr wrap="square" lIns="0" tIns="0" rIns="0" bIns="0" rtlCol="0" anchor="t"/>
          <a:lstStyle/>
          <a:p>
            <a:pPr marL="0" indent="0" algn="r" rtl="1">
              <a:lnSpc>
                <a:spcPts val="3000"/>
              </a:lnSpc>
              <a:buNone/>
            </a:pPr>
            <a:r>
              <a:rPr lang="en-US" sz="1850" dirty="0">
                <a:solidFill>
                  <a:srgbClr val="272525"/>
                </a:solidFill>
                <a:latin typeface="Source Sans 3" pitchFamily="34" charset="0"/>
                <a:ea typeface="Source Sans 3" pitchFamily="34" charset="-122"/>
                <a:cs typeface="Source Sans 3" pitchFamily="34" charset="-120"/>
              </a:rPr>
              <a:t>اعتبار الشعر العربي مرجعاً لتوضيح معاني الألفاظ الغريبة في القرآن.</a:t>
            </a:r>
            <a:endParaRPr lang="en-US" sz="1850" dirty="0"/>
          </a:p>
        </p:txBody>
      </p:sp>
      <p:sp>
        <p:nvSpPr>
          <p:cNvPr id="13" name="Shape 8"/>
          <p:cNvSpPr/>
          <p:nvPr/>
        </p:nvSpPr>
        <p:spPr>
          <a:xfrm>
            <a:off x="5234821" y="5065752"/>
            <a:ext cx="4160758" cy="2505789"/>
          </a:xfrm>
          <a:prstGeom prst="roundRect">
            <a:avLst>
              <a:gd name="adj" fmla="val 5839"/>
            </a:avLst>
          </a:prstGeom>
          <a:solidFill>
            <a:srgbClr val="FFFFFF">
              <a:alpha val="95000"/>
            </a:srgbClr>
          </a:solidFill>
          <a:ln/>
        </p:spPr>
      </p:sp>
      <p:pic>
        <p:nvPicPr>
          <p:cNvPr id="14" name="Image 3" descr="preencoded.png"/>
          <p:cNvPicPr>
            <a:picLocks noChangeAspect="1"/>
          </p:cNvPicPr>
          <p:nvPr/>
        </p:nvPicPr>
        <p:blipFill>
          <a:blip r:embed="rId3"/>
          <a:stretch>
            <a:fillRect/>
          </a:stretch>
        </p:blipFill>
        <p:spPr>
          <a:xfrm>
            <a:off x="5234821" y="5035272"/>
            <a:ext cx="4160758" cy="121920"/>
          </a:xfrm>
          <a:prstGeom prst="rect">
            <a:avLst/>
          </a:prstGeom>
        </p:spPr>
      </p:pic>
      <p:pic>
        <p:nvPicPr>
          <p:cNvPr id="15" name="Image 4" descr="preencoded.png"/>
          <p:cNvPicPr>
            <a:picLocks noChangeAspect="1"/>
          </p:cNvPicPr>
          <p:nvPr/>
        </p:nvPicPr>
        <p:blipFill>
          <a:blip r:embed="rId4"/>
          <a:stretch>
            <a:fillRect/>
          </a:stretch>
        </p:blipFill>
        <p:spPr>
          <a:xfrm>
            <a:off x="6957179" y="4707731"/>
            <a:ext cx="716042" cy="716042"/>
          </a:xfrm>
          <a:prstGeom prst="rect">
            <a:avLst/>
          </a:prstGeom>
        </p:spPr>
      </p:pic>
      <p:pic>
        <p:nvPicPr>
          <p:cNvPr id="16" name="Image 5" descr="preencoded.png"/>
          <p:cNvPicPr>
            <a:picLocks noChangeAspect="1"/>
          </p:cNvPicPr>
          <p:nvPr/>
        </p:nvPicPr>
        <p:blipFill>
          <a:blip r:embed="rId6"/>
          <a:stretch>
            <a:fillRect/>
          </a:stretch>
        </p:blipFill>
        <p:spPr>
          <a:xfrm>
            <a:off x="7172087" y="4886682"/>
            <a:ext cx="286345" cy="358021"/>
          </a:xfrm>
          <a:prstGeom prst="rect">
            <a:avLst/>
          </a:prstGeom>
        </p:spPr>
      </p:pic>
      <p:sp>
        <p:nvSpPr>
          <p:cNvPr id="17" name="Text 9"/>
          <p:cNvSpPr/>
          <p:nvPr/>
        </p:nvSpPr>
        <p:spPr>
          <a:xfrm>
            <a:off x="6318171" y="5662493"/>
            <a:ext cx="2808327" cy="350996"/>
          </a:xfrm>
          <a:prstGeom prst="rect">
            <a:avLst/>
          </a:prstGeom>
          <a:noFill/>
          <a:ln/>
        </p:spPr>
        <p:txBody>
          <a:bodyPr wrap="none" lIns="0" tIns="0" rIns="0" bIns="0" rtlCol="0" anchor="t"/>
          <a:lstStyle/>
          <a:p>
            <a:pPr marL="0" indent="0" algn="r" rtl="1">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المنهج اللغوي</a:t>
            </a:r>
            <a:endParaRPr lang="en-US" sz="2200" dirty="0"/>
          </a:p>
        </p:txBody>
      </p:sp>
      <p:sp>
        <p:nvSpPr>
          <p:cNvPr id="18" name="Text 10"/>
          <p:cNvSpPr/>
          <p:nvPr/>
        </p:nvSpPr>
        <p:spPr>
          <a:xfrm>
            <a:off x="5503902" y="6156603"/>
            <a:ext cx="3622596" cy="763905"/>
          </a:xfrm>
          <a:prstGeom prst="rect">
            <a:avLst/>
          </a:prstGeom>
          <a:noFill/>
          <a:ln/>
        </p:spPr>
        <p:txBody>
          <a:bodyPr wrap="square" lIns="0" tIns="0" rIns="0" bIns="0" rtlCol="0" anchor="t"/>
          <a:lstStyle/>
          <a:p>
            <a:pPr marL="0" indent="0" algn="r" rtl="1">
              <a:lnSpc>
                <a:spcPts val="3000"/>
              </a:lnSpc>
              <a:buNone/>
            </a:pPr>
            <a:r>
              <a:rPr lang="en-US" sz="1850" dirty="0">
                <a:solidFill>
                  <a:srgbClr val="272525"/>
                </a:solidFill>
                <a:latin typeface="Source Sans 3" pitchFamily="34" charset="0"/>
                <a:ea typeface="Source Sans 3" pitchFamily="34" charset="-122"/>
                <a:cs typeface="Source Sans 3" pitchFamily="34" charset="-120"/>
              </a:rPr>
              <a:t>تأصيل التفسير من خلال قواعد اللغة العربية وأساليبها الفصيحة.</a:t>
            </a:r>
            <a:endParaRPr lang="en-US" sz="1850" dirty="0"/>
          </a:p>
        </p:txBody>
      </p:sp>
      <p:sp>
        <p:nvSpPr>
          <p:cNvPr id="19" name="Shape 11"/>
          <p:cNvSpPr/>
          <p:nvPr/>
        </p:nvSpPr>
        <p:spPr>
          <a:xfrm>
            <a:off x="835462" y="5065752"/>
            <a:ext cx="4160758" cy="2505789"/>
          </a:xfrm>
          <a:prstGeom prst="roundRect">
            <a:avLst>
              <a:gd name="adj" fmla="val 5839"/>
            </a:avLst>
          </a:prstGeom>
          <a:solidFill>
            <a:srgbClr val="FFFFFF">
              <a:alpha val="95000"/>
            </a:srgbClr>
          </a:solidFill>
          <a:ln/>
        </p:spPr>
      </p:sp>
      <p:pic>
        <p:nvPicPr>
          <p:cNvPr id="20" name="Image 6" descr="preencoded.png"/>
          <p:cNvPicPr>
            <a:picLocks noChangeAspect="1"/>
          </p:cNvPicPr>
          <p:nvPr/>
        </p:nvPicPr>
        <p:blipFill>
          <a:blip r:embed="rId3"/>
          <a:stretch>
            <a:fillRect/>
          </a:stretch>
        </p:blipFill>
        <p:spPr>
          <a:xfrm>
            <a:off x="835462" y="5035272"/>
            <a:ext cx="4160758" cy="121920"/>
          </a:xfrm>
          <a:prstGeom prst="rect">
            <a:avLst/>
          </a:prstGeom>
        </p:spPr>
      </p:pic>
      <p:pic>
        <p:nvPicPr>
          <p:cNvPr id="21" name="Image 7" descr="preencoded.png"/>
          <p:cNvPicPr>
            <a:picLocks noChangeAspect="1"/>
          </p:cNvPicPr>
          <p:nvPr/>
        </p:nvPicPr>
        <p:blipFill>
          <a:blip r:embed="rId4"/>
          <a:stretch>
            <a:fillRect/>
          </a:stretch>
        </p:blipFill>
        <p:spPr>
          <a:xfrm>
            <a:off x="2557820" y="4707731"/>
            <a:ext cx="716042" cy="716042"/>
          </a:xfrm>
          <a:prstGeom prst="rect">
            <a:avLst/>
          </a:prstGeom>
        </p:spPr>
      </p:pic>
      <p:pic>
        <p:nvPicPr>
          <p:cNvPr id="22" name="Image 8" descr="preencoded.png"/>
          <p:cNvPicPr>
            <a:picLocks noChangeAspect="1"/>
          </p:cNvPicPr>
          <p:nvPr/>
        </p:nvPicPr>
        <p:blipFill>
          <a:blip r:embed="rId7"/>
          <a:stretch>
            <a:fillRect/>
          </a:stretch>
        </p:blipFill>
        <p:spPr>
          <a:xfrm>
            <a:off x="2772728" y="4886682"/>
            <a:ext cx="286345" cy="358021"/>
          </a:xfrm>
          <a:prstGeom prst="rect">
            <a:avLst/>
          </a:prstGeom>
        </p:spPr>
      </p:pic>
      <p:sp>
        <p:nvSpPr>
          <p:cNvPr id="23" name="Text 12"/>
          <p:cNvSpPr/>
          <p:nvPr/>
        </p:nvSpPr>
        <p:spPr>
          <a:xfrm>
            <a:off x="1918811" y="5662493"/>
            <a:ext cx="2808327" cy="350996"/>
          </a:xfrm>
          <a:prstGeom prst="rect">
            <a:avLst/>
          </a:prstGeom>
          <a:noFill/>
          <a:ln/>
        </p:spPr>
        <p:txBody>
          <a:bodyPr wrap="none" lIns="0" tIns="0" rIns="0" bIns="0" rtlCol="0" anchor="t"/>
          <a:lstStyle/>
          <a:p>
            <a:pPr marL="0" indent="0" algn="r" rtl="1">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العربية الفصحى</a:t>
            </a:r>
            <a:endParaRPr lang="en-US" sz="2200" dirty="0"/>
          </a:p>
        </p:txBody>
      </p:sp>
      <p:sp>
        <p:nvSpPr>
          <p:cNvPr id="24" name="Text 13"/>
          <p:cNvSpPr/>
          <p:nvPr/>
        </p:nvSpPr>
        <p:spPr>
          <a:xfrm>
            <a:off x="1104543" y="6156603"/>
            <a:ext cx="3622596" cy="1145858"/>
          </a:xfrm>
          <a:prstGeom prst="rect">
            <a:avLst/>
          </a:prstGeom>
          <a:noFill/>
          <a:ln/>
        </p:spPr>
        <p:txBody>
          <a:bodyPr wrap="square" lIns="0" tIns="0" rIns="0" bIns="0" rtlCol="0" anchor="t"/>
          <a:lstStyle/>
          <a:p>
            <a:pPr marL="0" indent="0" algn="r" rtl="1">
              <a:lnSpc>
                <a:spcPts val="3000"/>
              </a:lnSpc>
              <a:buNone/>
            </a:pPr>
            <a:r>
              <a:rPr lang="en-US" sz="1850" dirty="0">
                <a:solidFill>
                  <a:srgbClr val="272525"/>
                </a:solidFill>
                <a:latin typeface="Source Sans 3" pitchFamily="34" charset="0"/>
                <a:ea typeface="Source Sans 3" pitchFamily="34" charset="-122"/>
                <a:cs typeface="Source Sans 3" pitchFamily="34" charset="-120"/>
              </a:rPr>
              <a:t>قال أيضاً: "إذا تعاجم شيء من القرآن فانظروا في عربي الشعر فإن الشعر عربي."</a:t>
            </a:r>
            <a:endParaRPr lang="en-US" sz="18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5684758" y="1674852"/>
            <a:ext cx="8107918" cy="704017"/>
          </a:xfrm>
          <a:prstGeom prst="rect">
            <a:avLst/>
          </a:prstGeom>
          <a:noFill/>
          <a:ln/>
        </p:spPr>
        <p:txBody>
          <a:bodyPr wrap="none" lIns="0" tIns="0" rIns="0" bIns="0" rtlCol="0" anchor="t"/>
          <a:lstStyle/>
          <a:p>
            <a:pPr marL="0" indent="0" algn="r" rtl="1">
              <a:lnSpc>
                <a:spcPts val="5500"/>
              </a:lnSpc>
              <a:buNone/>
            </a:pPr>
            <a:r>
              <a:rPr lang="en-US" sz="4400" dirty="0">
                <a:solidFill>
                  <a:srgbClr val="D73AD7"/>
                </a:solidFill>
                <a:latin typeface="Source Serif 4 Semi Bold" pitchFamily="34" charset="0"/>
                <a:ea typeface="Source Serif 4 Semi Bold" pitchFamily="34" charset="-122"/>
                <a:cs typeface="Source Serif 4 Semi Bold" pitchFamily="34" charset="-120"/>
              </a:rPr>
              <a:t>أمثلة من تفسير ابن عباس الاستدلالي</a:t>
            </a:r>
            <a:endParaRPr lang="en-US" sz="4400" dirty="0"/>
          </a:p>
        </p:txBody>
      </p:sp>
      <p:sp>
        <p:nvSpPr>
          <p:cNvPr id="3" name="Text 1"/>
          <p:cNvSpPr/>
          <p:nvPr/>
        </p:nvSpPr>
        <p:spPr>
          <a:xfrm>
            <a:off x="837724" y="2857619"/>
            <a:ext cx="12954952" cy="383024"/>
          </a:xfrm>
          <a:prstGeom prst="rect">
            <a:avLst/>
          </a:prstGeom>
          <a:noFill/>
          <a:ln/>
        </p:spPr>
        <p:txBody>
          <a:bodyPr wrap="none" lIns="0" tIns="0" rIns="0" bIns="0" rtlCol="0" anchor="t"/>
          <a:lstStyle/>
          <a:p>
            <a:pPr marL="0" indent="0" algn="r" rtl="1">
              <a:lnSpc>
                <a:spcPts val="3000"/>
              </a:lnSpc>
              <a:buNone/>
            </a:pPr>
            <a:r>
              <a:rPr lang="en-US" sz="1850" dirty="0">
                <a:solidFill>
                  <a:srgbClr val="272525"/>
                </a:solidFill>
                <a:latin typeface="Source Sans 3" pitchFamily="34" charset="0"/>
                <a:ea typeface="Source Sans 3" pitchFamily="34" charset="-122"/>
                <a:cs typeface="Source Sans 3" pitchFamily="34" charset="-120"/>
              </a:rPr>
              <a:t>تطبيق ابن عباس للمنهج اللغوي والبياني وعادات العرب في تفسير آيات الذكر الحكيم.</a:t>
            </a:r>
            <a:endParaRPr lang="en-US" sz="1850" dirty="0"/>
          </a:p>
        </p:txBody>
      </p:sp>
      <p:pic>
        <p:nvPicPr>
          <p:cNvPr id="4" name="Image 0" descr="preencoded.png"/>
          <p:cNvPicPr>
            <a:picLocks noChangeAspect="1"/>
          </p:cNvPicPr>
          <p:nvPr/>
        </p:nvPicPr>
        <p:blipFill>
          <a:blip r:embed="rId3"/>
          <a:stretch>
            <a:fillRect/>
          </a:stretch>
        </p:blipFill>
        <p:spPr>
          <a:xfrm>
            <a:off x="13074610" y="3509843"/>
            <a:ext cx="718066" cy="718066"/>
          </a:xfrm>
          <a:prstGeom prst="rect">
            <a:avLst/>
          </a:prstGeom>
        </p:spPr>
      </p:pic>
      <p:sp>
        <p:nvSpPr>
          <p:cNvPr id="5" name="Text 2"/>
          <p:cNvSpPr/>
          <p:nvPr/>
        </p:nvSpPr>
        <p:spPr>
          <a:xfrm>
            <a:off x="10976491" y="4527113"/>
            <a:ext cx="2816185" cy="351949"/>
          </a:xfrm>
          <a:prstGeom prst="rect">
            <a:avLst/>
          </a:prstGeom>
          <a:noFill/>
          <a:ln/>
        </p:spPr>
        <p:txBody>
          <a:bodyPr wrap="none" lIns="0" tIns="0" rIns="0" bIns="0" rtlCol="0" anchor="t"/>
          <a:lstStyle/>
          <a:p>
            <a:pPr marL="0" indent="0" algn="r" rtl="1">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تفسير </a:t>
            </a:r>
            <a:r>
              <a:rPr lang="en-US" sz="2200" b="1" dirty="0">
                <a:solidFill>
                  <a:srgbClr val="272525"/>
                </a:solidFill>
                <a:latin typeface="Source Serif 4 Semi Bold" pitchFamily="34" charset="0"/>
                <a:ea typeface="Source Serif 4 Semi Bold" pitchFamily="34" charset="-122"/>
                <a:cs typeface="Source Serif 4 Semi Bold" pitchFamily="34" charset="-120"/>
              </a:rPr>
              <a:t>الشِرْعَة والـمِنهاج</a:t>
            </a:r>
            <a:endParaRPr lang="en-US" sz="2200" dirty="0"/>
          </a:p>
        </p:txBody>
      </p:sp>
      <p:sp>
        <p:nvSpPr>
          <p:cNvPr id="6" name="Text 3"/>
          <p:cNvSpPr/>
          <p:nvPr/>
        </p:nvSpPr>
        <p:spPr>
          <a:xfrm>
            <a:off x="9673828" y="5022652"/>
            <a:ext cx="4118848" cy="1532096"/>
          </a:xfrm>
          <a:prstGeom prst="rect">
            <a:avLst/>
          </a:prstGeom>
          <a:noFill/>
          <a:ln/>
        </p:spPr>
        <p:txBody>
          <a:bodyPr wrap="square" lIns="0" tIns="0" rIns="0" bIns="0" rtlCol="0" anchor="t"/>
          <a:lstStyle/>
          <a:p>
            <a:pPr marL="0" indent="0" algn="r" rtl="1">
              <a:lnSpc>
                <a:spcPts val="3000"/>
              </a:lnSpc>
              <a:buNone/>
            </a:pPr>
            <a:r>
              <a:rPr lang="en-US" sz="1850" dirty="0">
                <a:solidFill>
                  <a:srgbClr val="272525"/>
                </a:solidFill>
                <a:latin typeface="Source Sans 3" pitchFamily="34" charset="0"/>
                <a:ea typeface="Source Sans 3" pitchFamily="34" charset="-122"/>
                <a:cs typeface="Source Sans 3" pitchFamily="34" charset="-120"/>
              </a:rPr>
              <a:t>استشهد بقول أبي سفيان بن الحارث: قد نطق المأمون بالصدق والهدى / وبين للإسلام ديناً ومنهجا. فـ</a:t>
            </a:r>
            <a:r>
              <a:rPr lang="en-US" sz="1850" b="1" dirty="0">
                <a:solidFill>
                  <a:srgbClr val="272525"/>
                </a:solidFill>
                <a:latin typeface="Source Sans 3" pitchFamily="34" charset="0"/>
                <a:ea typeface="Source Sans 3" pitchFamily="34" charset="-122"/>
                <a:cs typeface="Source Sans 3" pitchFamily="34" charset="-120"/>
              </a:rPr>
              <a:t>الشرعة</a:t>
            </a:r>
            <a:r>
              <a:rPr lang="en-US" sz="1850" dirty="0">
                <a:solidFill>
                  <a:srgbClr val="272525"/>
                </a:solidFill>
                <a:latin typeface="Source Sans 3" pitchFamily="34" charset="0"/>
                <a:ea typeface="Source Sans 3" pitchFamily="34" charset="-122"/>
                <a:cs typeface="Source Sans 3" pitchFamily="34" charset="-120"/>
              </a:rPr>
              <a:t> هي الدين، و</a:t>
            </a:r>
            <a:r>
              <a:rPr lang="en-US" sz="1850" b="1" dirty="0">
                <a:solidFill>
                  <a:srgbClr val="272525"/>
                </a:solidFill>
                <a:latin typeface="Source Sans 3" pitchFamily="34" charset="0"/>
                <a:ea typeface="Source Sans 3" pitchFamily="34" charset="-122"/>
                <a:cs typeface="Source Sans 3" pitchFamily="34" charset="-120"/>
              </a:rPr>
              <a:t>المنهاج</a:t>
            </a:r>
            <a:r>
              <a:rPr lang="en-US" sz="1850" dirty="0">
                <a:solidFill>
                  <a:srgbClr val="272525"/>
                </a:solidFill>
                <a:latin typeface="Source Sans 3" pitchFamily="34" charset="0"/>
                <a:ea typeface="Source Sans 3" pitchFamily="34" charset="-122"/>
                <a:cs typeface="Source Sans 3" pitchFamily="34" charset="-120"/>
              </a:rPr>
              <a:t> هو الطريق.</a:t>
            </a:r>
            <a:endParaRPr lang="en-US" sz="1850" dirty="0"/>
          </a:p>
        </p:txBody>
      </p:sp>
      <p:pic>
        <p:nvPicPr>
          <p:cNvPr id="7" name="Image 1" descr="preencoded.png"/>
          <p:cNvPicPr>
            <a:picLocks noChangeAspect="1"/>
          </p:cNvPicPr>
          <p:nvPr/>
        </p:nvPicPr>
        <p:blipFill>
          <a:blip r:embed="rId4"/>
          <a:stretch>
            <a:fillRect/>
          </a:stretch>
        </p:blipFill>
        <p:spPr>
          <a:xfrm>
            <a:off x="8656558" y="3509843"/>
            <a:ext cx="718066" cy="718066"/>
          </a:xfrm>
          <a:prstGeom prst="rect">
            <a:avLst/>
          </a:prstGeom>
        </p:spPr>
      </p:pic>
      <p:sp>
        <p:nvSpPr>
          <p:cNvPr id="8" name="Text 4"/>
          <p:cNvSpPr/>
          <p:nvPr/>
        </p:nvSpPr>
        <p:spPr>
          <a:xfrm>
            <a:off x="6558439" y="4527113"/>
            <a:ext cx="2816185" cy="351949"/>
          </a:xfrm>
          <a:prstGeom prst="rect">
            <a:avLst/>
          </a:prstGeom>
          <a:noFill/>
          <a:ln/>
        </p:spPr>
        <p:txBody>
          <a:bodyPr wrap="none" lIns="0" tIns="0" rIns="0" bIns="0" rtlCol="0" anchor="t"/>
          <a:lstStyle/>
          <a:p>
            <a:pPr marL="0" indent="0" algn="r" rtl="1">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تفسير </a:t>
            </a:r>
            <a:r>
              <a:rPr lang="en-US" sz="2200" b="1" dirty="0">
                <a:solidFill>
                  <a:srgbClr val="272525"/>
                </a:solidFill>
                <a:latin typeface="Source Serif 4 Semi Bold" pitchFamily="34" charset="0"/>
                <a:ea typeface="Source Serif 4 Semi Bold" pitchFamily="34" charset="-122"/>
                <a:cs typeface="Source Serif 4 Semi Bold" pitchFamily="34" charset="-120"/>
              </a:rPr>
              <a:t>أثمر وينعه</a:t>
            </a:r>
            <a:endParaRPr lang="en-US" sz="2200" dirty="0"/>
          </a:p>
        </p:txBody>
      </p:sp>
      <p:sp>
        <p:nvSpPr>
          <p:cNvPr id="9" name="Text 5"/>
          <p:cNvSpPr/>
          <p:nvPr/>
        </p:nvSpPr>
        <p:spPr>
          <a:xfrm>
            <a:off x="5255776" y="5022652"/>
            <a:ext cx="4118848" cy="1532096"/>
          </a:xfrm>
          <a:prstGeom prst="rect">
            <a:avLst/>
          </a:prstGeom>
          <a:noFill/>
          <a:ln/>
        </p:spPr>
        <p:txBody>
          <a:bodyPr wrap="square" lIns="0" tIns="0" rIns="0" bIns="0" rtlCol="0" anchor="t"/>
          <a:lstStyle/>
          <a:p>
            <a:pPr marL="0" indent="0" algn="r" rtl="1">
              <a:lnSpc>
                <a:spcPts val="3000"/>
              </a:lnSpc>
              <a:buNone/>
            </a:pPr>
            <a:r>
              <a:rPr lang="en-US" sz="1850" dirty="0">
                <a:solidFill>
                  <a:srgbClr val="272525"/>
                </a:solidFill>
                <a:latin typeface="Source Sans 3" pitchFamily="34" charset="0"/>
                <a:ea typeface="Source Sans 3" pitchFamily="34" charset="-122"/>
                <a:cs typeface="Source Sans 3" pitchFamily="34" charset="-120"/>
              </a:rPr>
              <a:t>فسر "وينعه" بالنضج، واستدل ببيت الشاعر: إذا مشت وسط النساء تأولت / كما اهتز غصن ناعم النبت يانع. حيث اليانع يدل على تمام النضج.</a:t>
            </a:r>
            <a:endParaRPr lang="en-US" sz="1850" dirty="0"/>
          </a:p>
        </p:txBody>
      </p:sp>
      <p:pic>
        <p:nvPicPr>
          <p:cNvPr id="10" name="Image 2" descr="preencoded.png"/>
          <p:cNvPicPr>
            <a:picLocks noChangeAspect="1"/>
          </p:cNvPicPr>
          <p:nvPr/>
        </p:nvPicPr>
        <p:blipFill>
          <a:blip r:embed="rId5"/>
          <a:stretch>
            <a:fillRect/>
          </a:stretch>
        </p:blipFill>
        <p:spPr>
          <a:xfrm>
            <a:off x="4238506" y="3509843"/>
            <a:ext cx="718066" cy="718066"/>
          </a:xfrm>
          <a:prstGeom prst="rect">
            <a:avLst/>
          </a:prstGeom>
        </p:spPr>
      </p:pic>
      <p:sp>
        <p:nvSpPr>
          <p:cNvPr id="11" name="Text 6"/>
          <p:cNvSpPr/>
          <p:nvPr/>
        </p:nvSpPr>
        <p:spPr>
          <a:xfrm>
            <a:off x="2140387" y="4527113"/>
            <a:ext cx="2816185" cy="351949"/>
          </a:xfrm>
          <a:prstGeom prst="rect">
            <a:avLst/>
          </a:prstGeom>
          <a:noFill/>
          <a:ln/>
        </p:spPr>
        <p:txBody>
          <a:bodyPr wrap="none" lIns="0" tIns="0" rIns="0" bIns="0" rtlCol="0" anchor="t"/>
          <a:lstStyle/>
          <a:p>
            <a:pPr marL="0" indent="0" algn="r" rtl="1">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التفسير البياني</a:t>
            </a:r>
            <a:endParaRPr lang="en-US" sz="2200" dirty="0"/>
          </a:p>
        </p:txBody>
      </p:sp>
      <p:sp>
        <p:nvSpPr>
          <p:cNvPr id="12" name="Text 7"/>
          <p:cNvSpPr/>
          <p:nvPr/>
        </p:nvSpPr>
        <p:spPr>
          <a:xfrm>
            <a:off x="837724" y="5022652"/>
            <a:ext cx="4118848" cy="1532096"/>
          </a:xfrm>
          <a:prstGeom prst="rect">
            <a:avLst/>
          </a:prstGeom>
          <a:noFill/>
          <a:ln/>
        </p:spPr>
        <p:txBody>
          <a:bodyPr wrap="square" lIns="0" tIns="0" rIns="0" bIns="0" rtlCol="0" anchor="t"/>
          <a:lstStyle/>
          <a:p>
            <a:pPr marL="0" indent="0" algn="r" rtl="1">
              <a:lnSpc>
                <a:spcPts val="3000"/>
              </a:lnSpc>
              <a:buNone/>
            </a:pPr>
            <a:r>
              <a:rPr lang="en-US" sz="1850" dirty="0">
                <a:solidFill>
                  <a:srgbClr val="272525"/>
                </a:solidFill>
                <a:latin typeface="Source Sans 3" pitchFamily="34" charset="0"/>
                <a:ea typeface="Source Sans 3" pitchFamily="34" charset="-122"/>
                <a:cs typeface="Source Sans 3" pitchFamily="34" charset="-120"/>
              </a:rPr>
              <a:t>في قوله تعالى: </a:t>
            </a:r>
            <a:r>
              <a:rPr lang="en-US" sz="1850" b="1" dirty="0">
                <a:solidFill>
                  <a:srgbClr val="272525"/>
                </a:solidFill>
                <a:latin typeface="Source Sans 3" pitchFamily="34" charset="0"/>
                <a:ea typeface="Source Sans 3" pitchFamily="34" charset="-122"/>
                <a:cs typeface="Source Sans 3" pitchFamily="34" charset="-120"/>
              </a:rPr>
              <a:t>كباسط كفيه إلى الماء ليبلغ فاه وما هو ببالغه</a:t>
            </a:r>
            <a:r>
              <a:rPr lang="en-US" sz="1850" dirty="0">
                <a:solidFill>
                  <a:srgbClr val="272525"/>
                </a:solidFill>
                <a:latin typeface="Source Sans 3" pitchFamily="34" charset="0"/>
                <a:ea typeface="Source Sans 3" pitchFamily="34" charset="-122"/>
                <a:cs typeface="Source Sans 3" pitchFamily="34" charset="-120"/>
              </a:rPr>
              <a:t>، فسرها بمثل المشرك العطشان الذي ينظر إلى خيال الماء من بعيد فلا يقدر على تناوله.</a:t>
            </a:r>
            <a:endParaRPr lang="en-US" sz="18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9300567" y="370165"/>
            <a:ext cx="4858703" cy="396002"/>
          </a:xfrm>
          <a:prstGeom prst="rect">
            <a:avLst/>
          </a:prstGeom>
          <a:noFill/>
          <a:ln/>
        </p:spPr>
        <p:txBody>
          <a:bodyPr wrap="none" lIns="0" tIns="0" rIns="0" bIns="0" rtlCol="0" anchor="t"/>
          <a:lstStyle/>
          <a:p>
            <a:pPr marL="0" indent="0" algn="r" rtl="1">
              <a:lnSpc>
                <a:spcPts val="3100"/>
              </a:lnSpc>
              <a:buNone/>
            </a:pPr>
            <a:r>
              <a:rPr lang="en-US" sz="2450" dirty="0">
                <a:solidFill>
                  <a:srgbClr val="D73AD7"/>
                </a:solidFill>
                <a:latin typeface="Source Serif 4 Semi Bold" pitchFamily="34" charset="0"/>
                <a:ea typeface="Source Serif 4 Semi Bold" pitchFamily="34" charset="-122"/>
                <a:cs typeface="Source Serif 4 Semi Bold" pitchFamily="34" charset="-120"/>
              </a:rPr>
              <a:t>امتداد التفسير بالرأي في الفقه والعادات</a:t>
            </a:r>
            <a:endParaRPr lang="en-US" sz="2450" dirty="0"/>
          </a:p>
        </p:txBody>
      </p:sp>
      <p:sp>
        <p:nvSpPr>
          <p:cNvPr id="3" name="Text 1"/>
          <p:cNvSpPr/>
          <p:nvPr/>
        </p:nvSpPr>
        <p:spPr>
          <a:xfrm>
            <a:off x="9678710" y="819983"/>
            <a:ext cx="4480560" cy="237530"/>
          </a:xfrm>
          <a:prstGeom prst="rect">
            <a:avLst/>
          </a:prstGeom>
          <a:noFill/>
          <a:ln/>
        </p:spPr>
        <p:txBody>
          <a:bodyPr wrap="none" lIns="0" tIns="0" rIns="0" bIns="0" rtlCol="0" anchor="t"/>
          <a:lstStyle/>
          <a:p>
            <a:pPr marL="0" indent="0" algn="r" rtl="1">
              <a:lnSpc>
                <a:spcPts val="1850"/>
              </a:lnSpc>
              <a:buNone/>
            </a:pPr>
            <a:r>
              <a:rPr lang="en-US" sz="1450" dirty="0">
                <a:solidFill>
                  <a:srgbClr val="D73AD7"/>
                </a:solidFill>
                <a:latin typeface="Source Serif 4 Semi Bold" pitchFamily="34" charset="0"/>
                <a:ea typeface="Source Serif 4 Semi Bold" pitchFamily="34" charset="-122"/>
                <a:cs typeface="Source Serif 4 Semi Bold" pitchFamily="34" charset="-120"/>
              </a:rPr>
              <a:t>توسيع نطاق الاستدلال ليشمل عادات العرب والأحكام الفقهية</a:t>
            </a:r>
            <a:endParaRPr lang="en-US" sz="1450" dirty="0"/>
          </a:p>
        </p:txBody>
      </p:sp>
      <p:sp>
        <p:nvSpPr>
          <p:cNvPr id="4" name="Text 2"/>
          <p:cNvSpPr/>
          <p:nvPr/>
        </p:nvSpPr>
        <p:spPr>
          <a:xfrm>
            <a:off x="471130" y="1259443"/>
            <a:ext cx="13688139" cy="215384"/>
          </a:xfrm>
          <a:prstGeom prst="rect">
            <a:avLst/>
          </a:prstGeom>
          <a:noFill/>
          <a:ln/>
        </p:spPr>
        <p:txBody>
          <a:bodyPr wrap="none" lIns="0" tIns="0" rIns="0" bIns="0" rtlCol="0" anchor="t"/>
          <a:lstStyle/>
          <a:p>
            <a:pPr marL="0" indent="0" algn="r" rtl="1">
              <a:lnSpc>
                <a:spcPts val="1650"/>
              </a:lnSpc>
              <a:buNone/>
            </a:pPr>
            <a:r>
              <a:rPr lang="en-US" sz="1050" dirty="0">
                <a:solidFill>
                  <a:srgbClr val="272525"/>
                </a:solidFill>
                <a:latin typeface="Source Sans 3" pitchFamily="34" charset="0"/>
                <a:ea typeface="Source Sans 3" pitchFamily="34" charset="-122"/>
                <a:cs typeface="Source Sans 3" pitchFamily="34" charset="-120"/>
              </a:rPr>
              <a:t>لم يقتصر التفسير بالرأي على اللغة فحسب، بل امتد ليشمل فهم العادات الاجتماعية والبيانية لاستخلاص المعاني والأحكام، كما في تفسيره لآيات الميراث والأنكحة.</a:t>
            </a:r>
            <a:endParaRPr lang="en-US" sz="1050" dirty="0"/>
          </a:p>
        </p:txBody>
      </p:sp>
      <p:sp>
        <p:nvSpPr>
          <p:cNvPr id="5" name="Text 3"/>
          <p:cNvSpPr/>
          <p:nvPr/>
        </p:nvSpPr>
        <p:spPr>
          <a:xfrm>
            <a:off x="5567005" y="1760815"/>
            <a:ext cx="1584008" cy="197882"/>
          </a:xfrm>
          <a:prstGeom prst="rect">
            <a:avLst/>
          </a:prstGeom>
          <a:noFill/>
          <a:ln/>
        </p:spPr>
        <p:txBody>
          <a:bodyPr wrap="none" lIns="0" tIns="0" rIns="0" bIns="0" rtlCol="0" anchor="t"/>
          <a:lstStyle/>
          <a:p>
            <a:pPr marL="0" indent="0" algn="r" rtl="1">
              <a:lnSpc>
                <a:spcPts val="1550"/>
              </a:lnSpc>
              <a:buNone/>
            </a:pPr>
            <a:r>
              <a:rPr lang="en-US" sz="1200" dirty="0">
                <a:solidFill>
                  <a:srgbClr val="D73AD7"/>
                </a:solidFill>
                <a:latin typeface="Source Serif 4 Semi Bold" pitchFamily="34" charset="0"/>
                <a:ea typeface="Source Serif 4 Semi Bold" pitchFamily="34" charset="-122"/>
                <a:cs typeface="Source Serif 4 Semi Bold" pitchFamily="34" charset="-120"/>
              </a:rPr>
              <a:t>الاستدلال بعادات العرب</a:t>
            </a:r>
            <a:endParaRPr lang="en-US" sz="1200" dirty="0"/>
          </a:p>
        </p:txBody>
      </p:sp>
      <p:sp>
        <p:nvSpPr>
          <p:cNvPr id="6" name="Text 4"/>
          <p:cNvSpPr/>
          <p:nvPr/>
        </p:nvSpPr>
        <p:spPr>
          <a:xfrm>
            <a:off x="471130" y="2093238"/>
            <a:ext cx="6679883" cy="430768"/>
          </a:xfrm>
          <a:prstGeom prst="rect">
            <a:avLst/>
          </a:prstGeom>
          <a:noFill/>
          <a:ln/>
        </p:spPr>
        <p:txBody>
          <a:bodyPr wrap="square" lIns="0" tIns="0" rIns="0" bIns="0" rtlCol="0" anchor="t"/>
          <a:lstStyle/>
          <a:p>
            <a:pPr marL="0" indent="0" algn="r" rtl="1">
              <a:lnSpc>
                <a:spcPts val="1650"/>
              </a:lnSpc>
              <a:buNone/>
            </a:pPr>
            <a:r>
              <a:rPr lang="en-US" sz="1050" dirty="0">
                <a:solidFill>
                  <a:srgbClr val="272525"/>
                </a:solidFill>
                <a:latin typeface="Source Sans 3" pitchFamily="34" charset="0"/>
                <a:ea typeface="Source Sans 3" pitchFamily="34" charset="-122"/>
                <a:cs typeface="Source Sans 3" pitchFamily="34" charset="-120"/>
              </a:rPr>
              <a:t>في تفسير قوله تعالى: </a:t>
            </a:r>
            <a:r>
              <a:rPr lang="en-US" sz="1050" b="1" dirty="0">
                <a:solidFill>
                  <a:srgbClr val="272525"/>
                </a:solidFill>
                <a:latin typeface="Source Sans 3" pitchFamily="34" charset="0"/>
                <a:ea typeface="Source Sans 3" pitchFamily="34" charset="-122"/>
                <a:cs typeface="Source Sans 3" pitchFamily="34" charset="-120"/>
              </a:rPr>
              <a:t>يا أيها الذين آمنوا لا يحل لكم أن ترثوا النساء كرهاً</a:t>
            </a:r>
            <a:r>
              <a:rPr lang="en-US" sz="1050" dirty="0">
                <a:solidFill>
                  <a:srgbClr val="272525"/>
                </a:solidFill>
                <a:latin typeface="Source Sans 3" pitchFamily="34" charset="0"/>
                <a:ea typeface="Source Sans 3" pitchFamily="34" charset="-122"/>
                <a:cs typeface="Source Sans 3" pitchFamily="34" charset="-120"/>
              </a:rPr>
              <a:t>. فسرها ابن عباس بأن الرجل إذا مات أبوه، كان هو أحق بامرأته، إن شاء أمسكها أو حبسها حتى تفتدي منه بصداقها، أو تموت فيذهب بمالها. وهو تقليد جاهلي أبطله الإسلام.</a:t>
            </a:r>
            <a:endParaRPr lang="en-US" sz="1050" dirty="0"/>
          </a:p>
        </p:txBody>
      </p:sp>
      <p:pic>
        <p:nvPicPr>
          <p:cNvPr id="7" name="Image 0" descr="preencoded.png"/>
          <p:cNvPicPr>
            <a:picLocks noChangeAspect="1"/>
          </p:cNvPicPr>
          <p:nvPr/>
        </p:nvPicPr>
        <p:blipFill>
          <a:blip r:embed="rId3"/>
          <a:stretch>
            <a:fillRect/>
          </a:stretch>
        </p:blipFill>
        <p:spPr>
          <a:xfrm>
            <a:off x="471130" y="2675453"/>
            <a:ext cx="6679883" cy="6679883"/>
          </a:xfrm>
          <a:prstGeom prst="rect">
            <a:avLst/>
          </a:prstGeom>
        </p:spPr>
      </p:pic>
      <p:sp>
        <p:nvSpPr>
          <p:cNvPr id="8" name="Text 5"/>
          <p:cNvSpPr/>
          <p:nvPr/>
        </p:nvSpPr>
        <p:spPr>
          <a:xfrm>
            <a:off x="12582882" y="1760815"/>
            <a:ext cx="1584008" cy="197882"/>
          </a:xfrm>
          <a:prstGeom prst="rect">
            <a:avLst/>
          </a:prstGeom>
          <a:noFill/>
          <a:ln/>
        </p:spPr>
        <p:txBody>
          <a:bodyPr wrap="none" lIns="0" tIns="0" rIns="0" bIns="0" rtlCol="0" anchor="t"/>
          <a:lstStyle/>
          <a:p>
            <a:pPr marL="0" indent="0" algn="r" rtl="1">
              <a:lnSpc>
                <a:spcPts val="1550"/>
              </a:lnSpc>
              <a:buNone/>
            </a:pPr>
            <a:r>
              <a:rPr lang="en-US" sz="1200" dirty="0">
                <a:solidFill>
                  <a:srgbClr val="D73AD7"/>
                </a:solidFill>
                <a:latin typeface="Source Serif 4 Semi Bold" pitchFamily="34" charset="0"/>
                <a:ea typeface="Source Serif 4 Semi Bold" pitchFamily="34" charset="-122"/>
                <a:cs typeface="Source Serif 4 Semi Bold" pitchFamily="34" charset="-120"/>
              </a:rPr>
              <a:t>دور الطبري وتطور المنهج</a:t>
            </a:r>
            <a:endParaRPr lang="en-US" sz="1200" dirty="0"/>
          </a:p>
        </p:txBody>
      </p:sp>
      <p:sp>
        <p:nvSpPr>
          <p:cNvPr id="9" name="Text 6"/>
          <p:cNvSpPr/>
          <p:nvPr/>
        </p:nvSpPr>
        <p:spPr>
          <a:xfrm>
            <a:off x="7487007" y="2093238"/>
            <a:ext cx="6679883" cy="430768"/>
          </a:xfrm>
          <a:prstGeom prst="rect">
            <a:avLst/>
          </a:prstGeom>
          <a:noFill/>
          <a:ln/>
        </p:spPr>
        <p:txBody>
          <a:bodyPr wrap="square" lIns="0" tIns="0" rIns="0" bIns="0" rtlCol="0" anchor="t"/>
          <a:lstStyle/>
          <a:p>
            <a:pPr marL="0" indent="0" algn="r" rtl="1">
              <a:lnSpc>
                <a:spcPts val="1650"/>
              </a:lnSpc>
              <a:buNone/>
            </a:pPr>
            <a:r>
              <a:rPr lang="en-US" sz="1050" dirty="0">
                <a:solidFill>
                  <a:srgbClr val="272525"/>
                </a:solidFill>
                <a:latin typeface="Source Sans 3" pitchFamily="34" charset="0"/>
                <a:ea typeface="Source Sans 3" pitchFamily="34" charset="-122"/>
                <a:cs typeface="Source Sans 3" pitchFamily="34" charset="-120"/>
              </a:rPr>
              <a:t>في القرن الثالث الهجري، اتسع التفسير بالرأي مع جهود الإمام الطبري (شيخ المفسرين). اعتمد الطبري على ترجيح المنقولات بالرجوع إلى اللغة وعادات العرب والأحكام النحوية والاستنباطات الفقهية، متأسياً بمنهج عمر وابن عباس.</a:t>
            </a:r>
            <a:endParaRPr lang="en-US" sz="1050" dirty="0"/>
          </a:p>
        </p:txBody>
      </p:sp>
      <p:sp>
        <p:nvSpPr>
          <p:cNvPr id="10" name="Shape 7"/>
          <p:cNvSpPr/>
          <p:nvPr/>
        </p:nvSpPr>
        <p:spPr>
          <a:xfrm>
            <a:off x="7487007" y="2675453"/>
            <a:ext cx="6679883" cy="571857"/>
          </a:xfrm>
          <a:prstGeom prst="roundRect">
            <a:avLst>
              <a:gd name="adj" fmla="val 9889"/>
            </a:avLst>
          </a:prstGeom>
          <a:solidFill>
            <a:srgbClr val="EFBEF4"/>
          </a:solidFill>
          <a:ln/>
        </p:spPr>
      </p:sp>
      <p:pic>
        <p:nvPicPr>
          <p:cNvPr id="11" name="Image 1" descr="preencoded.png"/>
          <p:cNvPicPr>
            <a:picLocks noChangeAspect="1"/>
          </p:cNvPicPr>
          <p:nvPr/>
        </p:nvPicPr>
        <p:blipFill>
          <a:blip r:embed="rId4"/>
          <a:stretch>
            <a:fillRect/>
          </a:stretch>
        </p:blipFill>
        <p:spPr>
          <a:xfrm>
            <a:off x="7621548" y="2870597"/>
            <a:ext cx="168235" cy="134541"/>
          </a:xfrm>
          <a:prstGeom prst="rect">
            <a:avLst/>
          </a:prstGeom>
        </p:spPr>
      </p:pic>
      <p:sp>
        <p:nvSpPr>
          <p:cNvPr id="12" name="Text 8"/>
          <p:cNvSpPr/>
          <p:nvPr/>
        </p:nvSpPr>
        <p:spPr>
          <a:xfrm>
            <a:off x="7924324" y="2843570"/>
            <a:ext cx="6108025" cy="215384"/>
          </a:xfrm>
          <a:prstGeom prst="rect">
            <a:avLst/>
          </a:prstGeom>
          <a:noFill/>
          <a:ln/>
        </p:spPr>
        <p:txBody>
          <a:bodyPr wrap="none" lIns="0" tIns="0" rIns="0" bIns="0" rtlCol="0" anchor="t"/>
          <a:lstStyle/>
          <a:p>
            <a:pPr marL="0" indent="0" algn="r" rtl="1">
              <a:lnSpc>
                <a:spcPts val="1650"/>
              </a:lnSpc>
              <a:buNone/>
            </a:pPr>
            <a:r>
              <a:rPr lang="en-US" sz="1050" dirty="0">
                <a:solidFill>
                  <a:srgbClr val="000000"/>
                </a:solidFill>
                <a:latin typeface="Source Sans 3" pitchFamily="34" charset="0"/>
                <a:ea typeface="Source Sans 3" pitchFamily="34" charset="-122"/>
                <a:cs typeface="Source Sans 3" pitchFamily="34" charset="-120"/>
              </a:rPr>
              <a:t>جهد الطبري يمثل مظهراً مبكراً قوياً للتفسير العقلي الحر والتأمل الدقيق.</a:t>
            </a:r>
            <a:endParaRPr lang="en-US" sz="10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5479733" y="868323"/>
            <a:ext cx="8312944" cy="704017"/>
          </a:xfrm>
          <a:prstGeom prst="rect">
            <a:avLst/>
          </a:prstGeom>
          <a:noFill/>
          <a:ln/>
        </p:spPr>
        <p:txBody>
          <a:bodyPr wrap="none" lIns="0" tIns="0" rIns="0" bIns="0" rtlCol="0" anchor="t"/>
          <a:lstStyle/>
          <a:p>
            <a:pPr marL="0" indent="0" algn="r" rtl="1">
              <a:lnSpc>
                <a:spcPts val="5500"/>
              </a:lnSpc>
              <a:buNone/>
            </a:pPr>
            <a:r>
              <a:rPr lang="en-US" sz="4400" dirty="0">
                <a:solidFill>
                  <a:srgbClr val="D73AD7"/>
                </a:solidFill>
                <a:latin typeface="Source Serif 4 Semi Bold" pitchFamily="34" charset="0"/>
                <a:ea typeface="Source Serif 4 Semi Bold" pitchFamily="34" charset="-122"/>
                <a:cs typeface="Source Serif 4 Semi Bold" pitchFamily="34" charset="-120"/>
              </a:rPr>
              <a:t>مدرسة المعتزلة وتوسع التفسير العقلي</a:t>
            </a:r>
            <a:endParaRPr lang="en-US" sz="4400" dirty="0"/>
          </a:p>
        </p:txBody>
      </p:sp>
      <p:sp>
        <p:nvSpPr>
          <p:cNvPr id="3" name="Text 1"/>
          <p:cNvSpPr/>
          <p:nvPr/>
        </p:nvSpPr>
        <p:spPr>
          <a:xfrm>
            <a:off x="8790027" y="1668066"/>
            <a:ext cx="5002649" cy="422315"/>
          </a:xfrm>
          <a:prstGeom prst="rect">
            <a:avLst/>
          </a:prstGeom>
          <a:noFill/>
          <a:ln/>
        </p:spPr>
        <p:txBody>
          <a:bodyPr wrap="none" lIns="0" tIns="0" rIns="0" bIns="0" rtlCol="0" anchor="t"/>
          <a:lstStyle/>
          <a:p>
            <a:pPr marL="0" indent="0" algn="r" rtl="1">
              <a:lnSpc>
                <a:spcPts val="3300"/>
              </a:lnSpc>
              <a:buNone/>
            </a:pPr>
            <a:r>
              <a:rPr lang="en-US" sz="2650" dirty="0">
                <a:solidFill>
                  <a:srgbClr val="D73AD7"/>
                </a:solidFill>
                <a:latin typeface="Source Serif 4 Semi Bold" pitchFamily="34" charset="0"/>
                <a:ea typeface="Source Serif 4 Semi Bold" pitchFamily="34" charset="-122"/>
                <a:cs typeface="Source Serif 4 Semi Bold" pitchFamily="34" charset="-120"/>
              </a:rPr>
              <a:t>الزمخشري وكتابه "الكشاف" كأبرز مثال</a:t>
            </a:r>
            <a:endParaRPr lang="en-US" sz="2650" dirty="0"/>
          </a:p>
        </p:txBody>
      </p:sp>
      <p:sp>
        <p:nvSpPr>
          <p:cNvPr id="4" name="Text 2"/>
          <p:cNvSpPr/>
          <p:nvPr/>
        </p:nvSpPr>
        <p:spPr>
          <a:xfrm>
            <a:off x="837724" y="2449354"/>
            <a:ext cx="12954952" cy="766048"/>
          </a:xfrm>
          <a:prstGeom prst="rect">
            <a:avLst/>
          </a:prstGeom>
          <a:noFill/>
          <a:ln/>
        </p:spPr>
        <p:txBody>
          <a:bodyPr wrap="square" lIns="0" tIns="0" rIns="0" bIns="0" rtlCol="0" anchor="t"/>
          <a:lstStyle/>
          <a:p>
            <a:pPr marL="0" indent="0" algn="r" rtl="1">
              <a:lnSpc>
                <a:spcPts val="3000"/>
              </a:lnSpc>
              <a:buNone/>
            </a:pPr>
            <a:r>
              <a:rPr lang="en-US" sz="1850" dirty="0">
                <a:solidFill>
                  <a:srgbClr val="272525"/>
                </a:solidFill>
                <a:latin typeface="Source Sans 3" pitchFamily="34" charset="0"/>
                <a:ea typeface="Source Sans 3" pitchFamily="34" charset="-122"/>
                <a:cs typeface="Source Sans 3" pitchFamily="34" charset="-120"/>
              </a:rPr>
              <a:t>تتابع المفسرون في السير بالتفسير بالرأي حتى صار التفسير العقلي غالباً على التفسير النقلي في كثير من المصنفات، وظهر هذا جلياً في مدرسة المعتزلة.</a:t>
            </a:r>
            <a:endParaRPr lang="en-US" sz="1850" dirty="0"/>
          </a:p>
        </p:txBody>
      </p:sp>
      <p:sp>
        <p:nvSpPr>
          <p:cNvPr id="5" name="Shape 3"/>
          <p:cNvSpPr/>
          <p:nvPr/>
        </p:nvSpPr>
        <p:spPr>
          <a:xfrm>
            <a:off x="9633942" y="3484602"/>
            <a:ext cx="4158734" cy="718066"/>
          </a:xfrm>
          <a:prstGeom prst="roundRect">
            <a:avLst>
              <a:gd name="adj" fmla="val 480052"/>
            </a:avLst>
          </a:prstGeom>
          <a:solidFill>
            <a:srgbClr val="D75BE2"/>
          </a:solidFill>
          <a:ln w="7620">
            <a:solidFill>
              <a:srgbClr val="BD41C8"/>
            </a:solidFill>
            <a:prstDash val="solid"/>
          </a:ln>
        </p:spPr>
      </p:sp>
      <p:pic>
        <p:nvPicPr>
          <p:cNvPr id="6" name="Image 0" descr="preencoded.png"/>
          <p:cNvPicPr>
            <a:picLocks noChangeAspect="1"/>
          </p:cNvPicPr>
          <p:nvPr/>
        </p:nvPicPr>
        <p:blipFill>
          <a:blip r:embed="rId3"/>
          <a:stretch>
            <a:fillRect/>
          </a:stretch>
        </p:blipFill>
        <p:spPr>
          <a:xfrm>
            <a:off x="11533823" y="3619262"/>
            <a:ext cx="358973" cy="448747"/>
          </a:xfrm>
          <a:prstGeom prst="rect">
            <a:avLst/>
          </a:prstGeom>
        </p:spPr>
      </p:pic>
      <p:sp>
        <p:nvSpPr>
          <p:cNvPr id="7" name="Text 4"/>
          <p:cNvSpPr/>
          <p:nvPr/>
        </p:nvSpPr>
        <p:spPr>
          <a:xfrm>
            <a:off x="10737175" y="4441984"/>
            <a:ext cx="2816185" cy="351949"/>
          </a:xfrm>
          <a:prstGeom prst="rect">
            <a:avLst/>
          </a:prstGeom>
          <a:noFill/>
          <a:ln/>
        </p:spPr>
        <p:txBody>
          <a:bodyPr wrap="none" lIns="0" tIns="0" rIns="0" bIns="0" rtlCol="0" anchor="t"/>
          <a:lstStyle/>
          <a:p>
            <a:pPr marL="0" indent="0" algn="r" rtl="1">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الزمخشري والكشاف</a:t>
            </a:r>
            <a:endParaRPr lang="en-US" sz="2200" dirty="0"/>
          </a:p>
        </p:txBody>
      </p:sp>
      <p:sp>
        <p:nvSpPr>
          <p:cNvPr id="8" name="Text 5"/>
          <p:cNvSpPr/>
          <p:nvPr/>
        </p:nvSpPr>
        <p:spPr>
          <a:xfrm>
            <a:off x="9873258" y="4937522"/>
            <a:ext cx="3680103" cy="1149072"/>
          </a:xfrm>
          <a:prstGeom prst="rect">
            <a:avLst/>
          </a:prstGeom>
          <a:noFill/>
          <a:ln/>
        </p:spPr>
        <p:txBody>
          <a:bodyPr wrap="square" lIns="0" tIns="0" rIns="0" bIns="0" rtlCol="0" anchor="t"/>
          <a:lstStyle/>
          <a:p>
            <a:pPr marL="0" indent="0" algn="r" rtl="1">
              <a:lnSpc>
                <a:spcPts val="3000"/>
              </a:lnSpc>
              <a:buNone/>
            </a:pPr>
            <a:r>
              <a:rPr lang="en-US" sz="1850" dirty="0">
                <a:solidFill>
                  <a:srgbClr val="272525"/>
                </a:solidFill>
                <a:latin typeface="Source Sans 3" pitchFamily="34" charset="0"/>
                <a:ea typeface="Source Sans 3" pitchFamily="34" charset="-122"/>
                <a:cs typeface="Source Sans 3" pitchFamily="34" charset="-120"/>
              </a:rPr>
              <a:t>توسع الزمخشري في كتابه "الكشاف" في استخدام الشواهد اللغوية والبلاغية لدعم المعاني.</a:t>
            </a:r>
            <a:endParaRPr lang="en-US" sz="1850" dirty="0"/>
          </a:p>
        </p:txBody>
      </p:sp>
      <p:sp>
        <p:nvSpPr>
          <p:cNvPr id="9" name="Shape 6"/>
          <p:cNvSpPr/>
          <p:nvPr/>
        </p:nvSpPr>
        <p:spPr>
          <a:xfrm>
            <a:off x="5235893" y="3484602"/>
            <a:ext cx="4158734" cy="718066"/>
          </a:xfrm>
          <a:prstGeom prst="roundRect">
            <a:avLst>
              <a:gd name="adj" fmla="val 480052"/>
            </a:avLst>
          </a:prstGeom>
          <a:solidFill>
            <a:srgbClr val="D75BE2"/>
          </a:solidFill>
          <a:ln w="7620">
            <a:solidFill>
              <a:srgbClr val="BD41C8"/>
            </a:solidFill>
            <a:prstDash val="solid"/>
          </a:ln>
        </p:spPr>
      </p:sp>
      <p:pic>
        <p:nvPicPr>
          <p:cNvPr id="10" name="Image 1" descr="preencoded.png"/>
          <p:cNvPicPr>
            <a:picLocks noChangeAspect="1"/>
          </p:cNvPicPr>
          <p:nvPr/>
        </p:nvPicPr>
        <p:blipFill>
          <a:blip r:embed="rId4"/>
          <a:stretch>
            <a:fillRect/>
          </a:stretch>
        </p:blipFill>
        <p:spPr>
          <a:xfrm>
            <a:off x="7135773" y="3619262"/>
            <a:ext cx="358973" cy="448747"/>
          </a:xfrm>
          <a:prstGeom prst="rect">
            <a:avLst/>
          </a:prstGeom>
        </p:spPr>
      </p:pic>
      <p:sp>
        <p:nvSpPr>
          <p:cNvPr id="11" name="Text 7"/>
          <p:cNvSpPr/>
          <p:nvPr/>
        </p:nvSpPr>
        <p:spPr>
          <a:xfrm>
            <a:off x="6339126" y="4441984"/>
            <a:ext cx="2816185" cy="351949"/>
          </a:xfrm>
          <a:prstGeom prst="rect">
            <a:avLst/>
          </a:prstGeom>
          <a:noFill/>
          <a:ln/>
        </p:spPr>
        <p:txBody>
          <a:bodyPr wrap="none" lIns="0" tIns="0" rIns="0" bIns="0" rtlCol="0" anchor="t"/>
          <a:lstStyle/>
          <a:p>
            <a:pPr marL="0" indent="0" algn="r" rtl="1">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إحياء المفردات</a:t>
            </a:r>
            <a:endParaRPr lang="en-US" sz="2200" dirty="0"/>
          </a:p>
        </p:txBody>
      </p:sp>
      <p:sp>
        <p:nvSpPr>
          <p:cNvPr id="12" name="Text 8"/>
          <p:cNvSpPr/>
          <p:nvPr/>
        </p:nvSpPr>
        <p:spPr>
          <a:xfrm>
            <a:off x="5475208" y="4937522"/>
            <a:ext cx="3680103" cy="766048"/>
          </a:xfrm>
          <a:prstGeom prst="rect">
            <a:avLst/>
          </a:prstGeom>
          <a:noFill/>
          <a:ln/>
        </p:spPr>
        <p:txBody>
          <a:bodyPr wrap="square" lIns="0" tIns="0" rIns="0" bIns="0" rtlCol="0" anchor="t"/>
          <a:lstStyle/>
          <a:p>
            <a:pPr marL="0" indent="0" algn="r" rtl="1">
              <a:lnSpc>
                <a:spcPts val="3000"/>
              </a:lnSpc>
              <a:buNone/>
            </a:pPr>
            <a:r>
              <a:rPr lang="en-US" sz="1850" dirty="0">
                <a:solidFill>
                  <a:srgbClr val="272525"/>
                </a:solidFill>
                <a:latin typeface="Source Sans 3" pitchFamily="34" charset="0"/>
                <a:ea typeface="Source Sans 3" pitchFamily="34" charset="-122"/>
                <a:cs typeface="Source Sans 3" pitchFamily="34" charset="-120"/>
              </a:rPr>
              <a:t>كان لهم الفضل في إحياء الكثير من المفردات اللغوية والشواهد الشعرية.</a:t>
            </a:r>
            <a:endParaRPr lang="en-US" sz="1850" dirty="0"/>
          </a:p>
        </p:txBody>
      </p:sp>
      <p:sp>
        <p:nvSpPr>
          <p:cNvPr id="13" name="Shape 9"/>
          <p:cNvSpPr/>
          <p:nvPr/>
        </p:nvSpPr>
        <p:spPr>
          <a:xfrm>
            <a:off x="837724" y="3484602"/>
            <a:ext cx="4158853" cy="718066"/>
          </a:xfrm>
          <a:prstGeom prst="roundRect">
            <a:avLst>
              <a:gd name="adj" fmla="val 480052"/>
            </a:avLst>
          </a:prstGeom>
          <a:solidFill>
            <a:srgbClr val="D75BE2"/>
          </a:solidFill>
          <a:ln w="7620">
            <a:solidFill>
              <a:srgbClr val="BD41C8"/>
            </a:solidFill>
            <a:prstDash val="solid"/>
          </a:ln>
        </p:spPr>
      </p:sp>
      <p:pic>
        <p:nvPicPr>
          <p:cNvPr id="14" name="Image 2" descr="preencoded.png"/>
          <p:cNvPicPr>
            <a:picLocks noChangeAspect="1"/>
          </p:cNvPicPr>
          <p:nvPr/>
        </p:nvPicPr>
        <p:blipFill>
          <a:blip r:embed="rId5"/>
          <a:stretch>
            <a:fillRect/>
          </a:stretch>
        </p:blipFill>
        <p:spPr>
          <a:xfrm>
            <a:off x="2737723" y="3619262"/>
            <a:ext cx="358973" cy="448747"/>
          </a:xfrm>
          <a:prstGeom prst="rect">
            <a:avLst/>
          </a:prstGeom>
        </p:spPr>
      </p:pic>
      <p:sp>
        <p:nvSpPr>
          <p:cNvPr id="15" name="Text 10"/>
          <p:cNvSpPr/>
          <p:nvPr/>
        </p:nvSpPr>
        <p:spPr>
          <a:xfrm>
            <a:off x="1941076" y="4441984"/>
            <a:ext cx="2816185" cy="351949"/>
          </a:xfrm>
          <a:prstGeom prst="rect">
            <a:avLst/>
          </a:prstGeom>
          <a:noFill/>
          <a:ln/>
        </p:spPr>
        <p:txBody>
          <a:bodyPr wrap="none" lIns="0" tIns="0" rIns="0" bIns="0" rtlCol="0" anchor="t"/>
          <a:lstStyle/>
          <a:p>
            <a:pPr marL="0" indent="0" algn="r" rtl="1">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الوجوه البلاغية</a:t>
            </a:r>
            <a:endParaRPr lang="en-US" sz="2200" dirty="0"/>
          </a:p>
        </p:txBody>
      </p:sp>
      <p:sp>
        <p:nvSpPr>
          <p:cNvPr id="16" name="Text 11"/>
          <p:cNvSpPr/>
          <p:nvPr/>
        </p:nvSpPr>
        <p:spPr>
          <a:xfrm>
            <a:off x="1077039" y="4937522"/>
            <a:ext cx="3680222" cy="1149072"/>
          </a:xfrm>
          <a:prstGeom prst="rect">
            <a:avLst/>
          </a:prstGeom>
          <a:noFill/>
          <a:ln/>
        </p:spPr>
        <p:txBody>
          <a:bodyPr wrap="square" lIns="0" tIns="0" rIns="0" bIns="0" rtlCol="0" anchor="t"/>
          <a:lstStyle/>
          <a:p>
            <a:pPr marL="0" indent="0" algn="r" rtl="1">
              <a:lnSpc>
                <a:spcPts val="3000"/>
              </a:lnSpc>
              <a:buNone/>
            </a:pPr>
            <a:r>
              <a:rPr lang="en-US" sz="1850" dirty="0">
                <a:solidFill>
                  <a:srgbClr val="272525"/>
                </a:solidFill>
                <a:latin typeface="Source Sans 3" pitchFamily="34" charset="0"/>
                <a:ea typeface="Source Sans 3" pitchFamily="34" charset="-122"/>
                <a:cs typeface="Source Sans 3" pitchFamily="34" charset="-120"/>
              </a:rPr>
              <a:t>ركزوا على القواعد النحوية والوجوه البلاغية لدعم إعجاز القرآن الكريم، رغم انحرافهم العقدي.</a:t>
            </a:r>
            <a:endParaRPr lang="en-US" sz="1850" dirty="0"/>
          </a:p>
        </p:txBody>
      </p:sp>
      <p:sp>
        <p:nvSpPr>
          <p:cNvPr id="17" name="Text 12"/>
          <p:cNvSpPr/>
          <p:nvPr/>
        </p:nvSpPr>
        <p:spPr>
          <a:xfrm>
            <a:off x="837724" y="6595110"/>
            <a:ext cx="12954952" cy="766048"/>
          </a:xfrm>
          <a:prstGeom prst="rect">
            <a:avLst/>
          </a:prstGeom>
          <a:noFill/>
          <a:ln/>
        </p:spPr>
        <p:txBody>
          <a:bodyPr wrap="square" lIns="0" tIns="0" rIns="0" bIns="0" rtlCol="0" anchor="t"/>
          <a:lstStyle/>
          <a:p>
            <a:pPr marL="0" indent="0" algn="r" rtl="1">
              <a:lnSpc>
                <a:spcPts val="3000"/>
              </a:lnSpc>
              <a:buNone/>
            </a:pPr>
            <a:r>
              <a:rPr lang="en-US" sz="1850" dirty="0">
                <a:solidFill>
                  <a:srgbClr val="272525"/>
                </a:solidFill>
                <a:latin typeface="Source Sans 3" pitchFamily="34" charset="0"/>
                <a:ea typeface="Source Sans 3" pitchFamily="34" charset="-122"/>
                <a:cs typeface="Source Sans 3" pitchFamily="34" charset="-120"/>
              </a:rPr>
              <a:t>كما أشار ابن خلدون في مقدمته إلى انقسام التفسير إلى قسمين: تفسير نقلي مستند للآثار، وتفسير يرجع إلى اللسان (اللغة، الإعراب، البلاغة)، واعتبر الكشاف من أحسن ما اشتمل عليه هذا اللون الثاني.</a:t>
            </a:r>
            <a:endParaRPr lang="en-US" sz="18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158871" y="668774"/>
            <a:ext cx="6813232" cy="553283"/>
          </a:xfrm>
          <a:prstGeom prst="rect">
            <a:avLst/>
          </a:prstGeom>
          <a:noFill/>
          <a:ln/>
        </p:spPr>
        <p:txBody>
          <a:bodyPr wrap="none" lIns="0" tIns="0" rIns="0" bIns="0" rtlCol="0" anchor="t"/>
          <a:lstStyle/>
          <a:p>
            <a:pPr marL="0" indent="0" algn="r" rtl="1">
              <a:lnSpc>
                <a:spcPts val="4350"/>
              </a:lnSpc>
              <a:buNone/>
            </a:pPr>
            <a:r>
              <a:rPr lang="en-US" sz="3450" dirty="0">
                <a:solidFill>
                  <a:srgbClr val="D73AD7"/>
                </a:solidFill>
                <a:latin typeface="Source Serif 4 Semi Bold" pitchFamily="34" charset="0"/>
                <a:ea typeface="Source Serif 4 Semi Bold" pitchFamily="34" charset="-122"/>
                <a:cs typeface="Source Serif 4 Semi Bold" pitchFamily="34" charset="-120"/>
              </a:rPr>
              <a:t>الدوافع الأربعة للتوسع في التفسير بالرأي</a:t>
            </a:r>
            <a:endParaRPr lang="en-US" sz="3450" dirty="0"/>
          </a:p>
        </p:txBody>
      </p:sp>
      <p:sp>
        <p:nvSpPr>
          <p:cNvPr id="3" name="Text 1"/>
          <p:cNvSpPr/>
          <p:nvPr/>
        </p:nvSpPr>
        <p:spPr>
          <a:xfrm>
            <a:off x="658297" y="1598176"/>
            <a:ext cx="13313807" cy="300990"/>
          </a:xfrm>
          <a:prstGeom prst="rect">
            <a:avLst/>
          </a:prstGeom>
          <a:noFill/>
          <a:ln/>
        </p:spPr>
        <p:txBody>
          <a:bodyPr wrap="none" lIns="0" tIns="0" rIns="0" bIns="0" rtlCol="0" anchor="t"/>
          <a:lstStyle/>
          <a:p>
            <a:pPr marL="0" indent="0" algn="r" rtl="1">
              <a:lnSpc>
                <a:spcPts val="2350"/>
              </a:lnSpc>
              <a:buNone/>
            </a:pPr>
            <a:r>
              <a:rPr lang="en-US" sz="1450" dirty="0">
                <a:solidFill>
                  <a:srgbClr val="272525"/>
                </a:solidFill>
                <a:latin typeface="Source Sans 3" pitchFamily="34" charset="0"/>
                <a:ea typeface="Source Sans 3" pitchFamily="34" charset="-122"/>
                <a:cs typeface="Source Sans 3" pitchFamily="34" charset="-120"/>
              </a:rPr>
              <a:t>يبدو أن استمرار التفسير بالرأي وسيطرته حتى العصر الحديث، كان مدفوعاً بأسباب منهجية وعلمية واجتماعية ملحة.</a:t>
            </a:r>
            <a:endParaRPr lang="en-US" sz="1450" dirty="0"/>
          </a:p>
        </p:txBody>
      </p:sp>
      <p:sp>
        <p:nvSpPr>
          <p:cNvPr id="4" name="Shape 2"/>
          <p:cNvSpPr/>
          <p:nvPr/>
        </p:nvSpPr>
        <p:spPr>
          <a:xfrm>
            <a:off x="9811702" y="2110740"/>
            <a:ext cx="1664137" cy="1066324"/>
          </a:xfrm>
          <a:prstGeom prst="roundRect">
            <a:avLst>
              <a:gd name="adj" fmla="val 7409"/>
            </a:avLst>
          </a:prstGeom>
          <a:solidFill>
            <a:srgbClr val="D75BE2"/>
          </a:solidFill>
          <a:ln w="7620">
            <a:solidFill>
              <a:srgbClr val="BD41C8"/>
            </a:solidFill>
            <a:prstDash val="solid"/>
          </a:ln>
        </p:spPr>
      </p:sp>
      <p:pic>
        <p:nvPicPr>
          <p:cNvPr id="5" name="Image 0" descr="preencoded.png"/>
          <p:cNvPicPr>
            <a:picLocks noChangeAspect="1"/>
          </p:cNvPicPr>
          <p:nvPr/>
        </p:nvPicPr>
        <p:blipFill>
          <a:blip r:embed="rId3"/>
          <a:stretch>
            <a:fillRect/>
          </a:stretch>
        </p:blipFill>
        <p:spPr>
          <a:xfrm>
            <a:off x="10511552" y="2478524"/>
            <a:ext cx="264438" cy="330637"/>
          </a:xfrm>
          <a:prstGeom prst="rect">
            <a:avLst/>
          </a:prstGeom>
        </p:spPr>
      </p:pic>
      <p:sp>
        <p:nvSpPr>
          <p:cNvPr id="6" name="Text 3"/>
          <p:cNvSpPr/>
          <p:nvPr/>
        </p:nvSpPr>
        <p:spPr>
          <a:xfrm>
            <a:off x="7410688" y="2298740"/>
            <a:ext cx="2213015" cy="276582"/>
          </a:xfrm>
          <a:prstGeom prst="rect">
            <a:avLst/>
          </a:prstGeom>
          <a:noFill/>
          <a:ln/>
        </p:spPr>
        <p:txBody>
          <a:bodyPr wrap="none" lIns="0" tIns="0" rIns="0" bIns="0" rtlCol="0" anchor="t"/>
          <a:lstStyle/>
          <a:p>
            <a:pPr marL="0" indent="0" algn="r" rtl="1">
              <a:lnSpc>
                <a:spcPts val="2150"/>
              </a:lnSpc>
              <a:buNone/>
            </a:pPr>
            <a:r>
              <a:rPr lang="en-US" sz="1700" dirty="0">
                <a:solidFill>
                  <a:srgbClr val="000000"/>
                </a:solidFill>
                <a:latin typeface="Source Serif 4 Semi Bold" pitchFamily="34" charset="0"/>
                <a:ea typeface="Source Serif 4 Semi Bold" pitchFamily="34" charset="-122"/>
                <a:cs typeface="Source Serif 4 Semi Bold" pitchFamily="34" charset="-120"/>
              </a:rPr>
              <a:t>قصور المأثور</a:t>
            </a:r>
            <a:endParaRPr lang="en-US" sz="1700" dirty="0"/>
          </a:p>
        </p:txBody>
      </p:sp>
      <p:sp>
        <p:nvSpPr>
          <p:cNvPr id="7" name="Text 4"/>
          <p:cNvSpPr/>
          <p:nvPr/>
        </p:nvSpPr>
        <p:spPr>
          <a:xfrm>
            <a:off x="1712119" y="2688074"/>
            <a:ext cx="7911584" cy="300990"/>
          </a:xfrm>
          <a:prstGeom prst="rect">
            <a:avLst/>
          </a:prstGeom>
          <a:noFill/>
          <a:ln/>
        </p:spPr>
        <p:txBody>
          <a:bodyPr wrap="none" lIns="0" tIns="0" rIns="0" bIns="0" rtlCol="0" anchor="t"/>
          <a:lstStyle/>
          <a:p>
            <a:pPr marL="0" indent="0" algn="r" rtl="1">
              <a:lnSpc>
                <a:spcPts val="2350"/>
              </a:lnSpc>
              <a:buNone/>
            </a:pPr>
            <a:r>
              <a:rPr lang="en-US" sz="1450" dirty="0">
                <a:solidFill>
                  <a:srgbClr val="000000"/>
                </a:solidFill>
                <a:latin typeface="Source Sans 3" pitchFamily="34" charset="0"/>
                <a:ea typeface="Source Sans 3" pitchFamily="34" charset="-122"/>
                <a:cs typeface="Source Sans 3" pitchFamily="34" charset="-120"/>
              </a:rPr>
              <a:t>التفسير بالمأثور لم يغط كل الآيات القرآنية، فكانت هناك حاجة ماسة لتفسير الآيات التي لم يرد فيها نقل صحيح.</a:t>
            </a:r>
            <a:endParaRPr lang="en-US" sz="1450" dirty="0"/>
          </a:p>
        </p:txBody>
      </p:sp>
      <p:sp>
        <p:nvSpPr>
          <p:cNvPr id="8" name="Shape 5"/>
          <p:cNvSpPr/>
          <p:nvPr/>
        </p:nvSpPr>
        <p:spPr>
          <a:xfrm>
            <a:off x="752237" y="3167539"/>
            <a:ext cx="8965525" cy="11430"/>
          </a:xfrm>
          <a:prstGeom prst="roundRect">
            <a:avLst>
              <a:gd name="adj" fmla="val 691232"/>
            </a:avLst>
          </a:prstGeom>
          <a:solidFill>
            <a:srgbClr val="D75BE2"/>
          </a:solidFill>
          <a:ln/>
        </p:spPr>
      </p:sp>
      <p:sp>
        <p:nvSpPr>
          <p:cNvPr id="9" name="Shape 6"/>
          <p:cNvSpPr/>
          <p:nvPr/>
        </p:nvSpPr>
        <p:spPr>
          <a:xfrm>
            <a:off x="8979575" y="3271004"/>
            <a:ext cx="3328392" cy="1367314"/>
          </a:xfrm>
          <a:prstGeom prst="roundRect">
            <a:avLst>
              <a:gd name="adj" fmla="val 5778"/>
            </a:avLst>
          </a:prstGeom>
          <a:solidFill>
            <a:srgbClr val="D75BE2"/>
          </a:solidFill>
          <a:ln w="7620">
            <a:solidFill>
              <a:srgbClr val="BD41C8"/>
            </a:solidFill>
            <a:prstDash val="solid"/>
          </a:ln>
        </p:spPr>
      </p:sp>
      <p:pic>
        <p:nvPicPr>
          <p:cNvPr id="10" name="Image 1" descr="preencoded.png"/>
          <p:cNvPicPr>
            <a:picLocks noChangeAspect="1"/>
          </p:cNvPicPr>
          <p:nvPr/>
        </p:nvPicPr>
        <p:blipFill>
          <a:blip r:embed="rId4"/>
          <a:stretch>
            <a:fillRect/>
          </a:stretch>
        </p:blipFill>
        <p:spPr>
          <a:xfrm>
            <a:off x="10511552" y="3789283"/>
            <a:ext cx="264438" cy="330637"/>
          </a:xfrm>
          <a:prstGeom prst="rect">
            <a:avLst/>
          </a:prstGeom>
        </p:spPr>
      </p:pic>
      <p:sp>
        <p:nvSpPr>
          <p:cNvPr id="11" name="Text 7"/>
          <p:cNvSpPr/>
          <p:nvPr/>
        </p:nvSpPr>
        <p:spPr>
          <a:xfrm>
            <a:off x="6578560" y="3459004"/>
            <a:ext cx="2213015" cy="276582"/>
          </a:xfrm>
          <a:prstGeom prst="rect">
            <a:avLst/>
          </a:prstGeom>
          <a:noFill/>
          <a:ln/>
        </p:spPr>
        <p:txBody>
          <a:bodyPr wrap="none" lIns="0" tIns="0" rIns="0" bIns="0" rtlCol="0" anchor="t"/>
          <a:lstStyle/>
          <a:p>
            <a:pPr marL="0" indent="0" algn="r" rtl="1">
              <a:lnSpc>
                <a:spcPts val="2150"/>
              </a:lnSpc>
              <a:buNone/>
            </a:pPr>
            <a:r>
              <a:rPr lang="en-US" sz="1700" dirty="0">
                <a:solidFill>
                  <a:srgbClr val="000000"/>
                </a:solidFill>
                <a:latin typeface="Source Serif 4 Semi Bold" pitchFamily="34" charset="0"/>
                <a:ea typeface="Source Serif 4 Semi Bold" pitchFamily="34" charset="-122"/>
                <a:cs typeface="Source Serif 4 Semi Bold" pitchFamily="34" charset="-120"/>
              </a:rPr>
              <a:t>ضعف السليقة العربية</a:t>
            </a:r>
            <a:endParaRPr lang="en-US" sz="1700" dirty="0"/>
          </a:p>
        </p:txBody>
      </p:sp>
      <p:sp>
        <p:nvSpPr>
          <p:cNvPr id="12" name="Text 8"/>
          <p:cNvSpPr/>
          <p:nvPr/>
        </p:nvSpPr>
        <p:spPr>
          <a:xfrm>
            <a:off x="846296" y="3848338"/>
            <a:ext cx="7945279" cy="601980"/>
          </a:xfrm>
          <a:prstGeom prst="rect">
            <a:avLst/>
          </a:prstGeom>
          <a:noFill/>
          <a:ln/>
        </p:spPr>
        <p:txBody>
          <a:bodyPr wrap="square" lIns="0" tIns="0" rIns="0" bIns="0" rtlCol="0" anchor="t"/>
          <a:lstStyle/>
          <a:p>
            <a:pPr marL="0" indent="0" algn="r" rtl="1">
              <a:lnSpc>
                <a:spcPts val="2350"/>
              </a:lnSpc>
              <a:buNone/>
            </a:pPr>
            <a:r>
              <a:rPr lang="en-US" sz="1450" dirty="0">
                <a:solidFill>
                  <a:srgbClr val="000000"/>
                </a:solidFill>
                <a:latin typeface="Source Sans 3" pitchFamily="34" charset="0"/>
                <a:ea typeface="Source Sans 3" pitchFamily="34" charset="-122"/>
                <a:cs typeface="Source Sans 3" pitchFamily="34" charset="-120"/>
              </a:rPr>
              <a:t>بعد القرن الثالث، أدى اختلاط العرب بغيرهم إلى ضعف الأساليب العربية وغموض بعض التعابير القرآنية البليغة، مما استدعى </a:t>
            </a:r>
            <a:r>
              <a:rPr lang="en-US" sz="1450" b="1" dirty="0">
                <a:solidFill>
                  <a:srgbClr val="000000"/>
                </a:solidFill>
                <a:latin typeface="Source Sans 3" pitchFamily="34" charset="0"/>
                <a:ea typeface="Source Sans 3" pitchFamily="34" charset="-122"/>
                <a:cs typeface="Source Sans 3" pitchFamily="34" charset="-120"/>
              </a:rPr>
              <a:t>بسط الموجز والكشف عن المجمل</a:t>
            </a:r>
            <a:r>
              <a:rPr lang="en-US" sz="1450" dirty="0">
                <a:solidFill>
                  <a:srgbClr val="000000"/>
                </a:solidFill>
                <a:latin typeface="Source Sans 3" pitchFamily="34" charset="0"/>
                <a:ea typeface="Source Sans 3" pitchFamily="34" charset="-122"/>
                <a:cs typeface="Source Sans 3" pitchFamily="34" charset="-120"/>
              </a:rPr>
              <a:t>.</a:t>
            </a:r>
            <a:endParaRPr lang="en-US" sz="1450" dirty="0"/>
          </a:p>
        </p:txBody>
      </p:sp>
      <p:sp>
        <p:nvSpPr>
          <p:cNvPr id="13" name="Shape 9"/>
          <p:cNvSpPr/>
          <p:nvPr/>
        </p:nvSpPr>
        <p:spPr>
          <a:xfrm>
            <a:off x="752237" y="4628793"/>
            <a:ext cx="8133398" cy="11430"/>
          </a:xfrm>
          <a:prstGeom prst="roundRect">
            <a:avLst>
              <a:gd name="adj" fmla="val 691232"/>
            </a:avLst>
          </a:prstGeom>
          <a:solidFill>
            <a:srgbClr val="D75BE2"/>
          </a:solidFill>
          <a:ln/>
        </p:spPr>
      </p:sp>
      <p:sp>
        <p:nvSpPr>
          <p:cNvPr id="14" name="Shape 10"/>
          <p:cNvSpPr/>
          <p:nvPr/>
        </p:nvSpPr>
        <p:spPr>
          <a:xfrm>
            <a:off x="8147447" y="4732258"/>
            <a:ext cx="4992648" cy="1367314"/>
          </a:xfrm>
          <a:prstGeom prst="roundRect">
            <a:avLst>
              <a:gd name="adj" fmla="val 5778"/>
            </a:avLst>
          </a:prstGeom>
          <a:solidFill>
            <a:srgbClr val="D75BE2"/>
          </a:solidFill>
          <a:ln w="7620">
            <a:solidFill>
              <a:srgbClr val="BD41C8"/>
            </a:solidFill>
            <a:prstDash val="solid"/>
          </a:ln>
        </p:spPr>
      </p:sp>
      <p:pic>
        <p:nvPicPr>
          <p:cNvPr id="15" name="Image 2" descr="preencoded.png"/>
          <p:cNvPicPr>
            <a:picLocks noChangeAspect="1"/>
          </p:cNvPicPr>
          <p:nvPr/>
        </p:nvPicPr>
        <p:blipFill>
          <a:blip r:embed="rId5"/>
          <a:stretch>
            <a:fillRect/>
          </a:stretch>
        </p:blipFill>
        <p:spPr>
          <a:xfrm>
            <a:off x="10511552" y="5250537"/>
            <a:ext cx="264438" cy="330637"/>
          </a:xfrm>
          <a:prstGeom prst="rect">
            <a:avLst/>
          </a:prstGeom>
        </p:spPr>
      </p:pic>
      <p:sp>
        <p:nvSpPr>
          <p:cNvPr id="16" name="Text 11"/>
          <p:cNvSpPr/>
          <p:nvPr/>
        </p:nvSpPr>
        <p:spPr>
          <a:xfrm>
            <a:off x="5746433" y="4920258"/>
            <a:ext cx="2213015" cy="276582"/>
          </a:xfrm>
          <a:prstGeom prst="rect">
            <a:avLst/>
          </a:prstGeom>
          <a:noFill/>
          <a:ln/>
        </p:spPr>
        <p:txBody>
          <a:bodyPr wrap="none" lIns="0" tIns="0" rIns="0" bIns="0" rtlCol="0" anchor="t"/>
          <a:lstStyle/>
          <a:p>
            <a:pPr marL="0" indent="0" algn="r" rtl="1">
              <a:lnSpc>
                <a:spcPts val="2150"/>
              </a:lnSpc>
              <a:buNone/>
            </a:pPr>
            <a:r>
              <a:rPr lang="en-US" sz="1700" dirty="0">
                <a:solidFill>
                  <a:srgbClr val="000000"/>
                </a:solidFill>
                <a:latin typeface="Source Serif 4 Semi Bold" pitchFamily="34" charset="0"/>
                <a:ea typeface="Source Serif 4 Semi Bold" pitchFamily="34" charset="-122"/>
                <a:cs typeface="Source Serif 4 Semi Bold" pitchFamily="34" charset="-120"/>
              </a:rPr>
              <a:t>الخلاف المذهبي</a:t>
            </a:r>
            <a:endParaRPr lang="en-US" sz="1700" dirty="0"/>
          </a:p>
        </p:txBody>
      </p:sp>
      <p:sp>
        <p:nvSpPr>
          <p:cNvPr id="17" name="Text 12"/>
          <p:cNvSpPr/>
          <p:nvPr/>
        </p:nvSpPr>
        <p:spPr>
          <a:xfrm>
            <a:off x="846296" y="5309592"/>
            <a:ext cx="7113151" cy="601980"/>
          </a:xfrm>
          <a:prstGeom prst="rect">
            <a:avLst/>
          </a:prstGeom>
          <a:noFill/>
          <a:ln/>
        </p:spPr>
        <p:txBody>
          <a:bodyPr wrap="square" lIns="0" tIns="0" rIns="0" bIns="0" rtlCol="0" anchor="t"/>
          <a:lstStyle/>
          <a:p>
            <a:pPr marL="0" indent="0" algn="r" rtl="1">
              <a:lnSpc>
                <a:spcPts val="2350"/>
              </a:lnSpc>
              <a:buNone/>
            </a:pPr>
            <a:r>
              <a:rPr lang="en-US" sz="1450" dirty="0">
                <a:solidFill>
                  <a:srgbClr val="000000"/>
                </a:solidFill>
                <a:latin typeface="Source Sans 3" pitchFamily="34" charset="0"/>
                <a:ea typeface="Source Sans 3" pitchFamily="34" charset="-122"/>
                <a:cs typeface="Source Sans 3" pitchFamily="34" charset="-120"/>
              </a:rPr>
              <a:t>دفع الخلاف بين الفرق الإسلامية كل فريق إلى تلوين التفسير باللون المذهبي، لتفسير الآيات بما يتفق مع عقائدهم وأهدافهم.</a:t>
            </a:r>
            <a:endParaRPr lang="en-US" sz="1450" dirty="0"/>
          </a:p>
        </p:txBody>
      </p:sp>
      <p:sp>
        <p:nvSpPr>
          <p:cNvPr id="18" name="Shape 13"/>
          <p:cNvSpPr/>
          <p:nvPr/>
        </p:nvSpPr>
        <p:spPr>
          <a:xfrm>
            <a:off x="752237" y="6090047"/>
            <a:ext cx="7301270" cy="11430"/>
          </a:xfrm>
          <a:prstGeom prst="roundRect">
            <a:avLst>
              <a:gd name="adj" fmla="val 691232"/>
            </a:avLst>
          </a:prstGeom>
          <a:solidFill>
            <a:srgbClr val="D75BE2"/>
          </a:solidFill>
          <a:ln/>
        </p:spPr>
      </p:sp>
      <p:sp>
        <p:nvSpPr>
          <p:cNvPr id="19" name="Shape 14"/>
          <p:cNvSpPr/>
          <p:nvPr/>
        </p:nvSpPr>
        <p:spPr>
          <a:xfrm>
            <a:off x="7315200" y="6193512"/>
            <a:ext cx="6656903" cy="1367314"/>
          </a:xfrm>
          <a:prstGeom prst="roundRect">
            <a:avLst>
              <a:gd name="adj" fmla="val 5778"/>
            </a:avLst>
          </a:prstGeom>
          <a:solidFill>
            <a:srgbClr val="D75BE2"/>
          </a:solidFill>
          <a:ln w="7620">
            <a:solidFill>
              <a:srgbClr val="BD41C8"/>
            </a:solidFill>
            <a:prstDash val="solid"/>
          </a:ln>
        </p:spPr>
      </p:sp>
      <p:pic>
        <p:nvPicPr>
          <p:cNvPr id="20" name="Image 3" descr="preencoded.png"/>
          <p:cNvPicPr>
            <a:picLocks noChangeAspect="1"/>
          </p:cNvPicPr>
          <p:nvPr/>
        </p:nvPicPr>
        <p:blipFill>
          <a:blip r:embed="rId6"/>
          <a:stretch>
            <a:fillRect/>
          </a:stretch>
        </p:blipFill>
        <p:spPr>
          <a:xfrm>
            <a:off x="10511433" y="6711791"/>
            <a:ext cx="264438" cy="330637"/>
          </a:xfrm>
          <a:prstGeom prst="rect">
            <a:avLst/>
          </a:prstGeom>
        </p:spPr>
      </p:pic>
      <p:sp>
        <p:nvSpPr>
          <p:cNvPr id="21" name="Text 15"/>
          <p:cNvSpPr/>
          <p:nvPr/>
        </p:nvSpPr>
        <p:spPr>
          <a:xfrm>
            <a:off x="4914186" y="6381512"/>
            <a:ext cx="2213015" cy="276582"/>
          </a:xfrm>
          <a:prstGeom prst="rect">
            <a:avLst/>
          </a:prstGeom>
          <a:noFill/>
          <a:ln/>
        </p:spPr>
        <p:txBody>
          <a:bodyPr wrap="none" lIns="0" tIns="0" rIns="0" bIns="0" rtlCol="0" anchor="t"/>
          <a:lstStyle/>
          <a:p>
            <a:pPr marL="0" indent="0" algn="r" rtl="1">
              <a:lnSpc>
                <a:spcPts val="2150"/>
              </a:lnSpc>
              <a:buNone/>
            </a:pPr>
            <a:r>
              <a:rPr lang="en-US" sz="1700" dirty="0">
                <a:solidFill>
                  <a:srgbClr val="000000"/>
                </a:solidFill>
                <a:latin typeface="Source Serif 4 Semi Bold" pitchFamily="34" charset="0"/>
                <a:ea typeface="Source Serif 4 Semi Bold" pitchFamily="34" charset="-122"/>
                <a:cs typeface="Source Serif 4 Semi Bold" pitchFamily="34" charset="-120"/>
              </a:rPr>
              <a:t>تطور العلوم الحديثة</a:t>
            </a:r>
            <a:endParaRPr lang="en-US" sz="1700" dirty="0"/>
          </a:p>
        </p:txBody>
      </p:sp>
      <p:sp>
        <p:nvSpPr>
          <p:cNvPr id="22" name="Text 16"/>
          <p:cNvSpPr/>
          <p:nvPr/>
        </p:nvSpPr>
        <p:spPr>
          <a:xfrm>
            <a:off x="846296" y="6770846"/>
            <a:ext cx="6280904" cy="601980"/>
          </a:xfrm>
          <a:prstGeom prst="rect">
            <a:avLst/>
          </a:prstGeom>
          <a:noFill/>
          <a:ln/>
        </p:spPr>
        <p:txBody>
          <a:bodyPr wrap="square" lIns="0" tIns="0" rIns="0" bIns="0" rtlCol="0" anchor="t"/>
          <a:lstStyle/>
          <a:p>
            <a:pPr marL="0" indent="0" algn="r" rtl="1">
              <a:lnSpc>
                <a:spcPts val="2350"/>
              </a:lnSpc>
              <a:buNone/>
            </a:pPr>
            <a:r>
              <a:rPr lang="en-US" sz="1450" dirty="0">
                <a:solidFill>
                  <a:srgbClr val="000000"/>
                </a:solidFill>
                <a:latin typeface="Source Sans 3" pitchFamily="34" charset="0"/>
                <a:ea typeface="Source Sans 3" pitchFamily="34" charset="-122"/>
                <a:cs typeface="Source Sans 3" pitchFamily="34" charset="-120"/>
              </a:rPr>
              <a:t>تطور العلوم الكونية والنفسية والاجتماعية يقتضي تفسير الآيات ذات العلاقة بحسب مستوى التطور العلمي لمواجهة مشكلات ومسائل مستحدثة لم تظهر في عصر السلف.</a:t>
            </a:r>
            <a:endParaRPr lang="en-US" sz="14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6496288" y="501848"/>
            <a:ext cx="7495342" cy="536734"/>
          </a:xfrm>
          <a:prstGeom prst="rect">
            <a:avLst/>
          </a:prstGeom>
          <a:noFill/>
          <a:ln/>
        </p:spPr>
        <p:txBody>
          <a:bodyPr wrap="none" lIns="0" tIns="0" rIns="0" bIns="0" rtlCol="0" anchor="t"/>
          <a:lstStyle/>
          <a:p>
            <a:pPr marL="0" indent="0" algn="r" rtl="1">
              <a:lnSpc>
                <a:spcPts val="4200"/>
              </a:lnSpc>
              <a:buNone/>
            </a:pPr>
            <a:r>
              <a:rPr lang="en-US" sz="3350" dirty="0">
                <a:solidFill>
                  <a:srgbClr val="D73AD7"/>
                </a:solidFill>
                <a:latin typeface="Source Serif 4 Semi Bold" pitchFamily="34" charset="0"/>
                <a:ea typeface="Source Serif 4 Semi Bold" pitchFamily="34" charset="-122"/>
                <a:cs typeface="Source Serif 4 Semi Bold" pitchFamily="34" charset="-120"/>
              </a:rPr>
              <a:t>ضرورة الاستنباط ورفض الاقتصار على السماع</a:t>
            </a:r>
            <a:endParaRPr lang="en-US" sz="3350" dirty="0"/>
          </a:p>
        </p:txBody>
      </p:sp>
      <p:sp>
        <p:nvSpPr>
          <p:cNvPr id="3" name="Text 1"/>
          <p:cNvSpPr/>
          <p:nvPr/>
        </p:nvSpPr>
        <p:spPr>
          <a:xfrm>
            <a:off x="638770" y="1403628"/>
            <a:ext cx="13352859" cy="291941"/>
          </a:xfrm>
          <a:prstGeom prst="rect">
            <a:avLst/>
          </a:prstGeom>
          <a:noFill/>
          <a:ln/>
        </p:spPr>
        <p:txBody>
          <a:bodyPr wrap="none" lIns="0" tIns="0" rIns="0" bIns="0" rtlCol="0" anchor="t"/>
          <a:lstStyle/>
          <a:p>
            <a:pPr marL="0" indent="0" algn="r" rtl="1">
              <a:lnSpc>
                <a:spcPts val="2250"/>
              </a:lnSpc>
              <a:buNone/>
            </a:pPr>
            <a:r>
              <a:rPr lang="en-US" sz="1400" dirty="0">
                <a:solidFill>
                  <a:srgbClr val="272525"/>
                </a:solidFill>
                <a:latin typeface="Source Sans 3" pitchFamily="34" charset="0"/>
                <a:ea typeface="Source Sans 3" pitchFamily="34" charset="-122"/>
                <a:cs typeface="Source Sans 3" pitchFamily="34" charset="-120"/>
              </a:rPr>
              <a:t>يؤكد العلماء على فساد القول بالاقتصار على التفسير المسموع فقط، وأن إعمال العقل والاستنباط الصحيح ضرورة شرعية ومنهجية.</a:t>
            </a:r>
            <a:endParaRPr lang="en-US" sz="1400" dirty="0"/>
          </a:p>
        </p:txBody>
      </p:sp>
      <p:pic>
        <p:nvPicPr>
          <p:cNvPr id="4" name="Image 0" descr="preencoded.png"/>
          <p:cNvPicPr>
            <a:picLocks noChangeAspect="1"/>
          </p:cNvPicPr>
          <p:nvPr/>
        </p:nvPicPr>
        <p:blipFill>
          <a:blip r:embed="rId3"/>
          <a:stretch>
            <a:fillRect/>
          </a:stretch>
        </p:blipFill>
        <p:spPr>
          <a:xfrm>
            <a:off x="638770" y="2106097"/>
            <a:ext cx="6453783" cy="6453783"/>
          </a:xfrm>
          <a:prstGeom prst="rect">
            <a:avLst/>
          </a:prstGeom>
        </p:spPr>
      </p:pic>
      <p:sp>
        <p:nvSpPr>
          <p:cNvPr id="5" name="Text 2"/>
          <p:cNvSpPr/>
          <p:nvPr/>
        </p:nvSpPr>
        <p:spPr>
          <a:xfrm>
            <a:off x="11467981" y="2083356"/>
            <a:ext cx="2531269" cy="268486"/>
          </a:xfrm>
          <a:prstGeom prst="rect">
            <a:avLst/>
          </a:prstGeom>
          <a:noFill/>
          <a:ln/>
        </p:spPr>
        <p:txBody>
          <a:bodyPr wrap="none" lIns="0" tIns="0" rIns="0" bIns="0" rtlCol="0" anchor="t"/>
          <a:lstStyle/>
          <a:p>
            <a:pPr marL="0" indent="0" algn="r" rtl="1">
              <a:lnSpc>
                <a:spcPts val="2100"/>
              </a:lnSpc>
              <a:buNone/>
            </a:pPr>
            <a:r>
              <a:rPr lang="en-US" sz="1650" dirty="0">
                <a:solidFill>
                  <a:srgbClr val="D73AD7"/>
                </a:solidFill>
                <a:latin typeface="Source Serif 4 Semi Bold" pitchFamily="34" charset="0"/>
                <a:ea typeface="Source Serif 4 Semi Bold" pitchFamily="34" charset="-122"/>
                <a:cs typeface="Source Serif 4 Semi Bold" pitchFamily="34" charset="-120"/>
              </a:rPr>
              <a:t>رأي القرطبي في الإلزام بالسماع</a:t>
            </a:r>
            <a:endParaRPr lang="en-US" sz="1650" dirty="0"/>
          </a:p>
        </p:txBody>
      </p:sp>
      <p:sp>
        <p:nvSpPr>
          <p:cNvPr id="6" name="Text 3"/>
          <p:cNvSpPr/>
          <p:nvPr/>
        </p:nvSpPr>
        <p:spPr>
          <a:xfrm>
            <a:off x="7545467" y="2534364"/>
            <a:ext cx="6453783" cy="583883"/>
          </a:xfrm>
          <a:prstGeom prst="rect">
            <a:avLst/>
          </a:prstGeom>
          <a:noFill/>
          <a:ln/>
        </p:spPr>
        <p:txBody>
          <a:bodyPr wrap="square" lIns="0" tIns="0" rIns="0" bIns="0" rtlCol="0" anchor="t"/>
          <a:lstStyle/>
          <a:p>
            <a:pPr marL="0" indent="0" algn="r" rtl="1">
              <a:lnSpc>
                <a:spcPts val="2250"/>
              </a:lnSpc>
              <a:buNone/>
            </a:pPr>
            <a:r>
              <a:rPr lang="en-US" sz="1400" dirty="0">
                <a:solidFill>
                  <a:srgbClr val="272525"/>
                </a:solidFill>
                <a:latin typeface="Source Sans 3" pitchFamily="34" charset="0"/>
                <a:ea typeface="Source Sans 3" pitchFamily="34" charset="-122"/>
                <a:cs typeface="Source Sans 3" pitchFamily="34" charset="-120"/>
              </a:rPr>
              <a:t>القول بأن التفسير موقوف على السماع استناداً لآية: </a:t>
            </a:r>
            <a:r>
              <a:rPr lang="en-US" sz="1400" b="1" dirty="0">
                <a:solidFill>
                  <a:srgbClr val="272525"/>
                </a:solidFill>
                <a:latin typeface="Source Sans 3" pitchFamily="34" charset="0"/>
                <a:ea typeface="Source Sans 3" pitchFamily="34" charset="-122"/>
                <a:cs typeface="Source Sans 3" pitchFamily="34" charset="-120"/>
              </a:rPr>
              <a:t>فإن تنازعتم في شيء فردوه إلى الله والرسول</a:t>
            </a:r>
            <a:r>
              <a:rPr lang="en-US" sz="1400" dirty="0">
                <a:solidFill>
                  <a:srgbClr val="272525"/>
                </a:solidFill>
                <a:latin typeface="Source Sans 3" pitchFamily="34" charset="0"/>
                <a:ea typeface="Source Sans 3" pitchFamily="34" charset="-122"/>
                <a:cs typeface="Source Sans 3" pitchFamily="34" charset="-120"/>
              </a:rPr>
              <a:t> هو قول فاسد. النهي عن التفسير ليس معناه ألا يتكلم أحد في القرآن إلا بما سمعه.</a:t>
            </a:r>
            <a:endParaRPr lang="en-US" sz="1400" dirty="0"/>
          </a:p>
        </p:txBody>
      </p:sp>
      <p:sp>
        <p:nvSpPr>
          <p:cNvPr id="7" name="Text 4"/>
          <p:cNvSpPr/>
          <p:nvPr/>
        </p:nvSpPr>
        <p:spPr>
          <a:xfrm>
            <a:off x="7545467" y="3282434"/>
            <a:ext cx="6453783" cy="291941"/>
          </a:xfrm>
          <a:prstGeom prst="rect">
            <a:avLst/>
          </a:prstGeom>
          <a:noFill/>
          <a:ln/>
        </p:spPr>
        <p:txBody>
          <a:bodyPr wrap="none" lIns="0" tIns="0" rIns="0" bIns="0" rtlCol="0" anchor="t"/>
          <a:lstStyle/>
          <a:p>
            <a:pPr marL="342900" indent="-342900" algn="r" rtl="1">
              <a:lnSpc>
                <a:spcPts val="2250"/>
              </a:lnSpc>
              <a:buSzPct val="100000"/>
              <a:buChar char="•"/>
            </a:pPr>
            <a:r>
              <a:rPr lang="en-US" sz="1400" dirty="0">
                <a:solidFill>
                  <a:srgbClr val="272525"/>
                </a:solidFill>
                <a:latin typeface="Source Sans 3" pitchFamily="34" charset="0"/>
                <a:ea typeface="Source Sans 3" pitchFamily="34" charset="-122"/>
                <a:cs typeface="Source Sans 3" pitchFamily="34" charset="-120"/>
              </a:rPr>
              <a:t>الصحابة اختلفوا في تفسيره على وجوه ليست كلها مسموعة من النبي ﷺ.</a:t>
            </a:r>
            <a:endParaRPr lang="en-US" sz="1400" dirty="0"/>
          </a:p>
        </p:txBody>
      </p:sp>
      <p:sp>
        <p:nvSpPr>
          <p:cNvPr id="8" name="Text 5"/>
          <p:cNvSpPr/>
          <p:nvPr/>
        </p:nvSpPr>
        <p:spPr>
          <a:xfrm>
            <a:off x="7545467" y="3638193"/>
            <a:ext cx="6453783" cy="291941"/>
          </a:xfrm>
          <a:prstGeom prst="rect">
            <a:avLst/>
          </a:prstGeom>
          <a:noFill/>
          <a:ln/>
        </p:spPr>
        <p:txBody>
          <a:bodyPr wrap="none" lIns="0" tIns="0" rIns="0" bIns="0" rtlCol="0" anchor="t"/>
          <a:lstStyle/>
          <a:p>
            <a:pPr marL="342900" indent="-342900" algn="r" rtl="1">
              <a:lnSpc>
                <a:spcPts val="2250"/>
              </a:lnSpc>
              <a:buSzPct val="100000"/>
              <a:buChar char="•"/>
            </a:pPr>
            <a:r>
              <a:rPr lang="en-US" sz="1400" dirty="0">
                <a:solidFill>
                  <a:srgbClr val="272525"/>
                </a:solidFill>
                <a:latin typeface="Source Sans 3" pitchFamily="34" charset="0"/>
                <a:ea typeface="Source Sans 3" pitchFamily="34" charset="-122"/>
                <a:cs typeface="Source Sans 3" pitchFamily="34" charset="-120"/>
              </a:rPr>
              <a:t>لابد من التفسير بالرأي السديد، والعقل السليم، والعلم الثابت ثبوت اليقين.</a:t>
            </a:r>
            <a:endParaRPr lang="en-US" sz="1400" dirty="0"/>
          </a:p>
        </p:txBody>
      </p:sp>
      <p:sp>
        <p:nvSpPr>
          <p:cNvPr id="9" name="Text 6"/>
          <p:cNvSpPr/>
          <p:nvPr/>
        </p:nvSpPr>
        <p:spPr>
          <a:xfrm>
            <a:off x="7545467" y="4094321"/>
            <a:ext cx="6453783" cy="583883"/>
          </a:xfrm>
          <a:prstGeom prst="rect">
            <a:avLst/>
          </a:prstGeom>
          <a:noFill/>
          <a:ln/>
        </p:spPr>
        <p:txBody>
          <a:bodyPr wrap="square" lIns="0" tIns="0" rIns="0" bIns="0" rtlCol="0" anchor="t"/>
          <a:lstStyle/>
          <a:p>
            <a:pPr marL="0" indent="0" algn="r" rtl="1">
              <a:lnSpc>
                <a:spcPts val="2250"/>
              </a:lnSpc>
              <a:buNone/>
            </a:pPr>
            <a:r>
              <a:rPr lang="en-US" sz="1400" dirty="0">
                <a:solidFill>
                  <a:srgbClr val="272525"/>
                </a:solidFill>
                <a:latin typeface="Source Sans 3" pitchFamily="34" charset="0"/>
                <a:ea typeface="Source Sans 3" pitchFamily="34" charset="-122"/>
                <a:cs typeface="Source Sans 3" pitchFamily="34" charset="-120"/>
              </a:rPr>
              <a:t>الاقتصار المطلق على التفسير بالمأثور يصبح </a:t>
            </a:r>
            <a:r>
              <a:rPr lang="en-US" sz="1400" b="1" dirty="0">
                <a:solidFill>
                  <a:srgbClr val="272525"/>
                </a:solidFill>
                <a:latin typeface="Source Sans 3" pitchFamily="34" charset="0"/>
                <a:ea typeface="Source Sans 3" pitchFamily="34" charset="-122"/>
                <a:cs typeface="Source Sans 3" pitchFamily="34" charset="-120"/>
              </a:rPr>
              <a:t>فاسداً</a:t>
            </a:r>
            <a:r>
              <a:rPr lang="en-US" sz="1400" dirty="0">
                <a:solidFill>
                  <a:srgbClr val="272525"/>
                </a:solidFill>
                <a:latin typeface="Source Sans 3" pitchFamily="34" charset="0"/>
                <a:ea typeface="Source Sans 3" pitchFamily="34" charset="-122"/>
                <a:cs typeface="Source Sans 3" pitchFamily="34" charset="-120"/>
              </a:rPr>
              <a:t> في مواجهة التحديات المستجدة وغياب النقل في بعض المواضع.</a:t>
            </a:r>
            <a:endParaRPr lang="en-US" sz="1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6716435" y="901898"/>
            <a:ext cx="7076242" cy="704017"/>
          </a:xfrm>
          <a:prstGeom prst="rect">
            <a:avLst/>
          </a:prstGeom>
          <a:noFill/>
          <a:ln/>
        </p:spPr>
        <p:txBody>
          <a:bodyPr wrap="none" lIns="0" tIns="0" rIns="0" bIns="0" rtlCol="0" anchor="t"/>
          <a:lstStyle/>
          <a:p>
            <a:pPr marL="0" indent="0" algn="r" rtl="1">
              <a:lnSpc>
                <a:spcPts val="5500"/>
              </a:lnSpc>
              <a:buNone/>
            </a:pPr>
            <a:r>
              <a:rPr lang="en-US" sz="4400" dirty="0">
                <a:solidFill>
                  <a:srgbClr val="D73AD7"/>
                </a:solidFill>
                <a:latin typeface="Source Serif 4 Semi Bold" pitchFamily="34" charset="0"/>
                <a:ea typeface="Source Serif 4 Semi Bold" pitchFamily="34" charset="-122"/>
                <a:cs typeface="Source Serif 4 Semi Bold" pitchFamily="34" charset="-120"/>
              </a:rPr>
              <a:t>أبرز نماذج التفاسير بالرأي السديد</a:t>
            </a:r>
            <a:endParaRPr lang="en-US" sz="4400" dirty="0"/>
          </a:p>
        </p:txBody>
      </p:sp>
      <p:sp>
        <p:nvSpPr>
          <p:cNvPr id="3" name="Text 1"/>
          <p:cNvSpPr/>
          <p:nvPr/>
        </p:nvSpPr>
        <p:spPr>
          <a:xfrm>
            <a:off x="837724" y="2084665"/>
            <a:ext cx="12954952" cy="383024"/>
          </a:xfrm>
          <a:prstGeom prst="rect">
            <a:avLst/>
          </a:prstGeom>
          <a:noFill/>
          <a:ln/>
        </p:spPr>
        <p:txBody>
          <a:bodyPr wrap="none" lIns="0" tIns="0" rIns="0" bIns="0" rtlCol="0" anchor="t"/>
          <a:lstStyle/>
          <a:p>
            <a:pPr marL="0" indent="0" algn="r" rtl="1">
              <a:lnSpc>
                <a:spcPts val="3000"/>
              </a:lnSpc>
              <a:buNone/>
            </a:pPr>
            <a:r>
              <a:rPr lang="en-US" sz="1850" dirty="0">
                <a:solidFill>
                  <a:srgbClr val="272525"/>
                </a:solidFill>
                <a:latin typeface="Source Sans 3" pitchFamily="34" charset="0"/>
                <a:ea typeface="Source Sans 3" pitchFamily="34" charset="-122"/>
                <a:cs typeface="Source Sans 3" pitchFamily="34" charset="-120"/>
              </a:rPr>
              <a:t>استمر التفسير بالرأي السديد وظل هو الغالب بفضل جهود المفسرين في خدمة القرآن الكريم، ومن أهم هذه التفاسير التي مثلت هذا الاتجاه:</a:t>
            </a:r>
            <a:endParaRPr lang="en-US" sz="1850" dirty="0"/>
          </a:p>
        </p:txBody>
      </p:sp>
      <p:sp>
        <p:nvSpPr>
          <p:cNvPr id="4" name="Shape 2"/>
          <p:cNvSpPr/>
          <p:nvPr/>
        </p:nvSpPr>
        <p:spPr>
          <a:xfrm>
            <a:off x="13582769" y="2736890"/>
            <a:ext cx="30480" cy="3938588"/>
          </a:xfrm>
          <a:prstGeom prst="roundRect">
            <a:avLst>
              <a:gd name="adj" fmla="val 329856"/>
            </a:avLst>
          </a:prstGeom>
          <a:solidFill>
            <a:srgbClr val="BD41C8"/>
          </a:solidFill>
          <a:ln/>
        </p:spPr>
      </p:sp>
      <p:sp>
        <p:nvSpPr>
          <p:cNvPr id="5" name="Shape 3"/>
          <p:cNvSpPr/>
          <p:nvPr/>
        </p:nvSpPr>
        <p:spPr>
          <a:xfrm>
            <a:off x="13164979" y="2990850"/>
            <a:ext cx="478750" cy="30480"/>
          </a:xfrm>
          <a:prstGeom prst="roundRect">
            <a:avLst>
              <a:gd name="adj" fmla="val 329856"/>
            </a:avLst>
          </a:prstGeom>
          <a:solidFill>
            <a:srgbClr val="BD41C8"/>
          </a:solidFill>
          <a:ln/>
        </p:spPr>
      </p:sp>
      <p:sp>
        <p:nvSpPr>
          <p:cNvPr id="6" name="Shape 4"/>
          <p:cNvSpPr/>
          <p:nvPr/>
        </p:nvSpPr>
        <p:spPr>
          <a:xfrm>
            <a:off x="13523535" y="2916376"/>
            <a:ext cx="179427" cy="179427"/>
          </a:xfrm>
          <a:prstGeom prst="roundRect">
            <a:avLst>
              <a:gd name="adj" fmla="val 254811"/>
            </a:avLst>
          </a:prstGeom>
          <a:solidFill>
            <a:srgbClr val="D75BE2"/>
          </a:solidFill>
          <a:ln/>
        </p:spPr>
      </p:sp>
      <p:sp>
        <p:nvSpPr>
          <p:cNvPr id="7" name="Text 5"/>
          <p:cNvSpPr/>
          <p:nvPr/>
        </p:nvSpPr>
        <p:spPr>
          <a:xfrm>
            <a:off x="9276159" y="2781657"/>
            <a:ext cx="3379470" cy="422315"/>
          </a:xfrm>
          <a:prstGeom prst="rect">
            <a:avLst/>
          </a:prstGeom>
          <a:noFill/>
          <a:ln/>
        </p:spPr>
        <p:txBody>
          <a:bodyPr wrap="none" lIns="0" tIns="0" rIns="0" bIns="0" rtlCol="0" anchor="t"/>
          <a:lstStyle/>
          <a:p>
            <a:pPr marL="0" indent="0" algn="r" rtl="1">
              <a:lnSpc>
                <a:spcPts val="3300"/>
              </a:lnSpc>
              <a:buNone/>
            </a:pPr>
            <a:r>
              <a:rPr lang="en-US" sz="2650" dirty="0">
                <a:solidFill>
                  <a:srgbClr val="272525"/>
                </a:solidFill>
                <a:latin typeface="Source Serif 4 Semi Bold" pitchFamily="34" charset="0"/>
                <a:ea typeface="Source Serif 4 Semi Bold" pitchFamily="34" charset="-122"/>
                <a:cs typeface="Source Serif 4 Semi Bold" pitchFamily="34" charset="-120"/>
              </a:rPr>
              <a:t>أنوار التنزيل وأسرار التأويل</a:t>
            </a:r>
            <a:endParaRPr lang="en-US" sz="2650" dirty="0"/>
          </a:p>
        </p:txBody>
      </p:sp>
      <p:sp>
        <p:nvSpPr>
          <p:cNvPr id="8" name="Text 6"/>
          <p:cNvSpPr/>
          <p:nvPr/>
        </p:nvSpPr>
        <p:spPr>
          <a:xfrm>
            <a:off x="837724" y="3347561"/>
            <a:ext cx="11817906" cy="383024"/>
          </a:xfrm>
          <a:prstGeom prst="rect">
            <a:avLst/>
          </a:prstGeom>
          <a:noFill/>
          <a:ln/>
        </p:spPr>
        <p:txBody>
          <a:bodyPr wrap="none" lIns="0" tIns="0" rIns="0" bIns="0" rtlCol="0" anchor="t"/>
          <a:lstStyle/>
          <a:p>
            <a:pPr marL="0" indent="0" algn="r" rtl="1">
              <a:lnSpc>
                <a:spcPts val="3000"/>
              </a:lnSpc>
              <a:buNone/>
            </a:pPr>
            <a:r>
              <a:rPr lang="en-US" sz="1850" dirty="0">
                <a:solidFill>
                  <a:srgbClr val="272525"/>
                </a:solidFill>
                <a:latin typeface="Source Sans 3" pitchFamily="34" charset="0"/>
                <a:ea typeface="Source Sans 3" pitchFamily="34" charset="-122"/>
                <a:cs typeface="Source Sans 3" pitchFamily="34" charset="-120"/>
              </a:rPr>
              <a:t>للبيضاوي. المتوفى سنة ٦٩١هـ.</a:t>
            </a:r>
            <a:endParaRPr lang="en-US" sz="1850" dirty="0"/>
          </a:p>
        </p:txBody>
      </p:sp>
      <p:sp>
        <p:nvSpPr>
          <p:cNvPr id="9" name="Shape 7"/>
          <p:cNvSpPr/>
          <p:nvPr/>
        </p:nvSpPr>
        <p:spPr>
          <a:xfrm>
            <a:off x="13164979" y="4463296"/>
            <a:ext cx="478750" cy="30480"/>
          </a:xfrm>
          <a:prstGeom prst="roundRect">
            <a:avLst>
              <a:gd name="adj" fmla="val 329856"/>
            </a:avLst>
          </a:prstGeom>
          <a:solidFill>
            <a:srgbClr val="BD41C8"/>
          </a:solidFill>
          <a:ln/>
        </p:spPr>
      </p:sp>
      <p:sp>
        <p:nvSpPr>
          <p:cNvPr id="10" name="Shape 8"/>
          <p:cNvSpPr/>
          <p:nvPr/>
        </p:nvSpPr>
        <p:spPr>
          <a:xfrm>
            <a:off x="13523535" y="4388822"/>
            <a:ext cx="179427" cy="179427"/>
          </a:xfrm>
          <a:prstGeom prst="roundRect">
            <a:avLst>
              <a:gd name="adj" fmla="val 254811"/>
            </a:avLst>
          </a:prstGeom>
          <a:solidFill>
            <a:srgbClr val="D75BE2"/>
          </a:solidFill>
          <a:ln/>
        </p:spPr>
      </p:sp>
      <p:sp>
        <p:nvSpPr>
          <p:cNvPr id="11" name="Text 9"/>
          <p:cNvSpPr/>
          <p:nvPr/>
        </p:nvSpPr>
        <p:spPr>
          <a:xfrm>
            <a:off x="8965763" y="4254103"/>
            <a:ext cx="3689866" cy="422315"/>
          </a:xfrm>
          <a:prstGeom prst="rect">
            <a:avLst/>
          </a:prstGeom>
          <a:noFill/>
          <a:ln/>
        </p:spPr>
        <p:txBody>
          <a:bodyPr wrap="none" lIns="0" tIns="0" rIns="0" bIns="0" rtlCol="0" anchor="t"/>
          <a:lstStyle/>
          <a:p>
            <a:pPr marL="0" indent="0" algn="r" rtl="1">
              <a:lnSpc>
                <a:spcPts val="3300"/>
              </a:lnSpc>
              <a:buNone/>
            </a:pPr>
            <a:r>
              <a:rPr lang="en-US" sz="2650" dirty="0">
                <a:solidFill>
                  <a:srgbClr val="272525"/>
                </a:solidFill>
                <a:latin typeface="Source Serif 4 Semi Bold" pitchFamily="34" charset="0"/>
                <a:ea typeface="Source Serif 4 Semi Bold" pitchFamily="34" charset="-122"/>
                <a:cs typeface="Source Serif 4 Semi Bold" pitchFamily="34" charset="-120"/>
              </a:rPr>
              <a:t>مدارك التنزيل وأسرار التأويل</a:t>
            </a:r>
            <a:endParaRPr lang="en-US" sz="2650" dirty="0"/>
          </a:p>
        </p:txBody>
      </p:sp>
      <p:sp>
        <p:nvSpPr>
          <p:cNvPr id="12" name="Text 10"/>
          <p:cNvSpPr/>
          <p:nvPr/>
        </p:nvSpPr>
        <p:spPr>
          <a:xfrm>
            <a:off x="837724" y="4820007"/>
            <a:ext cx="11817906" cy="383024"/>
          </a:xfrm>
          <a:prstGeom prst="rect">
            <a:avLst/>
          </a:prstGeom>
          <a:noFill/>
          <a:ln/>
        </p:spPr>
        <p:txBody>
          <a:bodyPr wrap="none" lIns="0" tIns="0" rIns="0" bIns="0" rtlCol="0" anchor="t"/>
          <a:lstStyle/>
          <a:p>
            <a:pPr marL="0" indent="0" algn="r" rtl="1">
              <a:lnSpc>
                <a:spcPts val="3000"/>
              </a:lnSpc>
              <a:buNone/>
            </a:pPr>
            <a:r>
              <a:rPr lang="en-US" sz="1850" dirty="0">
                <a:solidFill>
                  <a:srgbClr val="272525"/>
                </a:solidFill>
                <a:latin typeface="Source Sans 3" pitchFamily="34" charset="0"/>
                <a:ea typeface="Source Sans 3" pitchFamily="34" charset="-122"/>
                <a:cs typeface="Source Sans 3" pitchFamily="34" charset="-120"/>
              </a:rPr>
              <a:t>للنسفي. المتوفى سنة ٧٠١هـ.</a:t>
            </a:r>
            <a:endParaRPr lang="en-US" sz="1850" dirty="0"/>
          </a:p>
        </p:txBody>
      </p:sp>
      <p:sp>
        <p:nvSpPr>
          <p:cNvPr id="13" name="Shape 11"/>
          <p:cNvSpPr/>
          <p:nvPr/>
        </p:nvSpPr>
        <p:spPr>
          <a:xfrm>
            <a:off x="13164979" y="5935742"/>
            <a:ext cx="478750" cy="30480"/>
          </a:xfrm>
          <a:prstGeom prst="roundRect">
            <a:avLst>
              <a:gd name="adj" fmla="val 329856"/>
            </a:avLst>
          </a:prstGeom>
          <a:solidFill>
            <a:srgbClr val="BD41C8"/>
          </a:solidFill>
          <a:ln/>
        </p:spPr>
      </p:sp>
      <p:sp>
        <p:nvSpPr>
          <p:cNvPr id="14" name="Shape 12"/>
          <p:cNvSpPr/>
          <p:nvPr/>
        </p:nvSpPr>
        <p:spPr>
          <a:xfrm>
            <a:off x="13523535" y="5861268"/>
            <a:ext cx="179427" cy="179427"/>
          </a:xfrm>
          <a:prstGeom prst="roundRect">
            <a:avLst>
              <a:gd name="adj" fmla="val 254811"/>
            </a:avLst>
          </a:prstGeom>
          <a:solidFill>
            <a:srgbClr val="D75BE2"/>
          </a:solidFill>
          <a:ln/>
        </p:spPr>
      </p:sp>
      <p:sp>
        <p:nvSpPr>
          <p:cNvPr id="15" name="Text 13"/>
          <p:cNvSpPr/>
          <p:nvPr/>
        </p:nvSpPr>
        <p:spPr>
          <a:xfrm>
            <a:off x="8736330" y="5726549"/>
            <a:ext cx="3919299" cy="422315"/>
          </a:xfrm>
          <a:prstGeom prst="rect">
            <a:avLst/>
          </a:prstGeom>
          <a:noFill/>
          <a:ln/>
        </p:spPr>
        <p:txBody>
          <a:bodyPr wrap="none" lIns="0" tIns="0" rIns="0" bIns="0" rtlCol="0" anchor="t"/>
          <a:lstStyle/>
          <a:p>
            <a:pPr marL="0" indent="0" algn="r" rtl="1">
              <a:lnSpc>
                <a:spcPts val="3300"/>
              </a:lnSpc>
              <a:buNone/>
            </a:pPr>
            <a:r>
              <a:rPr lang="en-US" sz="2650" dirty="0">
                <a:solidFill>
                  <a:srgbClr val="272525"/>
                </a:solidFill>
                <a:latin typeface="Source Serif 4 Semi Bold" pitchFamily="34" charset="0"/>
                <a:ea typeface="Source Serif 4 Semi Bold" pitchFamily="34" charset="-122"/>
                <a:cs typeface="Source Serif 4 Semi Bold" pitchFamily="34" charset="-120"/>
              </a:rPr>
              <a:t>لباب التأويل في معاني التنزيل</a:t>
            </a:r>
            <a:endParaRPr lang="en-US" sz="2650" dirty="0"/>
          </a:p>
        </p:txBody>
      </p:sp>
      <p:sp>
        <p:nvSpPr>
          <p:cNvPr id="16" name="Text 14"/>
          <p:cNvSpPr/>
          <p:nvPr/>
        </p:nvSpPr>
        <p:spPr>
          <a:xfrm>
            <a:off x="837724" y="6292453"/>
            <a:ext cx="11817906" cy="383024"/>
          </a:xfrm>
          <a:prstGeom prst="rect">
            <a:avLst/>
          </a:prstGeom>
          <a:noFill/>
          <a:ln/>
        </p:spPr>
        <p:txBody>
          <a:bodyPr wrap="none" lIns="0" tIns="0" rIns="0" bIns="0" rtlCol="0" anchor="t"/>
          <a:lstStyle/>
          <a:p>
            <a:pPr marL="0" indent="0" algn="r" rtl="1">
              <a:lnSpc>
                <a:spcPts val="3000"/>
              </a:lnSpc>
              <a:buNone/>
            </a:pPr>
            <a:r>
              <a:rPr lang="en-US" sz="1850" dirty="0">
                <a:solidFill>
                  <a:srgbClr val="272525"/>
                </a:solidFill>
                <a:latin typeface="Source Sans 3" pitchFamily="34" charset="0"/>
                <a:ea typeface="Source Sans 3" pitchFamily="34" charset="-122"/>
                <a:cs typeface="Source Sans 3" pitchFamily="34" charset="-120"/>
              </a:rPr>
              <a:t>للخازن. المتوفى سنة ٧٤١هـ.</a:t>
            </a:r>
            <a:endParaRPr lang="en-US" sz="1850" dirty="0"/>
          </a:p>
        </p:txBody>
      </p:sp>
      <p:sp>
        <p:nvSpPr>
          <p:cNvPr id="17" name="Text 15"/>
          <p:cNvSpPr/>
          <p:nvPr/>
        </p:nvSpPr>
        <p:spPr>
          <a:xfrm>
            <a:off x="837724" y="6944678"/>
            <a:ext cx="12954952" cy="383024"/>
          </a:xfrm>
          <a:prstGeom prst="rect">
            <a:avLst/>
          </a:prstGeom>
          <a:noFill/>
          <a:ln/>
        </p:spPr>
        <p:txBody>
          <a:bodyPr wrap="none" lIns="0" tIns="0" rIns="0" bIns="0" rtlCol="0" anchor="t"/>
          <a:lstStyle/>
          <a:p>
            <a:pPr marL="0" indent="0" algn="r" rtl="1">
              <a:lnSpc>
                <a:spcPts val="3000"/>
              </a:lnSpc>
              <a:buNone/>
            </a:pPr>
            <a:r>
              <a:rPr lang="en-US" sz="1850" dirty="0">
                <a:solidFill>
                  <a:srgbClr val="272525"/>
                </a:solidFill>
                <a:latin typeface="Source Sans 3" pitchFamily="34" charset="0"/>
                <a:ea typeface="Source Sans 3" pitchFamily="34" charset="-122"/>
                <a:cs typeface="Source Sans 3" pitchFamily="34" charset="-120"/>
              </a:rPr>
              <a:t>هذه التفاسير هي التي رسخت الاتجاه العقلي القائم على التفكير والتحليل والاستنباط اللغوي والفقهي.</a:t>
            </a:r>
            <a:endParaRPr lang="en-US" sz="18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988</Words>
  <Application>Microsoft Office PowerPoint</Application>
  <PresentationFormat>مخصص</PresentationFormat>
  <Paragraphs>93</Paragraphs>
  <Slides>10</Slides>
  <Notes>10</Notes>
  <HiddenSlides>0</HiddenSlides>
  <MMClips>0</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10</vt:i4>
      </vt:variant>
    </vt:vector>
  </HeadingPairs>
  <TitlesOfParts>
    <vt:vector size="15" baseType="lpstr">
      <vt:lpstr>Arial</vt:lpstr>
      <vt:lpstr>Source Serif 4 Semi Bold</vt:lpstr>
      <vt:lpstr>Source Sans 3</vt:lpstr>
      <vt:lpstr>Calibri</vt:lpstr>
      <vt:lpstr>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Administrator</dc:creator>
  <cp:lastModifiedBy>Maher</cp:lastModifiedBy>
  <cp:revision>2</cp:revision>
  <dcterms:created xsi:type="dcterms:W3CDTF">2025-10-14T17:56:35Z</dcterms:created>
  <dcterms:modified xsi:type="dcterms:W3CDTF">2025-10-14T18:00:36Z</dcterms:modified>
</cp:coreProperties>
</file>