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0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2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49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9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73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0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5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5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7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1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07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ACACB-13C9-46FA-A5F9-9F9C89575A7C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6D6C3-2857-40C6-8AB4-1251F96FF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8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687133" y="1057968"/>
            <a:ext cx="9144000" cy="4583112"/>
          </a:xfrm>
        </p:spPr>
        <p:txBody>
          <a:bodyPr>
            <a:normAutofit/>
          </a:bodyPr>
          <a:lstStyle/>
          <a:p>
            <a:pPr algn="ctr" rtl="1"/>
            <a:r>
              <a:rPr lang="ar-SA" sz="4000" dirty="0"/>
              <a:t>المادة: أصول الفقه</a:t>
            </a:r>
            <a:r>
              <a:rPr lang="ar-IQ" sz="4000" dirty="0" smtClean="0"/>
              <a:t/>
            </a:r>
            <a:br>
              <a:rPr lang="ar-IQ" sz="4000" dirty="0" smtClean="0"/>
            </a:br>
            <a:r>
              <a:rPr lang="ar-SA" sz="4000" dirty="0" smtClean="0"/>
              <a:t>أدلة </a:t>
            </a:r>
            <a:r>
              <a:rPr lang="ar-SA" sz="4000" dirty="0"/>
              <a:t>الأحكام </a:t>
            </a:r>
            <a:r>
              <a:rPr lang="ar-SA" sz="4000" dirty="0" smtClean="0"/>
              <a:t>الشرعية</a:t>
            </a:r>
            <a:r>
              <a:rPr lang="af-ZA" sz="4000" dirty="0" smtClean="0"/>
              <a:t/>
            </a:r>
            <a:br>
              <a:rPr lang="af-ZA" sz="4000" dirty="0" smtClean="0"/>
            </a:br>
            <a:r>
              <a:rPr lang="ar-SA" sz="4000" dirty="0" smtClean="0"/>
              <a:t> </a:t>
            </a:r>
            <a:r>
              <a:rPr lang="ar-SA" sz="4000" dirty="0"/>
              <a:t>(القرآن الكريم – السنة النبوية – الإجماع – القياس)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ar-SA" sz="4000" dirty="0" smtClean="0"/>
              <a:t>إعداد</a:t>
            </a:r>
            <a:r>
              <a:rPr lang="en-US" sz="4000" dirty="0" smtClean="0"/>
              <a:t>:</a:t>
            </a:r>
            <a:r>
              <a:rPr lang="ar-IQ" sz="4000" dirty="0" smtClean="0"/>
              <a:t>أ.م.د شروق سلمان حسن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ar-SA" sz="4000" dirty="0"/>
              <a:t>التاريخ</a:t>
            </a:r>
            <a:r>
              <a:rPr lang="en-US" sz="4000" dirty="0"/>
              <a:t>: </a:t>
            </a:r>
            <a:r>
              <a:rPr lang="ar-IQ" sz="4000" dirty="0" smtClean="0"/>
              <a:t>2026م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32891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51786" y="210845"/>
            <a:ext cx="6096000" cy="649408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الخاتمة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ترتيب الأدلة الشرعية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القرآن الكريم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السنة النبوية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الإجماع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القياس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النتائج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هذه الأدلة تمثل الأساس الذي تُبنى عليه الأحكام الشرعية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تساعد على استنباط الأحكام للمسائل المستجدة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تحقق مرونة الشريعة وصلاحيتها لكل زمان ومكان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03984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51785" y="796936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مقدمة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تقوم الشريعة الإسلامية على أدلة يستند إليها الفقهاء في استنباط الأحكام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تُعرف هذه الأدلة بالأدلة الشرعية أو مصادر التشريع الإسلامي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اتفق جمهور العلماء على أربعة أدلة رئيسية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القرآن الكريم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السنة النبوية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الإجماع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القياس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94265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68451" y="793768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القرآن الكريم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القرآن الكريم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كلام الله تعالى المنزل على النبي محمد </a:t>
            </a:r>
            <a:r>
              <a:rPr lang="ar-IQ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ﷺ</a:t>
            </a:r>
            <a:r>
              <a:rPr lang="ar-IQ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المنقول إلينا بالتواتر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المتعبد بتلاوته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مكانته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المصدر الأول للتشريع الإسلامي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أصل الأدلة الشرعية جميعها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2987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5420" y="970904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حجية القرآن الكريم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القرآن الكريم حجة قطعية الثبوت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يجب العمل بأحكامه والالتزام بها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يحتوي على أحكام العقيدة والعبادات والمعاملات والأخلاق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قال تعالى: ﴿وَأَقِيمُوا الصَّلَاةَ﴾ فدلّ على وجوب الصلاة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57359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8147" y="671691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6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السنة النبوية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السنة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ما صدر عن النبي ﷺ من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قول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فعل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تقرير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مكانتها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المصدر الثاني للتشريع بعد القرآن الكريم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تبين أحكام القرآن وتفصلها</a:t>
            </a:r>
            <a: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6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68750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68451" y="255817"/>
            <a:ext cx="6096000" cy="649408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حجية السنة وأمثلتها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حجية السنة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ثبتت بالقرآن والإجماع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واجبة الاتباع والعمل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أمثلة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قول النبي </a:t>
            </a:r>
            <a:r>
              <a:rPr lang="ar-IQ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ﷺ</a:t>
            </a:r>
            <a:r>
              <a:rPr lang="ar-IQ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«إنما الأعمال 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بالنيات</a:t>
            </a:r>
            <a:r>
              <a:rPr lang="ar-IQ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كيفية الصلاة التي بينها النبي </a:t>
            </a:r>
            <a:r>
              <a:rPr lang="ar-IQ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ﷺ</a:t>
            </a:r>
            <a:r>
              <a:rPr lang="ar-IQ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عملياً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وظائف السنة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تأكيد أحكام القرآن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بيان المجمل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تخصيص العام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تقييد المطلق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30259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0700" y="822694"/>
            <a:ext cx="68510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الإجماع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الإجماع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اتفاق مجتهدي الأمة الإسلامية بعد وفاة النبي </a:t>
            </a:r>
            <a:r>
              <a:rPr lang="ar-IQ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ﷺ</a:t>
            </a:r>
            <a:r>
              <a:rPr lang="ar-IQ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على حكم شرعي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أهميته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يحقق وحدة الأمة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يمنع التفرق في الأحكام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إجماع الصحابة على جمع القرآن الكريم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20401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136339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حجية الإجماع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الأدلة على حجيته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من القرآن الكريم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من السنة النبوية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من عمل الصحابة رضي الله عنهم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أثره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إذا ثبت الإجماع أصبح الحكم ملزماً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لا يجوز مخالفته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2488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62250" y="687765"/>
            <a:ext cx="6096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28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القياس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القياس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إلحاق فرع بأصل في حكمه لاشتراكهما في علة الحكم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أركان القياس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الأصل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الفرع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العلة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تحريم المخدرات قياساً على الخمر لاشتراكهما في الإسكار</a:t>
            </a:r>
            <a:r>
              <a:rPr lang="en-US" sz="28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80055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المادة: أصول الفقه أدلة الأحكام الشرعية  (القرآن الكريم – السنة النبوية – الإجماع – القياس) إعداد:أ.م.د شروق سلمان حسن التاريخ: 2026م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أدلة الأحكام الشرعية (القرآن الكريم – السنة النبوية – الإجماع – القياس) إعداد: __ المادة: أصول الفقه التاريخ: __</dc:title>
  <dc:creator>hp</dc:creator>
  <cp:lastModifiedBy>hp</cp:lastModifiedBy>
  <cp:revision>5</cp:revision>
  <dcterms:created xsi:type="dcterms:W3CDTF">2026-06-12T03:49:10Z</dcterms:created>
  <dcterms:modified xsi:type="dcterms:W3CDTF">2026-06-12T13:34:21Z</dcterms:modified>
</cp:coreProperties>
</file>