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6E3-0D45-4D43-82D9-98432655E080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AF5-CDB1-4BF2-A508-1B917F7E6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318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6E3-0D45-4D43-82D9-98432655E080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AF5-CDB1-4BF2-A508-1B917F7E6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43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6E3-0D45-4D43-82D9-98432655E080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AF5-CDB1-4BF2-A508-1B917F7E6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760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6E3-0D45-4D43-82D9-98432655E080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AF5-CDB1-4BF2-A508-1B917F7E6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218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6E3-0D45-4D43-82D9-98432655E080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AF5-CDB1-4BF2-A508-1B917F7E6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22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6E3-0D45-4D43-82D9-98432655E080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AF5-CDB1-4BF2-A508-1B917F7E6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963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6E3-0D45-4D43-82D9-98432655E080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AF5-CDB1-4BF2-A508-1B917F7E6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151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6E3-0D45-4D43-82D9-98432655E080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AF5-CDB1-4BF2-A508-1B917F7E6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423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6E3-0D45-4D43-82D9-98432655E080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AF5-CDB1-4BF2-A508-1B917F7E6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64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6E3-0D45-4D43-82D9-98432655E080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AF5-CDB1-4BF2-A508-1B917F7E6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83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4F6E3-0D45-4D43-82D9-98432655E080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0CAF5-CDB1-4BF2-A508-1B917F7E6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01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4F6E3-0D45-4D43-82D9-98432655E080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0CAF5-CDB1-4BF2-A508-1B917F7E6A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754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455313" y="2034861"/>
            <a:ext cx="9144000" cy="1960809"/>
          </a:xfrm>
        </p:spPr>
        <p:txBody>
          <a:bodyPr>
            <a:normAutofit fontScale="90000"/>
          </a:bodyPr>
          <a:lstStyle/>
          <a:p>
            <a:pPr algn="ctr" rtl="1"/>
            <a:r>
              <a:rPr lang="ar-SA" dirty="0"/>
              <a:t>المادة: أصول </a:t>
            </a:r>
            <a:r>
              <a:rPr lang="ar-SA" dirty="0" smtClean="0"/>
              <a:t>الفقه</a:t>
            </a:r>
            <a:r>
              <a:rPr lang="ar-IQ" dirty="0" smtClean="0"/>
              <a:t/>
            </a:r>
            <a:br>
              <a:rPr lang="ar-IQ" dirty="0" smtClean="0"/>
            </a:br>
            <a:r>
              <a:rPr lang="ar-IQ" dirty="0" smtClean="0"/>
              <a:t/>
            </a:r>
            <a:br>
              <a:rPr lang="ar-IQ" dirty="0" smtClean="0"/>
            </a:br>
            <a:r>
              <a:rPr lang="ar-SA" dirty="0" smtClean="0"/>
              <a:t>الحكم </a:t>
            </a:r>
            <a:r>
              <a:rPr lang="ar-SA" dirty="0" smtClean="0"/>
              <a:t>الشرعي</a:t>
            </a:r>
            <a:r>
              <a:rPr lang="ar-IQ" smtClean="0"/>
              <a:t> الوضعي</a:t>
            </a:r>
            <a:r>
              <a:rPr lang="ar-SA" smtClean="0"/>
              <a:t> </a:t>
            </a:r>
            <a:r>
              <a:rPr lang="ar-SA" dirty="0" smtClean="0"/>
              <a:t>وأنواعه</a:t>
            </a:r>
            <a:r>
              <a:rPr lang="en-US" dirty="0"/>
              <a:t/>
            </a:r>
            <a:br>
              <a:rPr lang="en-US" dirty="0"/>
            </a:br>
            <a:r>
              <a:rPr lang="ar-SA" dirty="0"/>
              <a:t>إعداد</a:t>
            </a:r>
            <a:r>
              <a:rPr lang="en-US" dirty="0"/>
              <a:t>: </a:t>
            </a:r>
            <a:r>
              <a:rPr lang="ar-IQ" dirty="0" smtClean="0"/>
              <a:t> أ.م.د شروق سلمان حسن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ar-SA" dirty="0" smtClean="0"/>
              <a:t>التاريخ</a:t>
            </a:r>
            <a:r>
              <a:rPr lang="ar-IQ" dirty="0" smtClean="0"/>
              <a:t>: 2026م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087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38907" y="92416"/>
            <a:ext cx="6096000" cy="73884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>
              <a:lnSpc>
                <a:spcPct val="115000"/>
              </a:lnSpc>
              <a:spcAft>
                <a:spcPts val="800"/>
              </a:spcAft>
            </a:pPr>
            <a:r>
              <a:rPr lang="ar-SA" sz="24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الخاتمة</a:t>
            </a:r>
            <a: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4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أنواع الحكم الوضعي</a:t>
            </a:r>
            <a: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4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السبب</a:t>
            </a:r>
            <a: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4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الشرط</a:t>
            </a:r>
            <a: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4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المانع</a:t>
            </a:r>
            <a: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4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الصحة</a:t>
            </a:r>
            <a: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4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الفساد (البطلان)</a:t>
            </a:r>
            <a: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4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العزيمة</a:t>
            </a:r>
            <a: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4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الرخصة</a:t>
            </a:r>
            <a: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4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النتائج</a:t>
            </a:r>
            <a: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4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الحكم الوضعي يبين العلاقات التي تربط الأحكام الشرعية بأسبابها وشروطها</a:t>
            </a:r>
            <a: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4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يساعد على التطبيق الصحيح للأحكام الشرعية</a:t>
            </a:r>
            <a: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SA" sz="24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يمثل جانباً مهماً من دراسة أصول الفقه وفهم التشريع الإسلامي</a:t>
            </a:r>
            <a: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ar-IQ" sz="2400" kern="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15000"/>
              </a:lnSpc>
            </a:pPr>
            <a:r>
              <a:rPr lang="en-US" sz="24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276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32090" y="1238192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IQ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2545724" y="1418496"/>
            <a:ext cx="6096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مقدمة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ينقسم الحكم الشرعي إلى حكم تكليفي وحكم وضعي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يُعد الحكم الوضعي من الموضوعات الأساسية في علم أصول الفقه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يبين الأسباب والشروط والموانع المتعلقة بالأحكام الشرعية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يساعد على فهم كيفية ارتباط الأحكام بأفعال المكلفين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8724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64664" y="1589091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IQ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2893454" y="1254240"/>
            <a:ext cx="6096000" cy="40318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تعريف الحكم الشرعي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الحكم الشرعي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هو: خطاب الله تعالى المتعلق بأفعال المكلفين اقتضاءً أو تخييراً أو وضعاً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أقسامه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الحكم التكليفي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الحكم الوضعي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63816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74512" y="1051345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IQ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2416936" y="1193013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تعريف الحكم الشرعي الوضعي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الحكم الوضعي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هو: ما جعل الشارع أمراً معيناً سبباً أو شرطاً أو مانعاً أو صحيحاً أو فاسداً أو رخصةً أو عزيمةً لحكم شرعي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أهميته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يوضح ارتباط الأحكام بأسبابها وشروطها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يسهل فهم تطبيق الأحكام الشرعية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65868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6180" y="697073"/>
            <a:ext cx="60960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السبب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تعريف السبب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هو: وصف ظاهر منضبط جعله الشارع علامة على وجود الحكم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أمثلة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دخول وقت الظهر سبب لوجوب صلاة الظهر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غروب الشمس سبب لوجوب صلاة المغرب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ملك النصاب سبب لوجوب الزكاة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القاعدة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وجود السبب يؤدي إلى وجود الحكم عند تحقق شروطه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00133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94208" y="877377"/>
            <a:ext cx="6096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الشرط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تعريف الشرط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هو: ما يلزم من عدمه العدم، ولا يلزم من وجوده وجود الحكم أو عدمه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أمثلة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الطهارة شرط لصحة الصلاة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وجود الشهود شرط لصحة عقد الزواج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القدرة شرط لوجوب الحج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الأثر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إذا فقد الشرط لم يصح الحكم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04349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61634" y="671315"/>
            <a:ext cx="6096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المانع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تعريف المانع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هو: ما يلزم من وجوده عدم الحكم أو بطلان سببه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أمثلة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الحيض مانع من وجوب الصلاة على المرأة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القتل مانع من الإرث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اختلاف الدين مانع من بعض أحكام الميراث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الأثر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وجود المانع يمنع ترتب الحكم الشرعي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92906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32845" y="1064224"/>
            <a:ext cx="6096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الصحة والفساد (البطلان)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الصحة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هي: موافقة الفعل لأحكام الشرع وترتب آثاره عليه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مثال: صلاة مستوفية للشروط والأركان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الفساد أو البطلان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هو: عدم موافقة الفعل للشرع وعدم ترتب آثاره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مثال: صلاة بغير طهارة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30315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48755" y="903135"/>
            <a:ext cx="6096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rtl="1"/>
            <a:r>
              <a:rPr lang="ar-IQ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kern="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الرخصة والعزيمة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العزيمة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الحكم الأصلي الذي شرعه الله ابتداءً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مثال: وجوب صيام رمضان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الرخصة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حكم شرعي استثنائي شرع لعذر مع قيام السبب الأصلي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مثال: إفطار المسافر في رمضان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الحكمة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ar-SA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التيسير ورفع الحرج عن المكلفين</a:t>
            </a:r>
            <a: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br>
              <a:rPr lang="en-US" sz="3200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13160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27</Words>
  <Application>Microsoft Office PowerPoint</Application>
  <PresentationFormat>Widescreen</PresentationFormat>
  <Paragraphs>14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المادة: أصول الفقه  الحكم الشرعي الوضعي وأنواعه إعداد:  أ.م.د شروق سلمان حسن  التاريخ: 2026م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الحكم الشرعي الوضعي وأنواعه إعداد: __ المادة: أصول الفقه التاريخ: __</dc:title>
  <dc:creator>hp</dc:creator>
  <cp:lastModifiedBy>hp</cp:lastModifiedBy>
  <cp:revision>5</cp:revision>
  <dcterms:created xsi:type="dcterms:W3CDTF">2026-06-12T11:55:55Z</dcterms:created>
  <dcterms:modified xsi:type="dcterms:W3CDTF">2026-06-12T13:59:41Z</dcterms:modified>
</cp:coreProperties>
</file>