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720" r:id="rId1"/>
  </p:sldMasterIdLst>
  <p:sldIdLst>
    <p:sldId id="256" r:id="rId2"/>
    <p:sldId id="261" r:id="rId3"/>
    <p:sldId id="257" r:id="rId4"/>
    <p:sldId id="258" r:id="rId5"/>
    <p:sldId id="259" r:id="rId6"/>
    <p:sldId id="260" r:id="rId7"/>
    <p:sldId id="262" r:id="rId8"/>
  </p:sldIdLst>
  <p:sldSz cx="9144000" cy="6858000" type="screen4x3"/>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75" d="100"/>
          <a:sy n="75" d="100"/>
        </p:scale>
        <p:origin x="-1152"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E01C5C3-A71D-461D-9829-10E923A73104}" type="doc">
      <dgm:prSet loTypeId="urn:microsoft.com/office/officeart/2005/8/layout/chevron2" loCatId="list" qsTypeId="urn:microsoft.com/office/officeart/2005/8/quickstyle/simple1" qsCatId="simple" csTypeId="urn:microsoft.com/office/officeart/2005/8/colors/accent1_2" csCatId="accent1" phldr="1"/>
      <dgm:spPr/>
      <dgm:t>
        <a:bodyPr/>
        <a:lstStyle/>
        <a:p>
          <a:pPr rtl="1"/>
          <a:endParaRPr lang="ar-IQ"/>
        </a:p>
      </dgm:t>
    </dgm:pt>
    <dgm:pt modelId="{1F37BDF9-2BD2-46E7-BB01-D6B8B6253446}">
      <dgm:prSet phldrT="[نص]"/>
      <dgm:spPr/>
      <dgm:t>
        <a:bodyPr/>
        <a:lstStyle/>
        <a:p>
          <a:pPr rtl="1"/>
          <a:endParaRPr lang="ar-IQ" dirty="0"/>
        </a:p>
      </dgm:t>
    </dgm:pt>
    <dgm:pt modelId="{C3F155F5-B445-4918-9AB6-28E2A2F46A59}" type="parTrans" cxnId="{320C10E4-3761-4D0D-9F77-EF80AB347C6E}">
      <dgm:prSet/>
      <dgm:spPr/>
      <dgm:t>
        <a:bodyPr/>
        <a:lstStyle/>
        <a:p>
          <a:pPr rtl="1"/>
          <a:endParaRPr lang="ar-IQ"/>
        </a:p>
      </dgm:t>
    </dgm:pt>
    <dgm:pt modelId="{98021947-CA9F-4C6F-BDE1-5167FDA8CFC6}" type="sibTrans" cxnId="{320C10E4-3761-4D0D-9F77-EF80AB347C6E}">
      <dgm:prSet/>
      <dgm:spPr/>
      <dgm:t>
        <a:bodyPr/>
        <a:lstStyle/>
        <a:p>
          <a:pPr rtl="1"/>
          <a:endParaRPr lang="ar-IQ"/>
        </a:p>
      </dgm:t>
    </dgm:pt>
    <dgm:pt modelId="{C9EF6B2C-F47C-43AD-A5D9-5BDDF6628573}">
      <dgm:prSet phldrT="[نص]"/>
      <dgm:spPr/>
      <dgm:t>
        <a:bodyPr/>
        <a:lstStyle/>
        <a:p>
          <a:pPr rtl="1"/>
          <a:endParaRPr lang="ar-IQ" dirty="0"/>
        </a:p>
      </dgm:t>
    </dgm:pt>
    <dgm:pt modelId="{1770BDCF-1BF5-440D-90CC-70432722F77E}" type="parTrans" cxnId="{EA30B656-6415-4B16-B687-350E79943A53}">
      <dgm:prSet/>
      <dgm:spPr/>
      <dgm:t>
        <a:bodyPr/>
        <a:lstStyle/>
        <a:p>
          <a:pPr rtl="1"/>
          <a:endParaRPr lang="ar-IQ"/>
        </a:p>
      </dgm:t>
    </dgm:pt>
    <dgm:pt modelId="{61E37E95-7A9E-4272-BCD1-83B135B3A6DB}" type="sibTrans" cxnId="{EA30B656-6415-4B16-B687-350E79943A53}">
      <dgm:prSet/>
      <dgm:spPr/>
      <dgm:t>
        <a:bodyPr/>
        <a:lstStyle/>
        <a:p>
          <a:pPr rtl="1"/>
          <a:endParaRPr lang="ar-IQ"/>
        </a:p>
      </dgm:t>
    </dgm:pt>
    <dgm:pt modelId="{2ADF85E1-1A43-474D-AAAF-A14EC287A462}">
      <dgm:prSet phldrT="[نص]"/>
      <dgm:spPr/>
      <dgm:t>
        <a:bodyPr/>
        <a:lstStyle/>
        <a:p>
          <a:pPr rtl="1"/>
          <a:endParaRPr lang="ar-IQ" dirty="0"/>
        </a:p>
      </dgm:t>
    </dgm:pt>
    <dgm:pt modelId="{50DF5051-8BA9-4531-84CE-44967F4A01A5}" type="parTrans" cxnId="{7883B3FD-C7FF-4369-88F1-E5FC7059902F}">
      <dgm:prSet/>
      <dgm:spPr/>
      <dgm:t>
        <a:bodyPr/>
        <a:lstStyle/>
        <a:p>
          <a:pPr rtl="1"/>
          <a:endParaRPr lang="ar-IQ"/>
        </a:p>
      </dgm:t>
    </dgm:pt>
    <dgm:pt modelId="{120CDA45-2DE8-4DD5-87F9-AE505167CB47}" type="sibTrans" cxnId="{7883B3FD-C7FF-4369-88F1-E5FC7059902F}">
      <dgm:prSet/>
      <dgm:spPr/>
      <dgm:t>
        <a:bodyPr/>
        <a:lstStyle/>
        <a:p>
          <a:pPr rtl="1"/>
          <a:endParaRPr lang="ar-IQ"/>
        </a:p>
      </dgm:t>
    </dgm:pt>
    <dgm:pt modelId="{433D4E53-6F67-422E-A8C2-F959512D4E01}">
      <dgm:prSet/>
      <dgm:spPr/>
      <dgm:t>
        <a:bodyPr/>
        <a:lstStyle/>
        <a:p>
          <a:pPr rtl="1"/>
          <a:r>
            <a:rPr lang="ar-SA" b="1" dirty="0" smtClean="0"/>
            <a:t>تكامل التربية مع القيم الإسلامية</a:t>
          </a:r>
          <a:r>
            <a:rPr lang="en-US" dirty="0" smtClean="0"/>
            <a:t/>
          </a:r>
          <a:br>
            <a:rPr lang="en-US" dirty="0" smtClean="0"/>
          </a:br>
          <a:r>
            <a:rPr lang="ar-SA" dirty="0" smtClean="0"/>
            <a:t>التربية في الإسلام تهدف إلى بناء شخصية الإنسان وفق القيم الدينية والأخلاقية، مثل الصدق، والأمانة، والعدل، والتعاون. هذا التكامل يحق</a:t>
          </a:r>
          <a:endParaRPr lang="ar-IQ" dirty="0"/>
        </a:p>
      </dgm:t>
    </dgm:pt>
    <dgm:pt modelId="{E2DC20E5-63FB-41D2-A4D9-1755D6C1AE86}" type="parTrans" cxnId="{36B494BE-B7AA-4692-904A-3F0E547144A0}">
      <dgm:prSet/>
      <dgm:spPr/>
    </dgm:pt>
    <dgm:pt modelId="{F02ABE94-B3D1-43FB-9316-F14F7645BA69}" type="sibTrans" cxnId="{36B494BE-B7AA-4692-904A-3F0E547144A0}">
      <dgm:prSet/>
      <dgm:spPr/>
    </dgm:pt>
    <dgm:pt modelId="{EA4B3111-502B-48A7-89EB-A87C25C2BEC5}">
      <dgm:prSet/>
      <dgm:spPr/>
      <dgm:t>
        <a:bodyPr/>
        <a:lstStyle/>
        <a:p>
          <a:pPr rtl="1"/>
          <a:r>
            <a:rPr lang="ar-SA" b="1" dirty="0" smtClean="0"/>
            <a:t>أهمية الأسرة والمجتمع</a:t>
          </a:r>
          <a:r>
            <a:rPr lang="en-US" b="1" dirty="0" smtClean="0"/>
            <a:t>:</a:t>
          </a:r>
          <a:r>
            <a:rPr lang="en-US" dirty="0" smtClean="0"/>
            <a:t/>
          </a:r>
          <a:br>
            <a:rPr lang="en-US" dirty="0" smtClean="0"/>
          </a:br>
          <a:r>
            <a:rPr lang="ar-SA" dirty="0" smtClean="0"/>
            <a:t>الأسرة والمجتمع هما البيئة الأساسية التي يتم فيها تنشئة الطفل اجتماعياً. الإسلام يولي الأسرة أهمية كبيرة باعتبارها النواة الأولى لتربية الطفل</a:t>
          </a:r>
          <a:endParaRPr lang="ar-IQ" dirty="0"/>
        </a:p>
      </dgm:t>
    </dgm:pt>
    <dgm:pt modelId="{5E279FFD-AF63-4A1D-9811-122A25716815}" type="parTrans" cxnId="{8E49A295-EB80-45EC-BC25-176D255A1B29}">
      <dgm:prSet/>
      <dgm:spPr/>
    </dgm:pt>
    <dgm:pt modelId="{4B429F1B-FA58-4E9C-BC1F-A401C48BB1DC}" type="sibTrans" cxnId="{8E49A295-EB80-45EC-BC25-176D255A1B29}">
      <dgm:prSet/>
      <dgm:spPr/>
    </dgm:pt>
    <dgm:pt modelId="{0BE7A2D9-E797-48FB-AAF3-BE88A5DB6A13}">
      <dgm:prSet/>
      <dgm:spPr/>
      <dgm:t>
        <a:bodyPr/>
        <a:lstStyle/>
        <a:p>
          <a:pPr rtl="1"/>
          <a:r>
            <a:rPr lang="ar-SA" b="1" dirty="0" smtClean="0"/>
            <a:t>العدالة والمساواة في التعليم</a:t>
          </a:r>
          <a:r>
            <a:rPr lang="en-US" b="1" dirty="0" smtClean="0"/>
            <a:t>:</a:t>
          </a:r>
          <a:r>
            <a:rPr lang="en-US" dirty="0" smtClean="0"/>
            <a:t/>
          </a:r>
          <a:br>
            <a:rPr lang="en-US" dirty="0" smtClean="0"/>
          </a:br>
          <a:r>
            <a:rPr lang="ar-SA" dirty="0" smtClean="0"/>
            <a:t>يؤكد الإسلام على حق كل فرد في الحصول على التعليم والمعرفة، بغض النظر عن الجنس أو الطبقة الاجتماعية، وهذا يعزز العدالة الاجتماعية والتكافل بين أفراد المجتمع</a:t>
          </a:r>
          <a:endParaRPr lang="ar-IQ" dirty="0"/>
        </a:p>
      </dgm:t>
    </dgm:pt>
    <dgm:pt modelId="{9B7F2805-C00B-478C-AE3D-8BAFD261127C}" type="parTrans" cxnId="{2D932F12-083A-4E5A-9555-C9CAD465FE24}">
      <dgm:prSet/>
      <dgm:spPr/>
    </dgm:pt>
    <dgm:pt modelId="{74BB28F9-872A-4282-B7BC-1C16E2740C44}" type="sibTrans" cxnId="{2D932F12-083A-4E5A-9555-C9CAD465FE24}">
      <dgm:prSet/>
      <dgm:spPr/>
    </dgm:pt>
    <dgm:pt modelId="{35CE568E-EB12-4DA6-AC6D-8AE27BA7DA8A}" type="pres">
      <dgm:prSet presAssocID="{1E01C5C3-A71D-461D-9829-10E923A73104}" presName="linearFlow" presStyleCnt="0">
        <dgm:presLayoutVars>
          <dgm:dir/>
          <dgm:animLvl val="lvl"/>
          <dgm:resizeHandles val="exact"/>
        </dgm:presLayoutVars>
      </dgm:prSet>
      <dgm:spPr/>
    </dgm:pt>
    <dgm:pt modelId="{CCC7C496-47D4-45A1-9021-042C3D04EB87}" type="pres">
      <dgm:prSet presAssocID="{1F37BDF9-2BD2-46E7-BB01-D6B8B6253446}" presName="composite" presStyleCnt="0"/>
      <dgm:spPr/>
    </dgm:pt>
    <dgm:pt modelId="{EDA55EF6-A031-4F59-B97D-F10FDFA15C20}" type="pres">
      <dgm:prSet presAssocID="{1F37BDF9-2BD2-46E7-BB01-D6B8B6253446}" presName="parentText" presStyleLbl="alignNode1" presStyleIdx="0" presStyleCnt="3">
        <dgm:presLayoutVars>
          <dgm:chMax val="1"/>
          <dgm:bulletEnabled val="1"/>
        </dgm:presLayoutVars>
      </dgm:prSet>
      <dgm:spPr/>
    </dgm:pt>
    <dgm:pt modelId="{FA1CA384-F9E7-4011-8857-BC40C304ECA9}" type="pres">
      <dgm:prSet presAssocID="{1F37BDF9-2BD2-46E7-BB01-D6B8B6253446}" presName="descendantText" presStyleLbl="alignAcc1" presStyleIdx="0" presStyleCnt="3">
        <dgm:presLayoutVars>
          <dgm:bulletEnabled val="1"/>
        </dgm:presLayoutVars>
      </dgm:prSet>
      <dgm:spPr/>
      <dgm:t>
        <a:bodyPr/>
        <a:lstStyle/>
        <a:p>
          <a:pPr rtl="1"/>
          <a:endParaRPr lang="ar-IQ"/>
        </a:p>
      </dgm:t>
    </dgm:pt>
    <dgm:pt modelId="{89EB99E4-C68C-413E-9DD0-D9488EFE8838}" type="pres">
      <dgm:prSet presAssocID="{98021947-CA9F-4C6F-BDE1-5167FDA8CFC6}" presName="sp" presStyleCnt="0"/>
      <dgm:spPr/>
    </dgm:pt>
    <dgm:pt modelId="{14988688-ADB8-49A4-8738-33E6EF5AF0E1}" type="pres">
      <dgm:prSet presAssocID="{C9EF6B2C-F47C-43AD-A5D9-5BDDF6628573}" presName="composite" presStyleCnt="0"/>
      <dgm:spPr/>
    </dgm:pt>
    <dgm:pt modelId="{C74550A6-DE24-4AF1-9A64-4666E414FB82}" type="pres">
      <dgm:prSet presAssocID="{C9EF6B2C-F47C-43AD-A5D9-5BDDF6628573}" presName="parentText" presStyleLbl="alignNode1" presStyleIdx="1" presStyleCnt="3">
        <dgm:presLayoutVars>
          <dgm:chMax val="1"/>
          <dgm:bulletEnabled val="1"/>
        </dgm:presLayoutVars>
      </dgm:prSet>
      <dgm:spPr/>
    </dgm:pt>
    <dgm:pt modelId="{C6A274FD-A623-4B25-B0B6-1BCB46B3CFC0}" type="pres">
      <dgm:prSet presAssocID="{C9EF6B2C-F47C-43AD-A5D9-5BDDF6628573}" presName="descendantText" presStyleLbl="alignAcc1" presStyleIdx="1" presStyleCnt="3" custScaleY="121970" custLinFactNeighborX="330" custLinFactNeighborY="-3809">
        <dgm:presLayoutVars>
          <dgm:bulletEnabled val="1"/>
        </dgm:presLayoutVars>
      </dgm:prSet>
      <dgm:spPr/>
      <dgm:t>
        <a:bodyPr/>
        <a:lstStyle/>
        <a:p>
          <a:pPr rtl="1"/>
          <a:endParaRPr lang="ar-IQ"/>
        </a:p>
      </dgm:t>
    </dgm:pt>
    <dgm:pt modelId="{799151D0-E01D-4D1D-AB33-99639B815E2A}" type="pres">
      <dgm:prSet presAssocID="{61E37E95-7A9E-4272-BCD1-83B135B3A6DB}" presName="sp" presStyleCnt="0"/>
      <dgm:spPr/>
    </dgm:pt>
    <dgm:pt modelId="{736DB5DC-AADF-48B9-95F6-769086DC6C8F}" type="pres">
      <dgm:prSet presAssocID="{2ADF85E1-1A43-474D-AAAF-A14EC287A462}" presName="composite" presStyleCnt="0"/>
      <dgm:spPr/>
    </dgm:pt>
    <dgm:pt modelId="{06A1BC8C-7BF3-4DF9-B2DC-EEB8BF94CB32}" type="pres">
      <dgm:prSet presAssocID="{2ADF85E1-1A43-474D-AAAF-A14EC287A462}" presName="parentText" presStyleLbl="alignNode1" presStyleIdx="2" presStyleCnt="3">
        <dgm:presLayoutVars>
          <dgm:chMax val="1"/>
          <dgm:bulletEnabled val="1"/>
        </dgm:presLayoutVars>
      </dgm:prSet>
      <dgm:spPr/>
    </dgm:pt>
    <dgm:pt modelId="{9695702C-255D-4879-8D97-F3BE0235CD24}" type="pres">
      <dgm:prSet presAssocID="{2ADF85E1-1A43-474D-AAAF-A14EC287A462}" presName="descendantText" presStyleLbl="alignAcc1" presStyleIdx="2" presStyleCnt="3">
        <dgm:presLayoutVars>
          <dgm:bulletEnabled val="1"/>
        </dgm:presLayoutVars>
      </dgm:prSet>
      <dgm:spPr/>
      <dgm:t>
        <a:bodyPr/>
        <a:lstStyle/>
        <a:p>
          <a:pPr rtl="1"/>
          <a:endParaRPr lang="ar-IQ"/>
        </a:p>
      </dgm:t>
    </dgm:pt>
  </dgm:ptLst>
  <dgm:cxnLst>
    <dgm:cxn modelId="{E719EFBA-9FCD-495F-A7BF-746122B6888B}" type="presOf" srcId="{2ADF85E1-1A43-474D-AAAF-A14EC287A462}" destId="{06A1BC8C-7BF3-4DF9-B2DC-EEB8BF94CB32}" srcOrd="0" destOrd="0" presId="urn:microsoft.com/office/officeart/2005/8/layout/chevron2"/>
    <dgm:cxn modelId="{2D932F12-083A-4E5A-9555-C9CAD465FE24}" srcId="{2ADF85E1-1A43-474D-AAAF-A14EC287A462}" destId="{0BE7A2D9-E797-48FB-AAF3-BE88A5DB6A13}" srcOrd="0" destOrd="0" parTransId="{9B7F2805-C00B-478C-AE3D-8BAFD261127C}" sibTransId="{74BB28F9-872A-4282-B7BC-1C16E2740C44}"/>
    <dgm:cxn modelId="{320C10E4-3761-4D0D-9F77-EF80AB347C6E}" srcId="{1E01C5C3-A71D-461D-9829-10E923A73104}" destId="{1F37BDF9-2BD2-46E7-BB01-D6B8B6253446}" srcOrd="0" destOrd="0" parTransId="{C3F155F5-B445-4918-9AB6-28E2A2F46A59}" sibTransId="{98021947-CA9F-4C6F-BDE1-5167FDA8CFC6}"/>
    <dgm:cxn modelId="{36B494BE-B7AA-4692-904A-3F0E547144A0}" srcId="{1F37BDF9-2BD2-46E7-BB01-D6B8B6253446}" destId="{433D4E53-6F67-422E-A8C2-F959512D4E01}" srcOrd="0" destOrd="0" parTransId="{E2DC20E5-63FB-41D2-A4D9-1755D6C1AE86}" sibTransId="{F02ABE94-B3D1-43FB-9316-F14F7645BA69}"/>
    <dgm:cxn modelId="{7883B3FD-C7FF-4369-88F1-E5FC7059902F}" srcId="{1E01C5C3-A71D-461D-9829-10E923A73104}" destId="{2ADF85E1-1A43-474D-AAAF-A14EC287A462}" srcOrd="2" destOrd="0" parTransId="{50DF5051-8BA9-4531-84CE-44967F4A01A5}" sibTransId="{120CDA45-2DE8-4DD5-87F9-AE505167CB47}"/>
    <dgm:cxn modelId="{CCA3BF67-7C14-4B6F-829A-858163DDA661}" type="presOf" srcId="{1E01C5C3-A71D-461D-9829-10E923A73104}" destId="{35CE568E-EB12-4DA6-AC6D-8AE27BA7DA8A}" srcOrd="0" destOrd="0" presId="urn:microsoft.com/office/officeart/2005/8/layout/chevron2"/>
    <dgm:cxn modelId="{C95BA9E8-7616-45E0-BAF0-26C049A9E6D9}" type="presOf" srcId="{EA4B3111-502B-48A7-89EB-A87C25C2BEC5}" destId="{C6A274FD-A623-4B25-B0B6-1BCB46B3CFC0}" srcOrd="0" destOrd="0" presId="urn:microsoft.com/office/officeart/2005/8/layout/chevron2"/>
    <dgm:cxn modelId="{0B3FE187-A160-4B45-B256-8F3DCDB5EA3A}" type="presOf" srcId="{1F37BDF9-2BD2-46E7-BB01-D6B8B6253446}" destId="{EDA55EF6-A031-4F59-B97D-F10FDFA15C20}" srcOrd="0" destOrd="0" presId="urn:microsoft.com/office/officeart/2005/8/layout/chevron2"/>
    <dgm:cxn modelId="{35170A1E-815A-4660-B3FD-68308F0B394B}" type="presOf" srcId="{433D4E53-6F67-422E-A8C2-F959512D4E01}" destId="{FA1CA384-F9E7-4011-8857-BC40C304ECA9}" srcOrd="0" destOrd="0" presId="urn:microsoft.com/office/officeart/2005/8/layout/chevron2"/>
    <dgm:cxn modelId="{CE81FB6E-6876-4AA4-925A-C00E07834397}" type="presOf" srcId="{0BE7A2D9-E797-48FB-AAF3-BE88A5DB6A13}" destId="{9695702C-255D-4879-8D97-F3BE0235CD24}" srcOrd="0" destOrd="0" presId="urn:microsoft.com/office/officeart/2005/8/layout/chevron2"/>
    <dgm:cxn modelId="{8E49A295-EB80-45EC-BC25-176D255A1B29}" srcId="{C9EF6B2C-F47C-43AD-A5D9-5BDDF6628573}" destId="{EA4B3111-502B-48A7-89EB-A87C25C2BEC5}" srcOrd="0" destOrd="0" parTransId="{5E279FFD-AF63-4A1D-9811-122A25716815}" sibTransId="{4B429F1B-FA58-4E9C-BC1F-A401C48BB1DC}"/>
    <dgm:cxn modelId="{985A4BF2-DDF5-4315-9805-CA3E723556FD}" type="presOf" srcId="{C9EF6B2C-F47C-43AD-A5D9-5BDDF6628573}" destId="{C74550A6-DE24-4AF1-9A64-4666E414FB82}" srcOrd="0" destOrd="0" presId="urn:microsoft.com/office/officeart/2005/8/layout/chevron2"/>
    <dgm:cxn modelId="{EA30B656-6415-4B16-B687-350E79943A53}" srcId="{1E01C5C3-A71D-461D-9829-10E923A73104}" destId="{C9EF6B2C-F47C-43AD-A5D9-5BDDF6628573}" srcOrd="1" destOrd="0" parTransId="{1770BDCF-1BF5-440D-90CC-70432722F77E}" sibTransId="{61E37E95-7A9E-4272-BCD1-83B135B3A6DB}"/>
    <dgm:cxn modelId="{FA42BD58-B70F-404D-AD29-1536B565402D}" type="presParOf" srcId="{35CE568E-EB12-4DA6-AC6D-8AE27BA7DA8A}" destId="{CCC7C496-47D4-45A1-9021-042C3D04EB87}" srcOrd="0" destOrd="0" presId="urn:microsoft.com/office/officeart/2005/8/layout/chevron2"/>
    <dgm:cxn modelId="{D6EA9DB7-2066-49B3-9641-E61ED54610A4}" type="presParOf" srcId="{CCC7C496-47D4-45A1-9021-042C3D04EB87}" destId="{EDA55EF6-A031-4F59-B97D-F10FDFA15C20}" srcOrd="0" destOrd="0" presId="urn:microsoft.com/office/officeart/2005/8/layout/chevron2"/>
    <dgm:cxn modelId="{C3CEBB57-781E-426F-988E-7C1F2FCA25FD}" type="presParOf" srcId="{CCC7C496-47D4-45A1-9021-042C3D04EB87}" destId="{FA1CA384-F9E7-4011-8857-BC40C304ECA9}" srcOrd="1" destOrd="0" presId="urn:microsoft.com/office/officeart/2005/8/layout/chevron2"/>
    <dgm:cxn modelId="{D853450A-E9B6-4CCE-ADD3-7AFD241EBE85}" type="presParOf" srcId="{35CE568E-EB12-4DA6-AC6D-8AE27BA7DA8A}" destId="{89EB99E4-C68C-413E-9DD0-D9488EFE8838}" srcOrd="1" destOrd="0" presId="urn:microsoft.com/office/officeart/2005/8/layout/chevron2"/>
    <dgm:cxn modelId="{BB82477D-5515-4157-A175-C9A236909128}" type="presParOf" srcId="{35CE568E-EB12-4DA6-AC6D-8AE27BA7DA8A}" destId="{14988688-ADB8-49A4-8738-33E6EF5AF0E1}" srcOrd="2" destOrd="0" presId="urn:microsoft.com/office/officeart/2005/8/layout/chevron2"/>
    <dgm:cxn modelId="{3CB9D799-348D-489F-937D-8925A38B2C81}" type="presParOf" srcId="{14988688-ADB8-49A4-8738-33E6EF5AF0E1}" destId="{C74550A6-DE24-4AF1-9A64-4666E414FB82}" srcOrd="0" destOrd="0" presId="urn:microsoft.com/office/officeart/2005/8/layout/chevron2"/>
    <dgm:cxn modelId="{C230C174-5B15-4034-87EF-D36A6D173B43}" type="presParOf" srcId="{14988688-ADB8-49A4-8738-33E6EF5AF0E1}" destId="{C6A274FD-A623-4B25-B0B6-1BCB46B3CFC0}" srcOrd="1" destOrd="0" presId="urn:microsoft.com/office/officeart/2005/8/layout/chevron2"/>
    <dgm:cxn modelId="{8E5FD0A3-32AA-497C-9A40-2E457FA044C9}" type="presParOf" srcId="{35CE568E-EB12-4DA6-AC6D-8AE27BA7DA8A}" destId="{799151D0-E01D-4D1D-AB33-99639B815E2A}" srcOrd="3" destOrd="0" presId="urn:microsoft.com/office/officeart/2005/8/layout/chevron2"/>
    <dgm:cxn modelId="{6B153F90-AAB3-45E7-B2C1-B17DFBC3AC0F}" type="presParOf" srcId="{35CE568E-EB12-4DA6-AC6D-8AE27BA7DA8A}" destId="{736DB5DC-AADF-48B9-95F6-769086DC6C8F}" srcOrd="4" destOrd="0" presId="urn:microsoft.com/office/officeart/2005/8/layout/chevron2"/>
    <dgm:cxn modelId="{A12678C6-9922-460C-AC03-571F492FEC1D}" type="presParOf" srcId="{736DB5DC-AADF-48B9-95F6-769086DC6C8F}" destId="{06A1BC8C-7BF3-4DF9-B2DC-EEB8BF94CB32}" srcOrd="0" destOrd="0" presId="urn:microsoft.com/office/officeart/2005/8/layout/chevron2"/>
    <dgm:cxn modelId="{B6D15DAC-F13E-446B-8B2E-75438620DF4D}" type="presParOf" srcId="{736DB5DC-AADF-48B9-95F6-769086DC6C8F}" destId="{9695702C-255D-4879-8D97-F3BE0235CD24}"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A55EF6-A031-4F59-B97D-F10FDFA15C20}">
      <dsp:nvSpPr>
        <dsp:cNvPr id="0" name=""/>
        <dsp:cNvSpPr/>
      </dsp:nvSpPr>
      <dsp:spPr>
        <a:xfrm rot="5400000">
          <a:off x="-340208" y="353616"/>
          <a:ext cx="2268058" cy="1587640"/>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lvl="0" algn="ctr" defTabSz="2089150" rtl="1">
            <a:lnSpc>
              <a:spcPct val="90000"/>
            </a:lnSpc>
            <a:spcBef>
              <a:spcPct val="0"/>
            </a:spcBef>
            <a:spcAft>
              <a:spcPct val="35000"/>
            </a:spcAft>
          </a:pPr>
          <a:endParaRPr lang="ar-IQ" sz="4700" kern="1200" dirty="0"/>
        </a:p>
      </dsp:txBody>
      <dsp:txXfrm rot="-5400000">
        <a:off x="1" y="807227"/>
        <a:ext cx="1587640" cy="680418"/>
      </dsp:txXfrm>
    </dsp:sp>
    <dsp:sp modelId="{FA1CA384-F9E7-4011-8857-BC40C304ECA9}">
      <dsp:nvSpPr>
        <dsp:cNvPr id="0" name=""/>
        <dsp:cNvSpPr/>
      </dsp:nvSpPr>
      <dsp:spPr>
        <a:xfrm rot="5400000">
          <a:off x="4413594" y="-2812546"/>
          <a:ext cx="1474237" cy="7126146"/>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SA" sz="2200" b="1" kern="1200" dirty="0" smtClean="0"/>
            <a:t>تكامل التربية مع القيم الإسلامية</a:t>
          </a:r>
          <a:r>
            <a:rPr lang="en-US" sz="2200" kern="1200" dirty="0" smtClean="0"/>
            <a:t/>
          </a:r>
          <a:br>
            <a:rPr lang="en-US" sz="2200" kern="1200" dirty="0" smtClean="0"/>
          </a:br>
          <a:r>
            <a:rPr lang="ar-SA" sz="2200" kern="1200" dirty="0" smtClean="0"/>
            <a:t>التربية في الإسلام تهدف إلى بناء شخصية الإنسان وفق القيم الدينية والأخلاقية، مثل الصدق، والأمانة، والعدل، والتعاون. هذا التكامل يحق</a:t>
          </a:r>
          <a:endParaRPr lang="ar-IQ" sz="2200" kern="1200" dirty="0"/>
        </a:p>
      </dsp:txBody>
      <dsp:txXfrm rot="-5400000">
        <a:off x="1587640" y="85374"/>
        <a:ext cx="7054180" cy="1330305"/>
      </dsp:txXfrm>
    </dsp:sp>
    <dsp:sp modelId="{C74550A6-DE24-4AF1-9A64-4666E414FB82}">
      <dsp:nvSpPr>
        <dsp:cNvPr id="0" name=""/>
        <dsp:cNvSpPr/>
      </dsp:nvSpPr>
      <dsp:spPr>
        <a:xfrm rot="5400000">
          <a:off x="-340208" y="2600264"/>
          <a:ext cx="2268058" cy="1587640"/>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lvl="0" algn="ctr" defTabSz="2089150" rtl="1">
            <a:lnSpc>
              <a:spcPct val="90000"/>
            </a:lnSpc>
            <a:spcBef>
              <a:spcPct val="0"/>
            </a:spcBef>
            <a:spcAft>
              <a:spcPct val="35000"/>
            </a:spcAft>
          </a:pPr>
          <a:endParaRPr lang="ar-IQ" sz="4700" kern="1200" dirty="0"/>
        </a:p>
      </dsp:txBody>
      <dsp:txXfrm rot="-5400000">
        <a:off x="1" y="3053875"/>
        <a:ext cx="1587640" cy="680418"/>
      </dsp:txXfrm>
    </dsp:sp>
    <dsp:sp modelId="{C6A274FD-A623-4B25-B0B6-1BCB46B3CFC0}">
      <dsp:nvSpPr>
        <dsp:cNvPr id="0" name=""/>
        <dsp:cNvSpPr/>
      </dsp:nvSpPr>
      <dsp:spPr>
        <a:xfrm rot="5400000">
          <a:off x="4251649" y="-622051"/>
          <a:ext cx="1798128" cy="7126146"/>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SA" sz="2200" b="1" kern="1200" dirty="0" smtClean="0"/>
            <a:t>أهمية الأسرة والمجتمع</a:t>
          </a:r>
          <a:r>
            <a:rPr lang="en-US" sz="2200" b="1" kern="1200" dirty="0" smtClean="0"/>
            <a:t>:</a:t>
          </a:r>
          <a:r>
            <a:rPr lang="en-US" sz="2200" kern="1200" dirty="0" smtClean="0"/>
            <a:t/>
          </a:r>
          <a:br>
            <a:rPr lang="en-US" sz="2200" kern="1200" dirty="0" smtClean="0"/>
          </a:br>
          <a:r>
            <a:rPr lang="ar-SA" sz="2200" kern="1200" dirty="0" smtClean="0"/>
            <a:t>الأسرة والمجتمع هما البيئة الأساسية التي يتم فيها تنشئة الطفل اجتماعياً. الإسلام يولي الأسرة أهمية كبيرة باعتبارها النواة الأولى لتربية الطفل</a:t>
          </a:r>
          <a:endParaRPr lang="ar-IQ" sz="2200" kern="1200" dirty="0"/>
        </a:p>
      </dsp:txBody>
      <dsp:txXfrm rot="-5400000">
        <a:off x="1587641" y="2129734"/>
        <a:ext cx="7038369" cy="1622574"/>
      </dsp:txXfrm>
    </dsp:sp>
    <dsp:sp modelId="{06A1BC8C-7BF3-4DF9-B2DC-EEB8BF94CB32}">
      <dsp:nvSpPr>
        <dsp:cNvPr id="0" name=""/>
        <dsp:cNvSpPr/>
      </dsp:nvSpPr>
      <dsp:spPr>
        <a:xfrm rot="5400000">
          <a:off x="-340208" y="4684967"/>
          <a:ext cx="2268058" cy="1587640"/>
        </a:xfrm>
        <a:prstGeom prst="chevron">
          <a:avLst/>
        </a:prstGeom>
        <a:solidFill>
          <a:schemeClr val="accent1">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9845" tIns="29845" rIns="29845" bIns="29845" numCol="1" spcCol="1270" anchor="ctr" anchorCtr="0">
          <a:noAutofit/>
        </a:bodyPr>
        <a:lstStyle/>
        <a:p>
          <a:pPr lvl="0" algn="ctr" defTabSz="2089150" rtl="1">
            <a:lnSpc>
              <a:spcPct val="90000"/>
            </a:lnSpc>
            <a:spcBef>
              <a:spcPct val="0"/>
            </a:spcBef>
            <a:spcAft>
              <a:spcPct val="35000"/>
            </a:spcAft>
          </a:pPr>
          <a:endParaRPr lang="ar-IQ" sz="4700" kern="1200" dirty="0"/>
        </a:p>
      </dsp:txBody>
      <dsp:txXfrm rot="-5400000">
        <a:off x="1" y="5138578"/>
        <a:ext cx="1587640" cy="680418"/>
      </dsp:txXfrm>
    </dsp:sp>
    <dsp:sp modelId="{9695702C-255D-4879-8D97-F3BE0235CD24}">
      <dsp:nvSpPr>
        <dsp:cNvPr id="0" name=""/>
        <dsp:cNvSpPr/>
      </dsp:nvSpPr>
      <dsp:spPr>
        <a:xfrm rot="5400000">
          <a:off x="4413594" y="1518804"/>
          <a:ext cx="1474237" cy="7126146"/>
        </a:xfrm>
        <a:prstGeom prst="round2SameRect">
          <a:avLst/>
        </a:prstGeom>
        <a:solidFill>
          <a:schemeClr val="lt1">
            <a:alpha val="90000"/>
            <a:hueOff val="0"/>
            <a:satOff val="0"/>
            <a:lumOff val="0"/>
            <a:alphaOff val="0"/>
          </a:schemeClr>
        </a:solidFill>
        <a:ln w="55000" cap="flat" cmpd="thickThin"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56464" tIns="13970" rIns="13970" bIns="13970" numCol="1" spcCol="1270" anchor="ctr" anchorCtr="0">
          <a:noAutofit/>
        </a:bodyPr>
        <a:lstStyle/>
        <a:p>
          <a:pPr marL="228600" lvl="1" indent="-228600" algn="r" defTabSz="977900" rtl="1">
            <a:lnSpc>
              <a:spcPct val="90000"/>
            </a:lnSpc>
            <a:spcBef>
              <a:spcPct val="0"/>
            </a:spcBef>
            <a:spcAft>
              <a:spcPct val="15000"/>
            </a:spcAft>
            <a:buChar char="••"/>
          </a:pPr>
          <a:r>
            <a:rPr lang="ar-SA" sz="2200" b="1" kern="1200" dirty="0" smtClean="0"/>
            <a:t>العدالة والمساواة في التعليم</a:t>
          </a:r>
          <a:r>
            <a:rPr lang="en-US" sz="2200" b="1" kern="1200" dirty="0" smtClean="0"/>
            <a:t>:</a:t>
          </a:r>
          <a:r>
            <a:rPr lang="en-US" sz="2200" kern="1200" dirty="0" smtClean="0"/>
            <a:t/>
          </a:r>
          <a:br>
            <a:rPr lang="en-US" sz="2200" kern="1200" dirty="0" smtClean="0"/>
          </a:br>
          <a:r>
            <a:rPr lang="ar-SA" sz="2200" kern="1200" dirty="0" smtClean="0"/>
            <a:t>يؤكد الإسلام على حق كل فرد في الحصول على التعليم والمعرفة، بغض النظر عن الجنس أو الطبقة الاجتماعية، وهذا يعزز العدالة الاجتماعية والتكافل بين أفراد المجتمع</a:t>
          </a:r>
          <a:endParaRPr lang="ar-IQ" sz="2200" kern="1200" dirty="0"/>
        </a:p>
      </dsp:txBody>
      <dsp:txXfrm rot="-5400000">
        <a:off x="1587640" y="4416724"/>
        <a:ext cx="7054180" cy="1330305"/>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3765" y="4953000"/>
            <a:ext cx="9147765"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fld id="{F9DFECFD-E50E-4511-9422-D386B5170680}" type="datetimeFigureOut">
              <a:rPr lang="ar-IQ" smtClean="0"/>
              <a:t>09/01/1448</a:t>
            </a:fld>
            <a:endParaRPr lang="ar-IQ"/>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lang="ar-IQ"/>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DEDC60C4-D399-4DFD-96DC-67B626F1011B}" type="slidenum">
              <a:rPr lang="ar-IQ" smtClean="0"/>
              <a:t>‹#›</a:t>
            </a:fld>
            <a:endParaRPr lang="ar-IQ"/>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1481329"/>
            <a:ext cx="82296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DEDC60C4-D399-4DFD-96DC-67B626F1011B}" type="slidenum">
              <a:rPr lang="ar-IQ" smtClean="0"/>
              <a:t>‹#›</a:t>
            </a:fld>
            <a:endParaRPr lang="ar-IQ"/>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44013" y="274640"/>
            <a:ext cx="1777470"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57200" y="274641"/>
            <a:ext cx="632460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DEDC60C4-D399-4DFD-96DC-67B626F1011B}" type="slidenum">
              <a:rPr lang="ar-IQ" smtClean="0"/>
              <a:t>‹#›</a:t>
            </a:fld>
            <a:endParaRPr lang="ar-IQ"/>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DEDC60C4-D399-4DFD-96DC-67B626F1011B}" type="slidenum">
              <a:rPr lang="ar-IQ" smtClean="0"/>
              <a:t>‹#›</a:t>
            </a:fld>
            <a:endParaRPr lang="ar-IQ"/>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5" name="عنصر نائب للتذييل 4"/>
          <p:cNvSpPr>
            <a:spLocks noGrp="1"/>
          </p:cNvSpPr>
          <p:nvPr>
            <p:ph type="ftr" sz="quarter" idx="11"/>
          </p:nvPr>
        </p:nvSpPr>
        <p:spPr/>
        <p:txBody>
          <a:bodyPr/>
          <a:lstStyle>
            <a:extLst/>
          </a:lstStyle>
          <a:p>
            <a:endParaRPr lang="ar-IQ"/>
          </a:p>
        </p:txBody>
      </p:sp>
      <p:sp>
        <p:nvSpPr>
          <p:cNvPr id="6" name="عنصر نائب لرقم الشريحة 5"/>
          <p:cNvSpPr>
            <a:spLocks noGrp="1"/>
          </p:cNvSpPr>
          <p:nvPr>
            <p:ph type="sldNum" sz="quarter" idx="12"/>
          </p:nvPr>
        </p:nvSpPr>
        <p:spPr/>
        <p:txBody>
          <a:bodyPr/>
          <a:lstStyle>
            <a:extLst/>
          </a:lstStyle>
          <a:p>
            <a:fld id="{DEDC60C4-D399-4DFD-96DC-67B626F1011B}" type="slidenum">
              <a:rPr lang="ar-IQ" smtClean="0"/>
              <a:t>‹#›</a:t>
            </a:fld>
            <a:endParaRPr lang="ar-IQ"/>
          </a:p>
        </p:txBody>
      </p:sp>
      <p:sp>
        <p:nvSpPr>
          <p:cNvPr id="7" name="شارة رتبة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DEDC60C4-D399-4DFD-96DC-67B626F1011B}" type="slidenum">
              <a:rPr lang="ar-IQ" smtClean="0"/>
              <a:t>‹#›</a:t>
            </a:fld>
            <a:endParaRPr lang="ar-IQ"/>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82296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8" name="عنصر نائب للتذييل 7"/>
          <p:cNvSpPr>
            <a:spLocks noGrp="1"/>
          </p:cNvSpPr>
          <p:nvPr>
            <p:ph type="ftr" sz="quarter" idx="11"/>
          </p:nvPr>
        </p:nvSpPr>
        <p:spPr/>
        <p:txBody>
          <a:bodyPr/>
          <a:lstStyle>
            <a:extLst/>
          </a:lstStyle>
          <a:p>
            <a:endParaRPr lang="ar-IQ"/>
          </a:p>
        </p:txBody>
      </p:sp>
      <p:sp>
        <p:nvSpPr>
          <p:cNvPr id="9" name="عنصر نائب لرقم الشريحة 8"/>
          <p:cNvSpPr>
            <a:spLocks noGrp="1"/>
          </p:cNvSpPr>
          <p:nvPr>
            <p:ph type="sldNum" sz="quarter" idx="12"/>
          </p:nvPr>
        </p:nvSpPr>
        <p:spPr/>
        <p:txBody>
          <a:bodyPr/>
          <a:lstStyle>
            <a:extLst/>
          </a:lstStyle>
          <a:p>
            <a:fld id="{DEDC60C4-D399-4DFD-96DC-67B626F1011B}"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4" name="عنصر نائب للتذييل 3"/>
          <p:cNvSpPr>
            <a:spLocks noGrp="1"/>
          </p:cNvSpPr>
          <p:nvPr>
            <p:ph type="ftr" sz="quarter" idx="11"/>
          </p:nvPr>
        </p:nvSpPr>
        <p:spPr/>
        <p:txBody>
          <a:bodyPr/>
          <a:lstStyle>
            <a:extLst/>
          </a:lstStyle>
          <a:p>
            <a:endParaRPr lang="ar-IQ"/>
          </a:p>
        </p:txBody>
      </p:sp>
      <p:sp>
        <p:nvSpPr>
          <p:cNvPr id="5" name="عنصر نائب لرقم الشريحة 4"/>
          <p:cNvSpPr>
            <a:spLocks noGrp="1"/>
          </p:cNvSpPr>
          <p:nvPr>
            <p:ph type="sldNum" sz="quarter" idx="12"/>
          </p:nvPr>
        </p:nvSpPr>
        <p:spPr/>
        <p:txBody>
          <a:bodyPr/>
          <a:lstStyle>
            <a:extLst/>
          </a:lstStyle>
          <a:p>
            <a:fld id="{DEDC60C4-D399-4DFD-96DC-67B626F1011B}" type="slidenum">
              <a:rPr lang="ar-IQ" smtClean="0"/>
              <a:t>‹#›</a:t>
            </a:fld>
            <a:endParaRPr lang="ar-IQ"/>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F9DFECFD-E50E-4511-9422-D386B5170680}" type="datetimeFigureOut">
              <a:rPr lang="ar-IQ" smtClean="0"/>
              <a:t>09/01/1448</a:t>
            </a:fld>
            <a:endParaRPr lang="ar-IQ"/>
          </a:p>
        </p:txBody>
      </p:sp>
      <p:sp>
        <p:nvSpPr>
          <p:cNvPr id="3" name="عنصر نائب للتذييل 2"/>
          <p:cNvSpPr>
            <a:spLocks noGrp="1"/>
          </p:cNvSpPr>
          <p:nvPr>
            <p:ph type="ftr" sz="quarter" idx="11"/>
          </p:nvPr>
        </p:nvSpPr>
        <p:spPr/>
        <p:txBody>
          <a:bodyPr/>
          <a:lstStyle>
            <a:extLst/>
          </a:lstStyle>
          <a:p>
            <a:endParaRPr lang="ar-IQ"/>
          </a:p>
        </p:txBody>
      </p:sp>
      <p:sp>
        <p:nvSpPr>
          <p:cNvPr id="4" name="عنصر نائب لرقم الشريحة 3"/>
          <p:cNvSpPr>
            <a:spLocks noGrp="1"/>
          </p:cNvSpPr>
          <p:nvPr>
            <p:ph type="sldNum" sz="quarter" idx="12"/>
          </p:nvPr>
        </p:nvSpPr>
        <p:spPr/>
        <p:txBody>
          <a:bodyPr/>
          <a:lstStyle>
            <a:extLst/>
          </a:lstStyle>
          <a:p>
            <a:fld id="{DEDC60C4-D399-4DFD-96DC-67B626F1011B}" type="slidenum">
              <a:rPr lang="ar-IQ" smtClean="0"/>
              <a:t>‹#›</a:t>
            </a:fld>
            <a:endParaRPr lang="ar-IQ"/>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6727032" y="6407944"/>
            <a:ext cx="1920240" cy="365760"/>
          </a:xfrm>
        </p:spPr>
        <p:txBody>
          <a:bodyPr/>
          <a:lstStyle>
            <a:extLst/>
          </a:lstStyle>
          <a:p>
            <a:fld id="{F9DFECFD-E50E-4511-9422-D386B5170680}" type="datetimeFigureOut">
              <a:rPr lang="ar-IQ" smtClean="0"/>
              <a:t>09/01/1448</a:t>
            </a:fld>
            <a:endParaRPr lang="ar-IQ"/>
          </a:p>
        </p:txBody>
      </p:sp>
      <p:sp>
        <p:nvSpPr>
          <p:cNvPr id="6" name="عنصر نائب للتذييل 5"/>
          <p:cNvSpPr>
            <a:spLocks noGrp="1"/>
          </p:cNvSpPr>
          <p:nvPr>
            <p:ph type="ftr" sz="quarter" idx="11"/>
          </p:nvPr>
        </p:nvSpPr>
        <p:spPr/>
        <p:txBody>
          <a:bodyPr/>
          <a:lstStyle>
            <a:extLst/>
          </a:lstStyle>
          <a:p>
            <a:endParaRPr lang="ar-IQ"/>
          </a:p>
        </p:txBody>
      </p:sp>
      <p:sp>
        <p:nvSpPr>
          <p:cNvPr id="7" name="عنصر نائب لرقم الشريحة 6"/>
          <p:cNvSpPr>
            <a:spLocks noGrp="1"/>
          </p:cNvSpPr>
          <p:nvPr>
            <p:ph type="sldNum" sz="quarter" idx="12"/>
          </p:nvPr>
        </p:nvSpPr>
        <p:spPr/>
        <p:txBody>
          <a:bodyPr/>
          <a:lstStyle>
            <a:extLst/>
          </a:lstStyle>
          <a:p>
            <a:fld id="{DEDC60C4-D399-4DFD-96DC-67B626F1011B}" type="slidenum">
              <a:rPr lang="ar-IQ" smtClean="0"/>
              <a:t>‹#›</a:t>
            </a:fld>
            <a:endParaRPr lang="ar-IQ"/>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fld id="{F9DFECFD-E50E-4511-9422-D386B5170680}" type="datetimeFigureOut">
              <a:rPr lang="ar-IQ" smtClean="0"/>
              <a:t>09/01/1448</a:t>
            </a:fld>
            <a:endParaRPr lang="ar-IQ"/>
          </a:p>
        </p:txBody>
      </p:sp>
      <p:sp>
        <p:nvSpPr>
          <p:cNvPr id="6" name="عنصر نائب للتذييل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ar-IQ"/>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DEDC60C4-D399-4DFD-96DC-67B626F1011B}" type="slidenum">
              <a:rPr lang="ar-IQ" smtClean="0"/>
              <a:t>‹#›</a:t>
            </a:fld>
            <a:endParaRPr lang="ar-IQ"/>
          </a:p>
        </p:txBody>
      </p:sp>
      <p:sp>
        <p:nvSpPr>
          <p:cNvPr id="2" name="عنوان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9DFECFD-E50E-4511-9422-D386B5170680}" type="datetimeFigureOut">
              <a:rPr lang="ar-IQ" smtClean="0"/>
              <a:t>09/01/1448</a:t>
            </a:fld>
            <a:endParaRPr lang="ar-IQ"/>
          </a:p>
        </p:txBody>
      </p:sp>
      <p:sp>
        <p:nvSpPr>
          <p:cNvPr id="22" name="عنصر نائب للتذييل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ar-IQ"/>
          </a:p>
        </p:txBody>
      </p:sp>
      <p:sp>
        <p:nvSpPr>
          <p:cNvPr id="18" name="عنصر نائب لرقم الشريحة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EDC60C4-D399-4DFD-96DC-67B626F1011B}" type="slidenum">
              <a:rPr lang="ar-IQ" smtClean="0"/>
              <a:t>‹#›</a:t>
            </a:fld>
            <a:endParaRPr lang="ar-IQ"/>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ctrTitle"/>
          </p:nvPr>
        </p:nvSpPr>
        <p:spPr>
          <a:xfrm rot="10800000" flipV="1">
            <a:off x="1043608" y="-387424"/>
            <a:ext cx="7414592" cy="387424"/>
          </a:xfrm>
        </p:spPr>
        <p:txBody>
          <a:bodyPr>
            <a:normAutofit fontScale="90000"/>
          </a:bodyPr>
          <a:lstStyle/>
          <a:p>
            <a:endParaRPr lang="ar-IQ" dirty="0"/>
          </a:p>
        </p:txBody>
      </p:sp>
      <p:sp>
        <p:nvSpPr>
          <p:cNvPr id="3" name="عنوان فرعي 2"/>
          <p:cNvSpPr>
            <a:spLocks noGrp="1"/>
          </p:cNvSpPr>
          <p:nvPr>
            <p:ph type="subTitle" idx="1"/>
          </p:nvPr>
        </p:nvSpPr>
        <p:spPr>
          <a:xfrm>
            <a:off x="323528" y="836712"/>
            <a:ext cx="8568952" cy="5400600"/>
          </a:xfrm>
        </p:spPr>
        <p:txBody>
          <a:bodyPr>
            <a:normAutofit fontScale="62500" lnSpcReduction="20000"/>
          </a:bodyPr>
          <a:lstStyle/>
          <a:p>
            <a:pPr algn="r">
              <a:lnSpc>
                <a:spcPct val="115000"/>
              </a:lnSpc>
              <a:spcAft>
                <a:spcPts val="1000"/>
              </a:spcAft>
            </a:pPr>
            <a:r>
              <a:rPr lang="ar-IQ" sz="5100" b="1" dirty="0">
                <a:solidFill>
                  <a:schemeClr val="tx1"/>
                </a:solidFill>
                <a:latin typeface="Arial" pitchFamily="34" charset="0"/>
                <a:ea typeface="Calibri"/>
                <a:cs typeface="Arial" pitchFamily="34" charset="0"/>
              </a:rPr>
              <a:t>وزارة التعليم العالي والبحث العلمي                                     </a:t>
            </a:r>
            <a:endParaRPr lang="en-US" sz="5100" b="1" dirty="0">
              <a:solidFill>
                <a:schemeClr val="tx1"/>
              </a:solidFill>
              <a:latin typeface="Arial" pitchFamily="34" charset="0"/>
              <a:ea typeface="Calibri"/>
              <a:cs typeface="Arial" pitchFamily="34" charset="0"/>
            </a:endParaRPr>
          </a:p>
          <a:p>
            <a:pPr algn="r">
              <a:lnSpc>
                <a:spcPct val="115000"/>
              </a:lnSpc>
              <a:spcAft>
                <a:spcPts val="1000"/>
              </a:spcAft>
            </a:pPr>
            <a:r>
              <a:rPr lang="ar-IQ" sz="5100" b="1" dirty="0">
                <a:solidFill>
                  <a:schemeClr val="tx1"/>
                </a:solidFill>
                <a:latin typeface="Arial" pitchFamily="34" charset="0"/>
                <a:ea typeface="Calibri"/>
                <a:cs typeface="Arial" pitchFamily="34" charset="0"/>
              </a:rPr>
              <a:t>جامعة بغداد \ كلية العلوم الاسلامية       </a:t>
            </a:r>
            <a:endParaRPr lang="en-US" sz="5100" b="1" dirty="0">
              <a:solidFill>
                <a:schemeClr val="tx1"/>
              </a:solidFill>
              <a:latin typeface="Arial" pitchFamily="34" charset="0"/>
              <a:ea typeface="Calibri"/>
              <a:cs typeface="Arial" pitchFamily="34" charset="0"/>
            </a:endParaRPr>
          </a:p>
          <a:p>
            <a:pPr algn="r">
              <a:lnSpc>
                <a:spcPct val="115000"/>
              </a:lnSpc>
              <a:spcAft>
                <a:spcPts val="1000"/>
              </a:spcAft>
            </a:pPr>
            <a:r>
              <a:rPr lang="ar-IQ" sz="5100" b="1" dirty="0">
                <a:solidFill>
                  <a:schemeClr val="tx1"/>
                </a:solidFill>
                <a:latin typeface="Arial" pitchFamily="34" charset="0"/>
                <a:ea typeface="Calibri"/>
                <a:cs typeface="Arial" pitchFamily="34" charset="0"/>
              </a:rPr>
              <a:t>المرحلة الأولى                         </a:t>
            </a:r>
            <a:endParaRPr lang="en-US" sz="5100" b="1" dirty="0">
              <a:solidFill>
                <a:schemeClr val="tx1"/>
              </a:solidFill>
              <a:latin typeface="Arial" pitchFamily="34" charset="0"/>
              <a:ea typeface="Calibri"/>
              <a:cs typeface="Arial" pitchFamily="34" charset="0"/>
            </a:endParaRPr>
          </a:p>
          <a:p>
            <a:pPr algn="ctr">
              <a:lnSpc>
                <a:spcPct val="115000"/>
              </a:lnSpc>
              <a:spcAft>
                <a:spcPts val="1000"/>
              </a:spcAft>
            </a:pPr>
            <a:r>
              <a:rPr lang="ar-IQ" dirty="0">
                <a:ea typeface="Calibri"/>
                <a:cs typeface="Simplified Arabic"/>
              </a:rPr>
              <a:t> </a:t>
            </a:r>
            <a:r>
              <a:rPr lang="ar-IQ" sz="4600" b="1" dirty="0">
                <a:solidFill>
                  <a:schemeClr val="tx1"/>
                </a:solidFill>
                <a:latin typeface="Arial" pitchFamily="34" charset="0"/>
                <a:ea typeface="Calibri"/>
                <a:cs typeface="Arial" pitchFamily="34" charset="0"/>
              </a:rPr>
              <a:t>علم الاجتماع التربوي</a:t>
            </a:r>
            <a:endParaRPr lang="en-US" sz="4600" b="1" dirty="0">
              <a:solidFill>
                <a:schemeClr val="tx1"/>
              </a:solidFill>
              <a:latin typeface="Arial" pitchFamily="34" charset="0"/>
              <a:ea typeface="Calibri"/>
              <a:cs typeface="Arial" pitchFamily="34" charset="0"/>
            </a:endParaRPr>
          </a:p>
          <a:p>
            <a:pPr algn="ctr">
              <a:lnSpc>
                <a:spcPct val="115000"/>
              </a:lnSpc>
              <a:spcAft>
                <a:spcPts val="1000"/>
              </a:spcAft>
            </a:pPr>
            <a:r>
              <a:rPr lang="ar-IQ" sz="4600" b="1" dirty="0">
                <a:solidFill>
                  <a:schemeClr val="tx1"/>
                </a:solidFill>
                <a:latin typeface="Arial" pitchFamily="34" charset="0"/>
                <a:ea typeface="Calibri"/>
                <a:cs typeface="Arial" pitchFamily="34" charset="0"/>
              </a:rPr>
              <a:t>قسم العلوم التربوية والنفسية الإسلامية</a:t>
            </a:r>
            <a:endParaRPr lang="en-US" sz="4600" b="1" dirty="0">
              <a:solidFill>
                <a:schemeClr val="tx1"/>
              </a:solidFill>
              <a:latin typeface="Arial" pitchFamily="34" charset="0"/>
              <a:ea typeface="Calibri"/>
              <a:cs typeface="Arial" pitchFamily="34" charset="0"/>
            </a:endParaRPr>
          </a:p>
          <a:p>
            <a:pPr algn="ctr">
              <a:lnSpc>
                <a:spcPct val="115000"/>
              </a:lnSpc>
              <a:spcAft>
                <a:spcPts val="1000"/>
              </a:spcAft>
            </a:pPr>
            <a:r>
              <a:rPr lang="ar-IQ" sz="4600" b="1" dirty="0">
                <a:solidFill>
                  <a:schemeClr val="tx1"/>
                </a:solidFill>
                <a:latin typeface="Arial" pitchFamily="34" charset="0"/>
                <a:ea typeface="Calibri"/>
                <a:cs typeface="Arial" pitchFamily="34" charset="0"/>
              </a:rPr>
              <a:t>المرحلة الأولى</a:t>
            </a:r>
            <a:endParaRPr lang="en-US" sz="4600" b="1" dirty="0">
              <a:solidFill>
                <a:schemeClr val="tx1"/>
              </a:solidFill>
              <a:latin typeface="Arial" pitchFamily="34" charset="0"/>
              <a:ea typeface="Calibri"/>
              <a:cs typeface="Arial" pitchFamily="34" charset="0"/>
            </a:endParaRPr>
          </a:p>
          <a:p>
            <a:pPr algn="ctr">
              <a:lnSpc>
                <a:spcPct val="115000"/>
              </a:lnSpc>
              <a:spcAft>
                <a:spcPts val="1000"/>
              </a:spcAft>
            </a:pPr>
            <a:r>
              <a:rPr lang="ar-IQ" sz="4600" b="1" dirty="0">
                <a:solidFill>
                  <a:schemeClr val="tx1"/>
                </a:solidFill>
                <a:latin typeface="Arial" pitchFamily="34" charset="0"/>
                <a:ea typeface="Calibri"/>
                <a:cs typeface="Arial" pitchFamily="34" charset="0"/>
              </a:rPr>
              <a:t>مدرس المادة </a:t>
            </a:r>
            <a:r>
              <a:rPr lang="ar-IQ" sz="4600" b="1" dirty="0" smtClean="0">
                <a:solidFill>
                  <a:schemeClr val="tx1"/>
                </a:solidFill>
                <a:latin typeface="Arial" pitchFamily="34" charset="0"/>
                <a:ea typeface="Calibri"/>
                <a:cs typeface="Arial" pitchFamily="34" charset="0"/>
              </a:rPr>
              <a:t>:  </a:t>
            </a:r>
            <a:r>
              <a:rPr lang="ar-IQ" sz="4600" b="1" dirty="0">
                <a:solidFill>
                  <a:schemeClr val="tx1"/>
                </a:solidFill>
                <a:latin typeface="Arial" pitchFamily="34" charset="0"/>
                <a:ea typeface="Calibri"/>
                <a:cs typeface="Arial" pitchFamily="34" charset="0"/>
              </a:rPr>
              <a:t>د. مروه خضير </a:t>
            </a:r>
            <a:r>
              <a:rPr lang="ar-IQ" sz="4600" b="1" dirty="0" smtClean="0">
                <a:solidFill>
                  <a:schemeClr val="tx1"/>
                </a:solidFill>
                <a:latin typeface="Arial" pitchFamily="34" charset="0"/>
                <a:ea typeface="Calibri"/>
                <a:cs typeface="Arial" pitchFamily="34" charset="0"/>
              </a:rPr>
              <a:t>جبوري</a:t>
            </a:r>
            <a:endParaRPr lang="en-US" sz="4600" b="1" dirty="0">
              <a:solidFill>
                <a:schemeClr val="tx1"/>
              </a:solidFill>
              <a:latin typeface="Arial" pitchFamily="34" charset="0"/>
              <a:ea typeface="Calibri"/>
              <a:cs typeface="Arial" pitchFamily="34" charset="0"/>
            </a:endParaRPr>
          </a:p>
          <a:p>
            <a:pPr algn="ctr">
              <a:lnSpc>
                <a:spcPct val="115000"/>
              </a:lnSpc>
              <a:spcAft>
                <a:spcPts val="1000"/>
              </a:spcAft>
            </a:pPr>
            <a:r>
              <a:rPr lang="ar-IQ" sz="4600" b="1" dirty="0">
                <a:latin typeface="Arial" pitchFamily="34" charset="0"/>
                <a:ea typeface="Calibri"/>
                <a:cs typeface="Arial" pitchFamily="34" charset="0"/>
              </a:rPr>
              <a:t> </a:t>
            </a:r>
            <a:endParaRPr lang="en-US" sz="4600" b="1" dirty="0">
              <a:latin typeface="Arial" pitchFamily="34" charset="0"/>
              <a:ea typeface="Calibri"/>
              <a:cs typeface="Arial" pitchFamily="34" charset="0"/>
            </a:endParaRPr>
          </a:p>
          <a:p>
            <a:pPr>
              <a:lnSpc>
                <a:spcPct val="115000"/>
              </a:lnSpc>
              <a:spcAft>
                <a:spcPts val="1000"/>
              </a:spcAft>
            </a:pPr>
            <a:r>
              <a:rPr lang="ar-IQ" sz="2400" b="1" dirty="0">
                <a:ea typeface="Calibri"/>
                <a:cs typeface="Simplified Arabic"/>
              </a:rPr>
              <a:t> </a:t>
            </a:r>
            <a:endParaRPr lang="en-US" sz="1200" dirty="0">
              <a:ea typeface="Calibri"/>
              <a:cs typeface="Arial"/>
            </a:endParaRPr>
          </a:p>
          <a:p>
            <a:pPr algn="r">
              <a:lnSpc>
                <a:spcPct val="115000"/>
              </a:lnSpc>
              <a:spcAft>
                <a:spcPts val="1000"/>
              </a:spcAft>
            </a:pPr>
            <a:endParaRPr lang="en-US" sz="2400" dirty="0">
              <a:ea typeface="Calibri"/>
              <a:cs typeface="Arial"/>
            </a:endParaRPr>
          </a:p>
          <a:p>
            <a:endParaRPr lang="ar-IQ"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22468" y="836712"/>
            <a:ext cx="2709372" cy="25792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219467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وان 2"/>
          <p:cNvSpPr>
            <a:spLocks noGrp="1"/>
          </p:cNvSpPr>
          <p:nvPr>
            <p:ph type="title"/>
          </p:nvPr>
        </p:nvSpPr>
        <p:spPr>
          <a:xfrm>
            <a:off x="611560" y="274638"/>
            <a:ext cx="8075240" cy="58018"/>
          </a:xfrm>
        </p:spPr>
        <p:txBody>
          <a:bodyPr>
            <a:normAutofit fontScale="90000"/>
          </a:bodyPr>
          <a:lstStyle/>
          <a:p>
            <a:endParaRPr lang="ar-IQ" dirty="0"/>
          </a:p>
        </p:txBody>
      </p:sp>
      <p:pic>
        <p:nvPicPr>
          <p:cNvPr id="3074" name="Picture 2"/>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107504" y="0"/>
            <a:ext cx="8928992" cy="66693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026327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395536" y="764704"/>
            <a:ext cx="8291264" cy="5616624"/>
          </a:xfrm>
        </p:spPr>
        <p:txBody>
          <a:bodyPr>
            <a:normAutofit fontScale="92500" lnSpcReduction="20000"/>
          </a:bodyPr>
          <a:lstStyle/>
          <a:p>
            <a:pPr algn="just">
              <a:lnSpc>
                <a:spcPct val="107000"/>
              </a:lnSpc>
              <a:spcAft>
                <a:spcPts val="800"/>
              </a:spcAft>
            </a:pPr>
            <a:r>
              <a:rPr lang="ar-SA" b="1" dirty="0">
                <a:solidFill>
                  <a:srgbClr val="FF0000"/>
                </a:solidFill>
                <a:latin typeface="Calibri"/>
                <a:ea typeface="Calibri"/>
                <a:cs typeface="Arial"/>
              </a:rPr>
              <a:t>رواد علم الاجتماع التربوي ومساهماتهم</a:t>
            </a:r>
            <a:r>
              <a:rPr lang="ar-IQ" b="1" dirty="0">
                <a:solidFill>
                  <a:srgbClr val="FF0000"/>
                </a:solidFill>
                <a:latin typeface="Calibri"/>
                <a:ea typeface="Calibri"/>
                <a:cs typeface="Arial"/>
              </a:rPr>
              <a:t>: </a:t>
            </a:r>
            <a:endParaRPr lang="en-US" sz="1600" dirty="0">
              <a:latin typeface="Calibri"/>
              <a:ea typeface="Calibri"/>
              <a:cs typeface="Arial"/>
            </a:endParaRPr>
          </a:p>
          <a:p>
            <a:pPr algn="just">
              <a:lnSpc>
                <a:spcPct val="107000"/>
              </a:lnSpc>
              <a:spcAft>
                <a:spcPts val="800"/>
              </a:spcAft>
            </a:pPr>
            <a:r>
              <a:rPr lang="en-US" b="1" dirty="0">
                <a:latin typeface="Arial"/>
                <a:ea typeface="Calibri"/>
                <a:cs typeface="Arial"/>
              </a:rPr>
              <a:t> .</a:t>
            </a:r>
            <a:r>
              <a:rPr lang="en-US" b="1" dirty="0">
                <a:solidFill>
                  <a:schemeClr val="tx1"/>
                </a:solidFill>
                <a:latin typeface="Arial"/>
                <a:ea typeface="Calibri"/>
                <a:cs typeface="Arial"/>
              </a:rPr>
              <a:t>1 </a:t>
            </a:r>
            <a:r>
              <a:rPr lang="ar-SA" b="1" dirty="0">
                <a:solidFill>
                  <a:schemeClr val="tx1"/>
                </a:solidFill>
                <a:latin typeface="Calibri"/>
                <a:ea typeface="Calibri"/>
                <a:cs typeface="Arial"/>
              </a:rPr>
              <a:t>أوغست كونت</a:t>
            </a:r>
            <a:r>
              <a:rPr lang="en-US" b="1" dirty="0">
                <a:solidFill>
                  <a:schemeClr val="tx1"/>
                </a:solidFill>
                <a:latin typeface="Arial"/>
                <a:ea typeface="Calibri"/>
                <a:cs typeface="Arial"/>
              </a:rPr>
              <a:t> (</a:t>
            </a:r>
            <a:r>
              <a:rPr lang="en-US" b="1" dirty="0" err="1">
                <a:solidFill>
                  <a:schemeClr val="tx1"/>
                </a:solidFill>
                <a:latin typeface="Arial"/>
                <a:ea typeface="Calibri"/>
                <a:cs typeface="Arial"/>
              </a:rPr>
              <a:t>Auguste</a:t>
            </a:r>
            <a:r>
              <a:rPr lang="en-US" b="1" dirty="0">
                <a:solidFill>
                  <a:schemeClr val="tx1"/>
                </a:solidFill>
                <a:latin typeface="Arial"/>
                <a:ea typeface="Calibri"/>
                <a:cs typeface="Arial"/>
              </a:rPr>
              <a:t> Comte, 1789-1857)</a:t>
            </a:r>
            <a:endParaRPr lang="en-US" sz="1600" dirty="0">
              <a:solidFill>
                <a:schemeClr val="tx1"/>
              </a:solidFill>
              <a:latin typeface="Calibri"/>
              <a:ea typeface="Calibri"/>
              <a:cs typeface="Arial"/>
            </a:endParaRPr>
          </a:p>
          <a:p>
            <a:pPr algn="just">
              <a:lnSpc>
                <a:spcPct val="107000"/>
              </a:lnSpc>
              <a:spcAft>
                <a:spcPts val="800"/>
              </a:spcAft>
            </a:pPr>
            <a:r>
              <a:rPr lang="ar-SA" dirty="0">
                <a:solidFill>
                  <a:schemeClr val="tx1"/>
                </a:solidFill>
                <a:latin typeface="Calibri"/>
                <a:ea typeface="Calibri"/>
                <a:cs typeface="Arial"/>
              </a:rPr>
              <a:t>يعتبر كونت مؤسس علم الاجتماع، وقد ركز على دراسة الظواهر الاجتماعية بطريقة علمية، معتقدً أن فهم المجتمع يمكن أن يتم من خلال الملاحظة والتحليل المنهجي (جون، 2014). وقد أشار إلى أن التربية تعد وسيلة مهمة لنقل القيم الاجتماعية وضمان استقرار المجتمع</a:t>
            </a:r>
            <a:r>
              <a:rPr lang="en-US" dirty="0">
                <a:solidFill>
                  <a:schemeClr val="tx1"/>
                </a:solidFill>
                <a:latin typeface="Arial"/>
                <a:ea typeface="Calibri"/>
                <a:cs typeface="Arial"/>
              </a:rPr>
              <a:t>.</a:t>
            </a:r>
            <a:endParaRPr lang="en-US" sz="1600" dirty="0">
              <a:solidFill>
                <a:schemeClr val="tx1"/>
              </a:solidFill>
              <a:latin typeface="Calibri"/>
              <a:ea typeface="Calibri"/>
              <a:cs typeface="Arial"/>
            </a:endParaRPr>
          </a:p>
          <a:p>
            <a:pPr algn="just">
              <a:lnSpc>
                <a:spcPct val="107000"/>
              </a:lnSpc>
              <a:spcAft>
                <a:spcPts val="800"/>
              </a:spcAft>
            </a:pPr>
            <a:r>
              <a:rPr lang="en-US" b="1" dirty="0">
                <a:solidFill>
                  <a:schemeClr val="tx1"/>
                </a:solidFill>
                <a:latin typeface="Arial"/>
                <a:ea typeface="Calibri"/>
                <a:cs typeface="Arial"/>
              </a:rPr>
              <a:t>2 </a:t>
            </a:r>
            <a:r>
              <a:rPr lang="ar-SA" b="1" dirty="0">
                <a:solidFill>
                  <a:schemeClr val="tx1"/>
                </a:solidFill>
                <a:latin typeface="Calibri"/>
                <a:ea typeface="Calibri"/>
                <a:cs typeface="Arial"/>
              </a:rPr>
              <a:t> . إميل </a:t>
            </a:r>
            <a:r>
              <a:rPr lang="ar-SA" b="1" dirty="0" err="1">
                <a:solidFill>
                  <a:schemeClr val="tx1"/>
                </a:solidFill>
                <a:latin typeface="Calibri"/>
                <a:ea typeface="Calibri"/>
                <a:cs typeface="Arial"/>
              </a:rPr>
              <a:t>دوركايم</a:t>
            </a:r>
            <a:r>
              <a:rPr lang="en-US" b="1" dirty="0">
                <a:solidFill>
                  <a:schemeClr val="tx1"/>
                </a:solidFill>
                <a:latin typeface="Arial"/>
                <a:ea typeface="Calibri"/>
                <a:cs typeface="Arial"/>
              </a:rPr>
              <a:t> (Emile Durkheim, 1858-1917 )</a:t>
            </a:r>
            <a:endParaRPr lang="en-US" sz="1600" dirty="0">
              <a:solidFill>
                <a:schemeClr val="tx1"/>
              </a:solidFill>
              <a:latin typeface="Calibri"/>
              <a:ea typeface="Calibri"/>
              <a:cs typeface="Arial"/>
            </a:endParaRPr>
          </a:p>
          <a:p>
            <a:pPr algn="just">
              <a:lnSpc>
                <a:spcPct val="107000"/>
              </a:lnSpc>
              <a:spcAft>
                <a:spcPts val="800"/>
              </a:spcAft>
            </a:pPr>
            <a:r>
              <a:rPr lang="ar-SA" dirty="0" err="1">
                <a:solidFill>
                  <a:schemeClr val="tx1"/>
                </a:solidFill>
                <a:latin typeface="Calibri"/>
                <a:ea typeface="Calibri"/>
                <a:cs typeface="Arial"/>
              </a:rPr>
              <a:t>دوركايم</a:t>
            </a:r>
            <a:r>
              <a:rPr lang="ar-SA" dirty="0">
                <a:solidFill>
                  <a:schemeClr val="tx1"/>
                </a:solidFill>
                <a:latin typeface="Calibri"/>
                <a:ea typeface="Calibri"/>
                <a:cs typeface="Arial"/>
              </a:rPr>
              <a:t> اهتم بدراسة تأثير التعليم على التضامن الاجتماعي، ورأى أن المدرسة هي وسيلة لتعزيز الانسجام الاجتماعي ونقل القيم المشتركة</a:t>
            </a:r>
            <a:r>
              <a:rPr lang="en-US" dirty="0">
                <a:solidFill>
                  <a:schemeClr val="tx1"/>
                </a:solidFill>
                <a:latin typeface="Arial"/>
                <a:ea typeface="Calibri"/>
                <a:cs typeface="Arial"/>
              </a:rPr>
              <a:t> (Durkheim, 1917). </a:t>
            </a:r>
            <a:r>
              <a:rPr lang="ar-SA" dirty="0">
                <a:solidFill>
                  <a:schemeClr val="tx1"/>
                </a:solidFill>
                <a:latin typeface="Calibri"/>
                <a:ea typeface="Calibri"/>
                <a:cs typeface="Arial"/>
              </a:rPr>
              <a:t>ومن مؤلفاته المهمة</a:t>
            </a:r>
            <a:r>
              <a:rPr lang="en-US" dirty="0">
                <a:solidFill>
                  <a:schemeClr val="tx1"/>
                </a:solidFill>
                <a:latin typeface="Arial"/>
                <a:ea typeface="Calibri"/>
                <a:cs typeface="Arial"/>
              </a:rPr>
              <a:t>:</a:t>
            </a:r>
            <a:endParaRPr lang="en-US" sz="1600" dirty="0">
              <a:solidFill>
                <a:schemeClr val="tx1"/>
              </a:solidFill>
              <a:latin typeface="Calibri"/>
              <a:ea typeface="Calibri"/>
              <a:cs typeface="Arial"/>
            </a:endParaRPr>
          </a:p>
          <a:p>
            <a:pPr algn="just">
              <a:lnSpc>
                <a:spcPct val="107000"/>
              </a:lnSpc>
              <a:spcAft>
                <a:spcPts val="800"/>
              </a:spcAft>
            </a:pPr>
            <a:r>
              <a:rPr lang="en-US" b="1" dirty="0">
                <a:solidFill>
                  <a:schemeClr val="tx1"/>
                </a:solidFill>
                <a:latin typeface="Arial"/>
                <a:ea typeface="Calibri"/>
                <a:cs typeface="Arial"/>
              </a:rPr>
              <a:t>3 </a:t>
            </a:r>
            <a:r>
              <a:rPr lang="ar-SA" b="1" dirty="0">
                <a:solidFill>
                  <a:schemeClr val="tx1"/>
                </a:solidFill>
                <a:latin typeface="Calibri"/>
                <a:ea typeface="Calibri"/>
                <a:cs typeface="Arial"/>
              </a:rPr>
              <a:t>. ماكس فيبر</a:t>
            </a:r>
            <a:r>
              <a:rPr lang="en-US" b="1" dirty="0">
                <a:solidFill>
                  <a:schemeClr val="tx1"/>
                </a:solidFill>
                <a:latin typeface="Arial"/>
                <a:ea typeface="Calibri"/>
                <a:cs typeface="Arial"/>
              </a:rPr>
              <a:t> (Max Weber, 1864-1920)</a:t>
            </a:r>
            <a:endParaRPr lang="en-US" sz="1600" dirty="0">
              <a:solidFill>
                <a:schemeClr val="tx1"/>
              </a:solidFill>
              <a:latin typeface="Calibri"/>
              <a:ea typeface="Calibri"/>
              <a:cs typeface="Arial"/>
            </a:endParaRPr>
          </a:p>
          <a:p>
            <a:pPr algn="just">
              <a:lnSpc>
                <a:spcPct val="107000"/>
              </a:lnSpc>
              <a:spcAft>
                <a:spcPts val="800"/>
              </a:spcAft>
            </a:pPr>
            <a:r>
              <a:rPr lang="ar-SA" dirty="0">
                <a:solidFill>
                  <a:schemeClr val="tx1"/>
                </a:solidFill>
                <a:latin typeface="Calibri"/>
                <a:ea typeface="Calibri"/>
                <a:cs typeface="Arial"/>
              </a:rPr>
              <a:t>فيبر ركز على العلاقة بين البنية الاجتماعية والتربية، مع تحليل الدور الذي تلعبه القيم الثقافية والدينية في توجيه النظام التعليمي</a:t>
            </a:r>
            <a:r>
              <a:rPr lang="en-US" dirty="0">
                <a:solidFill>
                  <a:schemeClr val="tx1"/>
                </a:solidFill>
                <a:latin typeface="Arial"/>
                <a:ea typeface="Calibri"/>
                <a:cs typeface="Arial"/>
              </a:rPr>
              <a:t> (Weber, 1922).</a:t>
            </a:r>
            <a:endParaRPr lang="en-US" sz="1600" dirty="0">
              <a:solidFill>
                <a:schemeClr val="tx1"/>
              </a:solidFill>
              <a:effectLst/>
              <a:latin typeface="Calibri"/>
              <a:ea typeface="Calibri"/>
              <a:cs typeface="Arial"/>
            </a:endParaRPr>
          </a:p>
        </p:txBody>
      </p:sp>
      <p:sp>
        <p:nvSpPr>
          <p:cNvPr id="2" name="عنوان 1"/>
          <p:cNvSpPr>
            <a:spLocks noGrp="1"/>
          </p:cNvSpPr>
          <p:nvPr>
            <p:ph type="title"/>
          </p:nvPr>
        </p:nvSpPr>
        <p:spPr>
          <a:xfrm>
            <a:off x="755576" y="0"/>
            <a:ext cx="7931224" cy="764704"/>
          </a:xfrm>
        </p:spPr>
        <p:txBody>
          <a:bodyPr/>
          <a:lstStyle/>
          <a:p>
            <a:r>
              <a:rPr lang="ar-IQ" sz="2800" dirty="0" smtClean="0">
                <a:solidFill>
                  <a:srgbClr val="FF0000"/>
                </a:solidFill>
              </a:rPr>
              <a:t>المحاضرة الأولى</a:t>
            </a:r>
            <a:endParaRPr lang="ar-IQ" sz="2800" dirty="0">
              <a:solidFill>
                <a:srgbClr val="FF0000"/>
              </a:solidFill>
            </a:endParaRPr>
          </a:p>
        </p:txBody>
      </p:sp>
    </p:spTree>
    <p:extLst>
      <p:ext uri="{BB962C8B-B14F-4D97-AF65-F5344CB8AC3E}">
        <p14:creationId xmlns:p14="http://schemas.microsoft.com/office/powerpoint/2010/main" val="39574015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عنصر نائب للمحتوى 2"/>
          <p:cNvSpPr>
            <a:spLocks noGrp="1"/>
          </p:cNvSpPr>
          <p:nvPr>
            <p:ph idx="1"/>
          </p:nvPr>
        </p:nvSpPr>
        <p:spPr>
          <a:xfrm>
            <a:off x="107504" y="0"/>
            <a:ext cx="8856984" cy="6858000"/>
          </a:xfrm>
        </p:spPr>
        <p:txBody>
          <a:bodyPr>
            <a:normAutofit fontScale="47500" lnSpcReduction="20000"/>
          </a:bodyPr>
          <a:lstStyle/>
          <a:p>
            <a:r>
              <a:rPr lang="ar-IQ" dirty="0" smtClean="0"/>
              <a:t>│</a:t>
            </a:r>
            <a:endParaRPr lang="ar-IQ" dirty="0"/>
          </a:p>
          <a:p>
            <a:r>
              <a:rPr lang="ar-IQ" dirty="0"/>
              <a:t> </a:t>
            </a:r>
            <a:r>
              <a:rPr lang="ar-IQ" sz="2900" b="1" dirty="0">
                <a:solidFill>
                  <a:srgbClr val="00B050"/>
                </a:solidFill>
              </a:rPr>
              <a:t>┌─────────────────┬────────────────┬────────────────┬────────────────┬────────────────┬─────────────────┐</a:t>
            </a:r>
          </a:p>
          <a:p>
            <a:r>
              <a:rPr lang="ar-IQ" sz="2900" b="1" dirty="0">
                <a:solidFill>
                  <a:srgbClr val="00B050"/>
                </a:solidFill>
              </a:rPr>
              <a:t> │                 │                │                │                │                │</a:t>
            </a:r>
          </a:p>
          <a:p>
            <a:r>
              <a:rPr lang="ar-IQ" sz="2900" b="1" dirty="0">
                <a:solidFill>
                  <a:srgbClr val="00B050"/>
                </a:solidFill>
              </a:rPr>
              <a:t> ▼                 ▼                ▼                ▼                ▼                ▼</a:t>
            </a:r>
          </a:p>
          <a:p>
            <a:endParaRPr lang="ar-IQ" sz="2900" b="1" dirty="0">
              <a:solidFill>
                <a:srgbClr val="00B050"/>
              </a:solidFill>
            </a:endParaRPr>
          </a:p>
          <a:p>
            <a:r>
              <a:rPr lang="ar-IQ" sz="2900" b="1" dirty="0">
                <a:solidFill>
                  <a:srgbClr val="00B0F0"/>
                </a:solidFill>
              </a:rPr>
              <a:t>أوغست كونت      إميل </a:t>
            </a:r>
            <a:r>
              <a:rPr lang="ar-IQ" sz="2900" b="1" dirty="0" err="1">
                <a:solidFill>
                  <a:srgbClr val="00B0F0"/>
                </a:solidFill>
              </a:rPr>
              <a:t>دوركايم</a:t>
            </a:r>
            <a:r>
              <a:rPr lang="ar-IQ" sz="2900" b="1" dirty="0">
                <a:solidFill>
                  <a:srgbClr val="00B0F0"/>
                </a:solidFill>
              </a:rPr>
              <a:t>      </a:t>
            </a:r>
            <a:r>
              <a:rPr lang="ar-IQ" sz="2900" b="1" dirty="0">
                <a:solidFill>
                  <a:srgbClr val="00B050"/>
                </a:solidFill>
              </a:rPr>
              <a:t>ماكس فيبر      </a:t>
            </a:r>
            <a:r>
              <a:rPr lang="ar-IQ" sz="2900" b="1" dirty="0">
                <a:solidFill>
                  <a:srgbClr val="00B0F0"/>
                </a:solidFill>
              </a:rPr>
              <a:t>كارل ماركس      ريمون أرون      روبرت </a:t>
            </a:r>
            <a:r>
              <a:rPr lang="ar-IQ" sz="2900" b="1" dirty="0" err="1">
                <a:solidFill>
                  <a:srgbClr val="00B0F0"/>
                </a:solidFill>
              </a:rPr>
              <a:t>ميرتون</a:t>
            </a:r>
            <a:endParaRPr lang="ar-IQ" sz="2900" b="1" dirty="0">
              <a:solidFill>
                <a:srgbClr val="00B0F0"/>
              </a:solidFill>
            </a:endParaRPr>
          </a:p>
          <a:p>
            <a:r>
              <a:rPr lang="ar-IQ" sz="2900" b="1" dirty="0">
                <a:solidFill>
                  <a:srgbClr val="00B050"/>
                </a:solidFill>
              </a:rPr>
              <a:t>(1789-1857)     (1858-1917)      (1864-1920)    (1818-1883)      (1905-1983)      (1910-2003)</a:t>
            </a:r>
          </a:p>
          <a:p>
            <a:r>
              <a:rPr lang="ar-IQ" sz="2900" b="1" dirty="0">
                <a:solidFill>
                  <a:srgbClr val="00B050"/>
                </a:solidFill>
              </a:rPr>
              <a:t> │               │                │               │                │                │</a:t>
            </a:r>
          </a:p>
          <a:p>
            <a:r>
              <a:rPr lang="ar-IQ" sz="2900" b="1" dirty="0">
                <a:solidFill>
                  <a:srgbClr val="00B050"/>
                </a:solidFill>
              </a:rPr>
              <a:t> ▼               ▼                ▼               ▼                ▼                ▼</a:t>
            </a:r>
          </a:p>
          <a:p>
            <a:endParaRPr lang="ar-IQ" sz="2900" b="1" dirty="0">
              <a:solidFill>
                <a:srgbClr val="00B050"/>
              </a:solidFill>
            </a:endParaRPr>
          </a:p>
          <a:p>
            <a:r>
              <a:rPr lang="ar-IQ" sz="2900" b="1" dirty="0">
                <a:solidFill>
                  <a:srgbClr val="00B050"/>
                </a:solidFill>
              </a:rPr>
              <a:t>مؤسس علم        التعليم وسيلة     العلاقة بين     التعليم يخدم     دور المؤسسات     الوظائف</a:t>
            </a:r>
          </a:p>
          <a:p>
            <a:r>
              <a:rPr lang="ar-IQ" sz="2900" b="1" dirty="0">
                <a:solidFill>
                  <a:srgbClr val="00B050"/>
                </a:solidFill>
              </a:rPr>
              <a:t>الاجتماع        لتحقيق التضامن    البنية          مصالح الطبقة     التعليمية في      الاجتماعية</a:t>
            </a:r>
          </a:p>
          <a:p>
            <a:r>
              <a:rPr lang="ar-IQ" sz="2900" b="1" dirty="0">
                <a:solidFill>
                  <a:srgbClr val="00B050"/>
                </a:solidFill>
              </a:rPr>
              <a:t> │              الاجتماعي         الاجتماعية      السائدة          تشكيل الاتجاهات   للتربية</a:t>
            </a:r>
          </a:p>
          <a:p>
            <a:r>
              <a:rPr lang="ar-IQ" sz="2900" b="1" dirty="0">
                <a:solidFill>
                  <a:srgbClr val="00B050"/>
                </a:solidFill>
              </a:rPr>
              <a:t> │               │                والتربية         │               الاجتماعية        │</a:t>
            </a:r>
          </a:p>
          <a:p>
            <a:r>
              <a:rPr lang="ar-IQ" sz="2900" b="1" dirty="0">
                <a:solidFill>
                  <a:srgbClr val="00B050"/>
                </a:solidFill>
              </a:rPr>
              <a:t> ▼               ▼                │               ▼               والسياسية         ▼</a:t>
            </a:r>
          </a:p>
          <a:p>
            <a:r>
              <a:rPr lang="ar-IQ" sz="2900" b="1" dirty="0">
                <a:solidFill>
                  <a:srgbClr val="00B050"/>
                </a:solidFill>
              </a:rPr>
              <a:t>دراسة           نقل القيم         تأثير القيم     إعادة إنتاج      إعداد المواطن     التنشئة على</a:t>
            </a:r>
          </a:p>
          <a:p>
            <a:r>
              <a:rPr lang="ar-IQ" sz="2900" b="1" dirty="0">
                <a:solidFill>
                  <a:srgbClr val="00B050"/>
                </a:solidFill>
              </a:rPr>
              <a:t>الظواهر         المشتركة          الثقافية        البنية           الصالح            القيم والمعايير</a:t>
            </a:r>
          </a:p>
          <a:p>
            <a:r>
              <a:rPr lang="ar-IQ" sz="2900" b="1" dirty="0">
                <a:solidFill>
                  <a:srgbClr val="00B050"/>
                </a:solidFill>
              </a:rPr>
              <a:t>الاجتماعية      وتعزيز            والدينية        الطبقية          │                الاجتماعية</a:t>
            </a:r>
          </a:p>
          <a:p>
            <a:r>
              <a:rPr lang="ar-IQ" sz="2900" b="1" dirty="0">
                <a:solidFill>
                  <a:srgbClr val="00B050"/>
                </a:solidFill>
              </a:rPr>
              <a:t>بطريقة          الانسجام          في التعليم      للمجتمع          ▼                │</a:t>
            </a:r>
          </a:p>
          <a:p>
            <a:r>
              <a:rPr lang="ar-IQ" sz="2900" b="1" dirty="0">
                <a:solidFill>
                  <a:srgbClr val="00B050"/>
                </a:solidFill>
              </a:rPr>
              <a:t>علمية           الاجتماعي         │               │                ترسيخ القيم      ▼</a:t>
            </a:r>
          </a:p>
          <a:p>
            <a:r>
              <a:rPr lang="ar-IQ" sz="2900" b="1" dirty="0">
                <a:solidFill>
                  <a:srgbClr val="00B050"/>
                </a:solidFill>
              </a:rPr>
              <a:t> │               │                ▼               ▼                الديمقراطية      توزيع الفرص</a:t>
            </a:r>
          </a:p>
          <a:p>
            <a:r>
              <a:rPr lang="ar-IQ" sz="2900" b="1" dirty="0">
                <a:solidFill>
                  <a:srgbClr val="00B050"/>
                </a:solidFill>
              </a:rPr>
              <a:t> ▼               ▼                توجيه النظام    عدم المساواة                       الاقتصادية</a:t>
            </a:r>
          </a:p>
          <a:p>
            <a:r>
              <a:rPr lang="ar-IQ" sz="2900" b="1" dirty="0">
                <a:solidFill>
                  <a:srgbClr val="00B050"/>
                </a:solidFill>
              </a:rPr>
              <a:t>نقل القيم       المدرسة أداة      التعليمي        الاجتماعية</a:t>
            </a:r>
          </a:p>
          <a:p>
            <a:r>
              <a:rPr lang="ar-IQ" sz="2900" b="1" dirty="0">
                <a:solidFill>
                  <a:srgbClr val="00B050"/>
                </a:solidFill>
              </a:rPr>
              <a:t>الاجتماعية      للتنشئة</a:t>
            </a:r>
          </a:p>
          <a:p>
            <a:r>
              <a:rPr lang="ar-IQ" sz="2900" b="1" dirty="0">
                <a:solidFill>
                  <a:srgbClr val="00B050"/>
                </a:solidFill>
              </a:rPr>
              <a:t>واستقرار</a:t>
            </a:r>
          </a:p>
          <a:p>
            <a:r>
              <a:rPr lang="ar-IQ" sz="2900" b="1" dirty="0">
                <a:solidFill>
                  <a:srgbClr val="00B050"/>
                </a:solidFill>
              </a:rPr>
              <a:t>المجتمع</a:t>
            </a:r>
          </a:p>
        </p:txBody>
      </p:sp>
      <p:sp>
        <p:nvSpPr>
          <p:cNvPr id="2" name="عنوان 1"/>
          <p:cNvSpPr>
            <a:spLocks noGrp="1"/>
          </p:cNvSpPr>
          <p:nvPr>
            <p:ph type="title"/>
          </p:nvPr>
        </p:nvSpPr>
        <p:spPr>
          <a:xfrm>
            <a:off x="755576" y="0"/>
            <a:ext cx="7931224" cy="45719"/>
          </a:xfrm>
        </p:spPr>
        <p:txBody>
          <a:bodyPr>
            <a:normAutofit fontScale="90000"/>
          </a:bodyPr>
          <a:lstStyle/>
          <a:p>
            <a:endParaRPr lang="ar-IQ" dirty="0"/>
          </a:p>
        </p:txBody>
      </p:sp>
    </p:spTree>
    <p:extLst>
      <p:ext uri="{BB962C8B-B14F-4D97-AF65-F5344CB8AC3E}">
        <p14:creationId xmlns:p14="http://schemas.microsoft.com/office/powerpoint/2010/main" val="1530885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07504" y="0"/>
            <a:ext cx="8856984" cy="6858000"/>
          </a:xfrm>
        </p:spPr>
        <p:txBody>
          <a:bodyPr/>
          <a:lstStyle/>
          <a:p>
            <a:pPr algn="just">
              <a:lnSpc>
                <a:spcPct val="107000"/>
              </a:lnSpc>
              <a:spcAft>
                <a:spcPts val="800"/>
              </a:spcAft>
            </a:pPr>
            <a:r>
              <a:rPr lang="en-US" sz="2800" b="1" dirty="0">
                <a:solidFill>
                  <a:srgbClr val="FF0000"/>
                </a:solidFill>
                <a:latin typeface="Arial"/>
                <a:ea typeface="Calibri"/>
                <a:cs typeface="Arial"/>
              </a:rPr>
              <a:t> </a:t>
            </a:r>
            <a:endParaRPr lang="ar-IQ" sz="2800" b="1" dirty="0" smtClean="0">
              <a:solidFill>
                <a:srgbClr val="FF0000"/>
              </a:solidFill>
              <a:latin typeface="Arial"/>
              <a:ea typeface="Calibri"/>
              <a:cs typeface="Arial"/>
            </a:endParaRPr>
          </a:p>
          <a:p>
            <a:pPr marL="109728" indent="0" algn="just">
              <a:lnSpc>
                <a:spcPct val="107000"/>
              </a:lnSpc>
              <a:spcAft>
                <a:spcPts val="800"/>
              </a:spcAft>
              <a:buNone/>
            </a:pPr>
            <a:endParaRPr lang="en-US" sz="1800" dirty="0">
              <a:latin typeface="Calibri"/>
              <a:ea typeface="Calibri"/>
              <a:cs typeface="Arial"/>
            </a:endParaRPr>
          </a:p>
          <a:p>
            <a:pPr marL="342900" lvl="0" indent="-342900" algn="just">
              <a:lnSpc>
                <a:spcPct val="107000"/>
              </a:lnSpc>
              <a:spcAft>
                <a:spcPts val="800"/>
              </a:spcAft>
              <a:tabLst>
                <a:tab pos="457200" algn="l"/>
              </a:tabLst>
            </a:pPr>
            <a:r>
              <a:rPr lang="ar-SA" sz="2800" dirty="0">
                <a:latin typeface="Calibri"/>
                <a:ea typeface="Calibri"/>
              </a:rPr>
              <a:t>فهم تأثير البيئة الاجتماعية على عملية التعليم</a:t>
            </a:r>
            <a:r>
              <a:rPr lang="en-US" sz="2800" dirty="0">
                <a:latin typeface="Arial"/>
                <a:ea typeface="Calibri"/>
                <a:cs typeface="Arial"/>
              </a:rPr>
              <a:t>.</a:t>
            </a:r>
            <a:endParaRPr lang="en-US" sz="1800" dirty="0">
              <a:latin typeface="Calibri"/>
              <a:ea typeface="Calibri"/>
              <a:cs typeface="Arial"/>
            </a:endParaRPr>
          </a:p>
          <a:p>
            <a:pPr marL="342900" lvl="0" indent="-342900" algn="just">
              <a:lnSpc>
                <a:spcPct val="107000"/>
              </a:lnSpc>
              <a:spcAft>
                <a:spcPts val="800"/>
              </a:spcAft>
              <a:tabLst>
                <a:tab pos="457200" algn="l"/>
              </a:tabLst>
            </a:pPr>
            <a:r>
              <a:rPr lang="ar-SA" sz="2800" dirty="0">
                <a:latin typeface="Calibri"/>
                <a:ea typeface="Calibri"/>
              </a:rPr>
              <a:t>تحليل الدور الذي تلعبه المؤسسات التعليمية في نقل القيم والمعايير</a:t>
            </a:r>
            <a:r>
              <a:rPr lang="en-US" sz="2800" dirty="0">
                <a:latin typeface="Arial"/>
                <a:ea typeface="Calibri"/>
                <a:cs typeface="Arial"/>
              </a:rPr>
              <a:t>.</a:t>
            </a:r>
            <a:endParaRPr lang="en-US" sz="1800" dirty="0">
              <a:latin typeface="Calibri"/>
              <a:ea typeface="Calibri"/>
              <a:cs typeface="Arial"/>
            </a:endParaRPr>
          </a:p>
          <a:p>
            <a:pPr marL="342900" lvl="0" indent="-342900" algn="just">
              <a:lnSpc>
                <a:spcPct val="107000"/>
              </a:lnSpc>
              <a:spcAft>
                <a:spcPts val="800"/>
              </a:spcAft>
              <a:tabLst>
                <a:tab pos="457200" algn="l"/>
              </a:tabLst>
            </a:pPr>
            <a:r>
              <a:rPr lang="ar-SA" sz="2800" dirty="0">
                <a:latin typeface="Calibri"/>
                <a:ea typeface="Calibri"/>
              </a:rPr>
              <a:t>تقديم رؤى لتطوير السياسات التعليمية بما يتوافق مع الاحتياجات المجتمعية</a:t>
            </a:r>
            <a:r>
              <a:rPr lang="en-US" sz="2800" dirty="0">
                <a:latin typeface="Arial"/>
                <a:ea typeface="Calibri"/>
                <a:cs typeface="Arial"/>
              </a:rPr>
              <a:t>.</a:t>
            </a:r>
            <a:endParaRPr lang="en-US" sz="1800" dirty="0">
              <a:latin typeface="Calibri"/>
              <a:ea typeface="Calibri"/>
              <a:cs typeface="Arial"/>
            </a:endParaRPr>
          </a:p>
          <a:p>
            <a:pPr marL="342900" lvl="0" indent="-342900" algn="just">
              <a:lnSpc>
                <a:spcPct val="107000"/>
              </a:lnSpc>
              <a:spcAft>
                <a:spcPts val="800"/>
              </a:spcAft>
              <a:tabLst>
                <a:tab pos="457200" algn="l"/>
              </a:tabLst>
            </a:pPr>
            <a:r>
              <a:rPr lang="ar-SA" sz="2800" dirty="0">
                <a:latin typeface="Calibri"/>
                <a:ea typeface="Calibri"/>
              </a:rPr>
              <a:t>دعم البحث العلمي في مجال التربية لمواجهة المشكلات الاجتماعية والتربوية</a:t>
            </a:r>
            <a:r>
              <a:rPr lang="en-US" sz="2800" dirty="0" smtClean="0">
                <a:latin typeface="Arial"/>
                <a:ea typeface="Calibri"/>
                <a:cs typeface="Arial"/>
              </a:rPr>
              <a:t>.</a:t>
            </a:r>
            <a:endParaRPr lang="en-US" sz="1800" dirty="0">
              <a:latin typeface="Calibri"/>
              <a:ea typeface="Calibri"/>
              <a:cs typeface="Arial"/>
            </a:endParaRPr>
          </a:p>
        </p:txBody>
      </p:sp>
      <p:sp>
        <p:nvSpPr>
          <p:cNvPr id="3" name="عنوان 2"/>
          <p:cNvSpPr>
            <a:spLocks noGrp="1"/>
          </p:cNvSpPr>
          <p:nvPr>
            <p:ph type="title"/>
          </p:nvPr>
        </p:nvSpPr>
        <p:spPr>
          <a:xfrm>
            <a:off x="1043608" y="188640"/>
            <a:ext cx="8121972" cy="418058"/>
          </a:xfrm>
        </p:spPr>
        <p:txBody>
          <a:bodyPr>
            <a:normAutofit fontScale="90000"/>
          </a:bodyPr>
          <a:lstStyle/>
          <a:p>
            <a:pPr marL="365760" lvl="0" indent="-256032" algn="ctr">
              <a:lnSpc>
                <a:spcPct val="107000"/>
              </a:lnSpc>
              <a:spcBef>
                <a:spcPts val="400"/>
              </a:spcBef>
              <a:spcAft>
                <a:spcPts val="800"/>
              </a:spcAft>
            </a:pPr>
            <a:r>
              <a:rPr lang="ar-SA" sz="2800" dirty="0">
                <a:solidFill>
                  <a:srgbClr val="FF0000"/>
                </a:solidFill>
                <a:effectLst/>
                <a:latin typeface="Calibri"/>
                <a:ea typeface="Calibri"/>
              </a:rPr>
              <a:t>أهمية علم الاجتماع التربوي</a:t>
            </a:r>
            <a:endParaRPr lang="en-US" sz="1800" b="0" dirty="0">
              <a:solidFill>
                <a:prstClr val="black"/>
              </a:solidFill>
              <a:effectLst/>
              <a:latin typeface="Calibri"/>
              <a:ea typeface="Calibri"/>
              <a:cs typeface="Arial"/>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736" y="3789040"/>
            <a:ext cx="2200846" cy="2200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00239290"/>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arn(inVertical)">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barn(inVertical)">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2">
                                            <p:txEl>
                                              <p:pRg st="3" end="3"/>
                                            </p:txEl>
                                          </p:spTgt>
                                        </p:tgtEl>
                                        <p:attrNameLst>
                                          <p:attrName>style.visibility</p:attrName>
                                        </p:attrNameLst>
                                      </p:cBhvr>
                                      <p:to>
                                        <p:strVal val="visible"/>
                                      </p:to>
                                    </p:set>
                                    <p:animEffect transition="in" filter="barn(inVertical)">
                                      <p:cBhvr>
                                        <p:cTn id="17" dur="500"/>
                                        <p:tgtEl>
                                          <p:spTgt spid="2">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2">
                                            <p:txEl>
                                              <p:pRg st="4" end="4"/>
                                            </p:txEl>
                                          </p:spTgt>
                                        </p:tgtEl>
                                        <p:attrNameLst>
                                          <p:attrName>style.visibility</p:attrName>
                                        </p:attrNameLst>
                                      </p:cBhvr>
                                      <p:to>
                                        <p:strVal val="visible"/>
                                      </p:to>
                                    </p:set>
                                    <p:animEffect transition="in" filter="barn(inVertical)">
                                      <p:cBhvr>
                                        <p:cTn id="22" dur="500"/>
                                        <p:tgtEl>
                                          <p:spTgt spid="2">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Effect transition="in" filter="barn(inVertical)">
                                      <p:cBhvr>
                                        <p:cTn id="27"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صر نائب للمحتوى 1"/>
          <p:cNvSpPr>
            <a:spLocks noGrp="1"/>
          </p:cNvSpPr>
          <p:nvPr>
            <p:ph idx="1"/>
          </p:nvPr>
        </p:nvSpPr>
        <p:spPr>
          <a:xfrm>
            <a:off x="107504" y="764704"/>
            <a:ext cx="8784976" cy="5832648"/>
          </a:xfrm>
        </p:spPr>
        <p:txBody>
          <a:bodyPr/>
          <a:lstStyle/>
          <a:p>
            <a:pPr algn="just">
              <a:lnSpc>
                <a:spcPct val="107000"/>
              </a:lnSpc>
              <a:spcAft>
                <a:spcPts val="800"/>
              </a:spcAft>
            </a:pPr>
            <a:r>
              <a:rPr lang="ar-SA" sz="2800" b="1" dirty="0">
                <a:latin typeface="Calibri"/>
                <a:ea typeface="Calibri"/>
              </a:rPr>
              <a:t>تعريف علم الاجتماع التربوي</a:t>
            </a:r>
            <a:endParaRPr lang="en-US" sz="1800" dirty="0">
              <a:latin typeface="Calibri"/>
              <a:ea typeface="Calibri"/>
              <a:cs typeface="Arial"/>
            </a:endParaRPr>
          </a:p>
          <a:p>
            <a:pPr algn="just">
              <a:lnSpc>
                <a:spcPct val="107000"/>
              </a:lnSpc>
              <a:spcAft>
                <a:spcPts val="800"/>
              </a:spcAft>
            </a:pPr>
            <a:r>
              <a:rPr lang="ar-SA" sz="2800" dirty="0">
                <a:latin typeface="Calibri"/>
                <a:ea typeface="Calibri"/>
              </a:rPr>
              <a:t>يعرف علم الاجتماع التربوي :على أنه العلم الذي يدرس العلاقة بين التربية والمجتمع، وكيف تؤثر العوامل الاجتماعية في العملية التعليمية، ويتناول دراسة المؤسسات التربوية وأثرها في تنشئة الأفراد اجتماعياً وأخلاقياً (العشيري:37: 2018)</a:t>
            </a:r>
            <a:r>
              <a:rPr lang="en-US" sz="2800" dirty="0">
                <a:latin typeface="Arial"/>
                <a:ea typeface="Calibri"/>
                <a:cs typeface="Arial"/>
              </a:rPr>
              <a:t>.</a:t>
            </a:r>
            <a:endParaRPr lang="en-US" sz="1800" dirty="0">
              <a:latin typeface="Calibri"/>
              <a:ea typeface="Calibri"/>
              <a:cs typeface="Arial"/>
            </a:endParaRPr>
          </a:p>
          <a:p>
            <a:pPr algn="just">
              <a:lnSpc>
                <a:spcPct val="107000"/>
              </a:lnSpc>
              <a:spcAft>
                <a:spcPts val="800"/>
              </a:spcAft>
            </a:pPr>
            <a:r>
              <a:rPr lang="ar-SA" sz="2800" b="1" dirty="0">
                <a:solidFill>
                  <a:srgbClr val="FF0000"/>
                </a:solidFill>
                <a:latin typeface="Calibri"/>
                <a:ea typeface="Calibri"/>
              </a:rPr>
              <a:t>المنظور الإسلامي لعلم الاجتماع التربوي</a:t>
            </a:r>
            <a:endParaRPr lang="en-US" sz="1800" dirty="0">
              <a:latin typeface="Calibri"/>
              <a:ea typeface="Calibri"/>
              <a:cs typeface="Arial"/>
            </a:endParaRPr>
          </a:p>
          <a:p>
            <a:pPr algn="just">
              <a:lnSpc>
                <a:spcPct val="107000"/>
              </a:lnSpc>
              <a:spcAft>
                <a:spcPts val="800"/>
              </a:spcAft>
            </a:pPr>
            <a:r>
              <a:rPr lang="ar-SA" sz="2800" dirty="0">
                <a:latin typeface="Calibri"/>
                <a:ea typeface="Calibri"/>
              </a:rPr>
              <a:t>ان المنظور الاسلامي يقوم على مجموعة من المبادئ الأساسية المستمدة من القرآن الكريم والسنة النبوية، وتشمل ما يلي</a:t>
            </a:r>
            <a:r>
              <a:rPr lang="en-US" sz="2800" dirty="0">
                <a:latin typeface="Arial"/>
                <a:ea typeface="Calibri"/>
                <a:cs typeface="Arial"/>
              </a:rPr>
              <a:t>:</a:t>
            </a:r>
            <a:endParaRPr lang="en-US" sz="1800" dirty="0">
              <a:latin typeface="Calibri"/>
              <a:ea typeface="Calibri"/>
              <a:cs typeface="Arial"/>
            </a:endParaRPr>
          </a:p>
          <a:p>
            <a:endParaRPr lang="ar-IQ" dirty="0"/>
          </a:p>
        </p:txBody>
      </p:sp>
      <p:sp>
        <p:nvSpPr>
          <p:cNvPr id="3" name="عنوان 2"/>
          <p:cNvSpPr>
            <a:spLocks noGrp="1"/>
          </p:cNvSpPr>
          <p:nvPr>
            <p:ph type="title"/>
          </p:nvPr>
        </p:nvSpPr>
        <p:spPr>
          <a:xfrm>
            <a:off x="611560" y="274638"/>
            <a:ext cx="8075240" cy="490066"/>
          </a:xfrm>
        </p:spPr>
        <p:txBody>
          <a:bodyPr>
            <a:noAutofit/>
          </a:bodyPr>
          <a:lstStyle/>
          <a:p>
            <a:r>
              <a:rPr lang="ar-IQ" sz="2800" dirty="0" smtClean="0">
                <a:solidFill>
                  <a:srgbClr val="FF0000"/>
                </a:solidFill>
              </a:rPr>
              <a:t>تعريف علم الاجتماع التربوي</a:t>
            </a:r>
            <a:endParaRPr lang="ar-IQ" sz="2800" dirty="0">
              <a:solidFill>
                <a:srgbClr val="FF0000"/>
              </a:solidFill>
            </a:endParaRPr>
          </a:p>
        </p:txBody>
      </p:sp>
    </p:spTree>
    <p:extLst>
      <p:ext uri="{BB962C8B-B14F-4D97-AF65-F5344CB8AC3E}">
        <p14:creationId xmlns:p14="http://schemas.microsoft.com/office/powerpoint/2010/main" val="258745943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عنصر نائب للمحتوى 3"/>
          <p:cNvGraphicFramePr>
            <a:graphicFrameLocks noGrp="1"/>
          </p:cNvGraphicFramePr>
          <p:nvPr>
            <p:ph idx="1"/>
            <p:extLst>
              <p:ext uri="{D42A27DB-BD31-4B8C-83A1-F6EECF244321}">
                <p14:modId xmlns:p14="http://schemas.microsoft.com/office/powerpoint/2010/main" val="539253390"/>
              </p:ext>
            </p:extLst>
          </p:nvPr>
        </p:nvGraphicFramePr>
        <p:xfrm>
          <a:off x="179388" y="115888"/>
          <a:ext cx="8713787" cy="66262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عنوان 2"/>
          <p:cNvSpPr>
            <a:spLocks noGrp="1"/>
          </p:cNvSpPr>
          <p:nvPr>
            <p:ph type="title"/>
          </p:nvPr>
        </p:nvSpPr>
        <p:spPr>
          <a:xfrm>
            <a:off x="1187624" y="-531440"/>
            <a:ext cx="7499176" cy="72008"/>
          </a:xfrm>
        </p:spPr>
        <p:txBody>
          <a:bodyPr>
            <a:normAutofit fontScale="90000"/>
          </a:bodyPr>
          <a:lstStyle/>
          <a:p>
            <a:endParaRPr lang="ar-IQ" dirty="0"/>
          </a:p>
        </p:txBody>
      </p:sp>
    </p:spTree>
    <p:extLst>
      <p:ext uri="{BB962C8B-B14F-4D97-AF65-F5344CB8AC3E}">
        <p14:creationId xmlns:p14="http://schemas.microsoft.com/office/powerpoint/2010/main" val="1019091021"/>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73</TotalTime>
  <Words>411</Words>
  <Application>Microsoft Office PowerPoint</Application>
  <PresentationFormat>عرض على الشاشة (3:4)‏</PresentationFormat>
  <Paragraphs>58</Paragraphs>
  <Slides>7</Slides>
  <Notes>0</Notes>
  <HiddenSlides>0</HiddenSlides>
  <MMClips>0</MMClips>
  <ScaleCrop>false</ScaleCrop>
  <HeadingPairs>
    <vt:vector size="4" baseType="variant">
      <vt:variant>
        <vt:lpstr>نسق</vt:lpstr>
      </vt:variant>
      <vt:variant>
        <vt:i4>1</vt:i4>
      </vt:variant>
      <vt:variant>
        <vt:lpstr>عناوين الشرائح</vt:lpstr>
      </vt:variant>
      <vt:variant>
        <vt:i4>7</vt:i4>
      </vt:variant>
    </vt:vector>
  </HeadingPairs>
  <TitlesOfParts>
    <vt:vector size="8" baseType="lpstr">
      <vt:lpstr>ملتقى</vt:lpstr>
      <vt:lpstr>عرض تقديمي في PowerPoint</vt:lpstr>
      <vt:lpstr>عرض تقديمي في PowerPoint</vt:lpstr>
      <vt:lpstr>المحاضرة الأولى</vt:lpstr>
      <vt:lpstr>عرض تقديمي في PowerPoint</vt:lpstr>
      <vt:lpstr>أهمية علم الاجتماع التربوي</vt:lpstr>
      <vt:lpstr>تعريف علم الاجتماع التربوي</vt:lpstr>
      <vt:lpstr>عرض تقديمي في PowerPoint</vt:lpstr>
    </vt:vector>
  </TitlesOfParts>
  <Company>SACC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omr</dc:creator>
  <cp:lastModifiedBy>omr</cp:lastModifiedBy>
  <cp:revision>17</cp:revision>
  <dcterms:created xsi:type="dcterms:W3CDTF">2026-06-24T15:42:03Z</dcterms:created>
  <dcterms:modified xsi:type="dcterms:W3CDTF">2026-06-24T16:55:33Z</dcterms:modified>
</cp:coreProperties>
</file>