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5" d="100"/>
          <a:sy n="75" d="100"/>
        </p:scale>
        <p:origin x="-115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48715F7F-CE40-455E-A85D-9ED2A9275D76}"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843040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48715F7F-CE40-455E-A85D-9ED2A9275D76}"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952962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48715F7F-CE40-455E-A85D-9ED2A9275D76}"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555559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48715F7F-CE40-455E-A85D-9ED2A9275D76}"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1584693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48715F7F-CE40-455E-A85D-9ED2A9275D76}" type="datetimeFigureOut">
              <a:rPr lang="ar-IQ" smtClean="0"/>
              <a:t>11/01/1448</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2904575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48715F7F-CE40-455E-A85D-9ED2A9275D76}" type="datetimeFigureOut">
              <a:rPr lang="ar-IQ" smtClean="0"/>
              <a:t>11/01/1448</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3175320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48715F7F-CE40-455E-A85D-9ED2A9275D76}" type="datetimeFigureOut">
              <a:rPr lang="ar-IQ" smtClean="0"/>
              <a:t>11/01/1448</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3435172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48715F7F-CE40-455E-A85D-9ED2A9275D76}" type="datetimeFigureOut">
              <a:rPr lang="ar-IQ" smtClean="0"/>
              <a:t>11/01/1448</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3149190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8715F7F-CE40-455E-A85D-9ED2A9275D76}" type="datetimeFigureOut">
              <a:rPr lang="ar-IQ" smtClean="0"/>
              <a:t>11/01/1448</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422403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8715F7F-CE40-455E-A85D-9ED2A9275D76}" type="datetimeFigureOut">
              <a:rPr lang="ar-IQ" smtClean="0"/>
              <a:t>11/01/1448</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346335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8715F7F-CE40-455E-A85D-9ED2A9275D76}" type="datetimeFigureOut">
              <a:rPr lang="ar-IQ" smtClean="0"/>
              <a:t>11/01/1448</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B1D6731-A8BF-4444-A44A-D02D36AE1483}" type="slidenum">
              <a:rPr lang="ar-IQ" smtClean="0"/>
              <a:t>‹#›</a:t>
            </a:fld>
            <a:endParaRPr lang="ar-IQ"/>
          </a:p>
        </p:txBody>
      </p:sp>
    </p:spTree>
    <p:extLst>
      <p:ext uri="{BB962C8B-B14F-4D97-AF65-F5344CB8AC3E}">
        <p14:creationId xmlns:p14="http://schemas.microsoft.com/office/powerpoint/2010/main" val="1905595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8715F7F-CE40-455E-A85D-9ED2A9275D76}" type="datetimeFigureOut">
              <a:rPr lang="ar-IQ" smtClean="0"/>
              <a:t>11/01/1448</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B1D6731-A8BF-4444-A44A-D02D36AE1483}" type="slidenum">
              <a:rPr lang="ar-IQ" smtClean="0"/>
              <a:t>‹#›</a:t>
            </a:fld>
            <a:endParaRPr lang="ar-IQ"/>
          </a:p>
        </p:txBody>
      </p:sp>
    </p:spTree>
    <p:extLst>
      <p:ext uri="{BB962C8B-B14F-4D97-AF65-F5344CB8AC3E}">
        <p14:creationId xmlns:p14="http://schemas.microsoft.com/office/powerpoint/2010/main" val="3330837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187624" y="188640"/>
            <a:ext cx="7198568" cy="432047"/>
          </a:xfrm>
        </p:spPr>
        <p:txBody>
          <a:bodyPr>
            <a:noAutofit/>
          </a:bodyPr>
          <a:lstStyle/>
          <a:p>
            <a:pPr algn="just">
              <a:lnSpc>
                <a:spcPct val="107000"/>
              </a:lnSpc>
              <a:spcAft>
                <a:spcPts val="800"/>
              </a:spcAft>
            </a:pPr>
            <a:r>
              <a:rPr lang="ar-IQ" sz="2400" dirty="0" smtClean="0">
                <a:solidFill>
                  <a:srgbClr val="FF0000"/>
                </a:solidFill>
                <a:latin typeface="Simplified Arabic" pitchFamily="18" charset="-78"/>
                <a:ea typeface="Calibri"/>
                <a:cs typeface="Simplified Arabic" pitchFamily="18" charset="-78"/>
              </a:rPr>
              <a:t>المحاضرة الثالثة</a:t>
            </a:r>
            <a:r>
              <a:rPr lang="en-US" sz="2400" dirty="0">
                <a:latin typeface="Simplified Arabic" pitchFamily="18" charset="-78"/>
                <a:ea typeface="Calibri"/>
                <a:cs typeface="Simplified Arabic" pitchFamily="18" charset="-78"/>
              </a:rPr>
              <a:t/>
            </a:r>
            <a:br>
              <a:rPr lang="en-US" sz="2400" dirty="0">
                <a:latin typeface="Simplified Arabic" pitchFamily="18" charset="-78"/>
                <a:ea typeface="Calibri"/>
                <a:cs typeface="Simplified Arabic" pitchFamily="18" charset="-78"/>
              </a:rPr>
            </a:br>
            <a:endParaRPr lang="ar-IQ" sz="2400" dirty="0">
              <a:latin typeface="Simplified Arabic" pitchFamily="18" charset="-78"/>
              <a:cs typeface="Simplified Arabic" pitchFamily="18" charset="-78"/>
            </a:endParaRPr>
          </a:p>
        </p:txBody>
      </p:sp>
      <p:sp>
        <p:nvSpPr>
          <p:cNvPr id="4" name="عنوان 1"/>
          <p:cNvSpPr>
            <a:spLocks noGrp="1"/>
          </p:cNvSpPr>
          <p:nvPr>
            <p:ph type="subTitle" idx="1"/>
          </p:nvPr>
        </p:nvSpPr>
        <p:spPr>
          <a:xfrm>
            <a:off x="683568" y="620688"/>
            <a:ext cx="7993062" cy="5903912"/>
          </a:xfrm>
        </p:spPr>
        <p:txBody>
          <a:bodyPr>
            <a:noAutofit/>
          </a:bodyPr>
          <a:lstStyle/>
          <a:p>
            <a:pPr algn="just">
              <a:lnSpc>
                <a:spcPct val="107000"/>
              </a:lnSpc>
              <a:spcAft>
                <a:spcPts val="800"/>
              </a:spcAft>
            </a:pPr>
            <a:r>
              <a:rPr lang="ar-SA" sz="2400" dirty="0" smtClean="0">
                <a:solidFill>
                  <a:srgbClr val="FF0000"/>
                </a:solidFill>
                <a:latin typeface="Simplified Arabic" pitchFamily="18" charset="-78"/>
                <a:ea typeface="Calibri"/>
                <a:cs typeface="Simplified Arabic" pitchFamily="18" charset="-78"/>
              </a:rPr>
              <a:t>التنشئة</a:t>
            </a:r>
            <a:r>
              <a:rPr lang="ar-IQ" sz="2400" dirty="0" smtClean="0">
                <a:solidFill>
                  <a:srgbClr val="FF0000"/>
                </a:solidFill>
                <a:latin typeface="Simplified Arabic" pitchFamily="18" charset="-78"/>
                <a:ea typeface="Calibri"/>
                <a:cs typeface="Simplified Arabic" pitchFamily="18" charset="-78"/>
              </a:rPr>
              <a:t> </a:t>
            </a:r>
            <a:r>
              <a:rPr lang="ar-SA" sz="2400" dirty="0" smtClean="0">
                <a:solidFill>
                  <a:srgbClr val="FF0000"/>
                </a:solidFill>
                <a:latin typeface="Simplified Arabic" pitchFamily="18" charset="-78"/>
                <a:ea typeface="Calibri"/>
                <a:cs typeface="Simplified Arabic" pitchFamily="18" charset="-78"/>
              </a:rPr>
              <a:t>الاجتماعية </a:t>
            </a:r>
            <a:r>
              <a:rPr lang="ar-SA" sz="2400" dirty="0">
                <a:solidFill>
                  <a:srgbClr val="FF0000"/>
                </a:solidFill>
                <a:latin typeface="Simplified Arabic" pitchFamily="18" charset="-78"/>
                <a:ea typeface="Calibri"/>
                <a:cs typeface="Simplified Arabic" pitchFamily="18" charset="-78"/>
              </a:rPr>
              <a:t>مفهومها وخصائها وأهدافها</a:t>
            </a:r>
            <a:r>
              <a:rPr lang="en-US" sz="2400" dirty="0">
                <a:latin typeface="Simplified Arabic" pitchFamily="18" charset="-78"/>
                <a:ea typeface="Calibri"/>
                <a:cs typeface="Simplified Arabic" pitchFamily="18" charset="-78"/>
              </a:rPr>
              <a:t/>
            </a:r>
            <a:br>
              <a:rPr lang="en-US" sz="2400" dirty="0">
                <a:latin typeface="Simplified Arabic" pitchFamily="18" charset="-78"/>
                <a:ea typeface="Calibri"/>
                <a:cs typeface="Simplified Arabic" pitchFamily="18" charset="-78"/>
              </a:rPr>
            </a:br>
            <a:endParaRPr lang="ar-IQ" sz="2400" dirty="0" smtClean="0">
              <a:latin typeface="Simplified Arabic" pitchFamily="18" charset="-78"/>
              <a:ea typeface="Calibri"/>
              <a:cs typeface="Simplified Arabic" pitchFamily="18" charset="-78"/>
            </a:endParaRPr>
          </a:p>
          <a:p>
            <a:pPr algn="just">
              <a:lnSpc>
                <a:spcPct val="107000"/>
              </a:lnSpc>
              <a:spcAft>
                <a:spcPts val="800"/>
              </a:spcAft>
            </a:pPr>
            <a:r>
              <a:rPr lang="ar-SA" sz="2400" dirty="0">
                <a:solidFill>
                  <a:schemeClr val="tx1"/>
                </a:solidFill>
                <a:latin typeface="Simplified Arabic" pitchFamily="18" charset="-78"/>
                <a:ea typeface="Calibri"/>
                <a:cs typeface="Simplified Arabic" pitchFamily="18" charset="-78"/>
              </a:rPr>
              <a:t>أولاً- مفهوم التنشئة الاجتماعية: </a:t>
            </a:r>
            <a:endParaRPr lang="en-US" sz="1600" dirty="0">
              <a:solidFill>
                <a:schemeClr val="tx1"/>
              </a:solidFill>
              <a:latin typeface="Simplified Arabic" pitchFamily="18" charset="-78"/>
              <a:ea typeface="Calibri"/>
              <a:cs typeface="Simplified Arabic" pitchFamily="18" charset="-78"/>
            </a:endParaRPr>
          </a:p>
          <a:p>
            <a:pPr algn="just">
              <a:lnSpc>
                <a:spcPct val="107000"/>
              </a:lnSpc>
              <a:spcAft>
                <a:spcPts val="800"/>
              </a:spcAft>
            </a:pPr>
            <a:r>
              <a:rPr lang="ar-SA" sz="2400" dirty="0">
                <a:solidFill>
                  <a:schemeClr val="tx1"/>
                </a:solidFill>
                <a:latin typeface="Simplified Arabic" pitchFamily="18" charset="-78"/>
                <a:ea typeface="Calibri"/>
                <a:cs typeface="Simplified Arabic" pitchFamily="18" charset="-78"/>
              </a:rPr>
              <a:t>ويرى عالم الاجتماع الأمريكي </a:t>
            </a:r>
            <a:r>
              <a:rPr lang="ar-IQ" sz="2400" dirty="0" smtClean="0">
                <a:solidFill>
                  <a:schemeClr val="tx1"/>
                </a:solidFill>
                <a:latin typeface="Simplified Arabic" pitchFamily="18" charset="-78"/>
                <a:ea typeface="Calibri"/>
                <a:cs typeface="Simplified Arabic" pitchFamily="18" charset="-78"/>
              </a:rPr>
              <a:t>:</a:t>
            </a:r>
            <a:r>
              <a:rPr lang="ar-SA" sz="2400" dirty="0" smtClean="0">
                <a:solidFill>
                  <a:schemeClr val="tx1"/>
                </a:solidFill>
                <a:latin typeface="Simplified Arabic" pitchFamily="18" charset="-78"/>
                <a:ea typeface="Calibri"/>
                <a:cs typeface="Simplified Arabic" pitchFamily="18" charset="-78"/>
              </a:rPr>
              <a:t> </a:t>
            </a:r>
            <a:r>
              <a:rPr lang="ar-SA" sz="2400" dirty="0" err="1">
                <a:solidFill>
                  <a:schemeClr val="tx1"/>
                </a:solidFill>
                <a:latin typeface="Simplified Arabic" pitchFamily="18" charset="-78"/>
                <a:ea typeface="Calibri"/>
                <a:cs typeface="Simplified Arabic" pitchFamily="18" charset="-78"/>
              </a:rPr>
              <a:t>بارسونز</a:t>
            </a:r>
            <a:r>
              <a:rPr lang="ar-SA" sz="2400" dirty="0">
                <a:solidFill>
                  <a:schemeClr val="tx1"/>
                </a:solidFill>
                <a:latin typeface="Simplified Arabic" pitchFamily="18" charset="-78"/>
                <a:ea typeface="Calibri"/>
                <a:cs typeface="Simplified Arabic" pitchFamily="18" charset="-78"/>
              </a:rPr>
              <a:t> ( أن التنشئة الاجتماعية: عملية تعلم تعتمد على التقليد والمحاكاة </a:t>
            </a:r>
            <a:r>
              <a:rPr lang="ar-SA" sz="2400" dirty="0" smtClean="0">
                <a:solidFill>
                  <a:schemeClr val="tx1"/>
                </a:solidFill>
                <a:latin typeface="Simplified Arabic" pitchFamily="18" charset="-78"/>
                <a:ea typeface="Calibri"/>
                <a:cs typeface="Simplified Arabic" pitchFamily="18" charset="-78"/>
              </a:rPr>
              <a:t> </a:t>
            </a:r>
            <a:r>
              <a:rPr lang="ar-SA" sz="2400" dirty="0">
                <a:solidFill>
                  <a:schemeClr val="tx1"/>
                </a:solidFill>
                <a:latin typeface="Simplified Arabic" pitchFamily="18" charset="-78"/>
                <a:ea typeface="Calibri"/>
                <a:cs typeface="Simplified Arabic" pitchFamily="18" charset="-78"/>
              </a:rPr>
              <a:t>مع الأنماط العقلية والعاطفية والأخلاقية عند الطفل، وهي عملية تهدف إلى إدماج عناصر الثقافة في </a:t>
            </a:r>
            <a:r>
              <a:rPr lang="ar-SA" sz="2400" dirty="0" smtClean="0">
                <a:solidFill>
                  <a:schemeClr val="tx1"/>
                </a:solidFill>
                <a:latin typeface="Simplified Arabic" pitchFamily="18" charset="-78"/>
                <a:ea typeface="Calibri"/>
                <a:cs typeface="Simplified Arabic" pitchFamily="18" charset="-78"/>
              </a:rPr>
              <a:t>نسق </a:t>
            </a:r>
            <a:r>
              <a:rPr lang="ar-SA" sz="2400" dirty="0">
                <a:solidFill>
                  <a:schemeClr val="tx1"/>
                </a:solidFill>
                <a:latin typeface="Simplified Arabic" pitchFamily="18" charset="-78"/>
                <a:ea typeface="Calibri"/>
                <a:cs typeface="Simplified Arabic" pitchFamily="18" charset="-78"/>
              </a:rPr>
              <a:t>الشخصية، وهي عملية مستمرة تبدأ من الميلاد  داخل الأسرة وتستمر في المدرسة وتتأثر بجماعات الرفاق   </a:t>
            </a:r>
            <a:endParaRPr lang="en-US" sz="1600" dirty="0">
              <a:solidFill>
                <a:schemeClr val="tx1"/>
              </a:solidFill>
              <a:latin typeface="Simplified Arabic" pitchFamily="18" charset="-78"/>
              <a:ea typeface="Calibri"/>
              <a:cs typeface="Simplified Arabic" pitchFamily="18" charset="-78"/>
            </a:endParaRPr>
          </a:p>
          <a:p>
            <a:pPr algn="just">
              <a:lnSpc>
                <a:spcPct val="107000"/>
              </a:lnSpc>
              <a:spcAft>
                <a:spcPts val="800"/>
              </a:spcAft>
            </a:pPr>
            <a:endParaRPr lang="ar-IQ" sz="2400" dirty="0">
              <a:latin typeface="Simplified Arabic" pitchFamily="18" charset="-78"/>
              <a:cs typeface="Simplified Arabic" pitchFamily="18"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3933056"/>
            <a:ext cx="6480720" cy="2380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14902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1187624" y="0"/>
            <a:ext cx="7499176" cy="116632"/>
          </a:xfrm>
        </p:spPr>
        <p:txBody>
          <a:bodyPr>
            <a:normAutofit fontScale="90000"/>
          </a:bodyPr>
          <a:lstStyle/>
          <a:p>
            <a:pPr algn="just">
              <a:lnSpc>
                <a:spcPct val="115000"/>
              </a:lnSpc>
              <a:spcAft>
                <a:spcPts val="1000"/>
              </a:spcAft>
            </a:pPr>
            <a:r>
              <a:rPr lang="en-US" dirty="0" smtClean="0">
                <a:effectLst/>
                <a:latin typeface="Arial"/>
                <a:ea typeface="Calibri"/>
                <a:cs typeface="Arial"/>
              </a:rPr>
              <a:t> </a:t>
            </a:r>
            <a:r>
              <a:rPr lang="en-US" sz="3200" dirty="0">
                <a:ea typeface="Calibri"/>
                <a:cs typeface="Arial"/>
              </a:rPr>
              <a:t/>
            </a:r>
            <a:br>
              <a:rPr lang="en-US" sz="3200" dirty="0">
                <a:ea typeface="Calibri"/>
                <a:cs typeface="Arial"/>
              </a:rPr>
            </a:br>
            <a:endParaRPr lang="ar-IQ" dirty="0"/>
          </a:p>
        </p:txBody>
      </p:sp>
      <p:sp>
        <p:nvSpPr>
          <p:cNvPr id="3" name="عنصر نائب للمحتوى 2"/>
          <p:cNvSpPr>
            <a:spLocks noGrp="1"/>
          </p:cNvSpPr>
          <p:nvPr>
            <p:ph idx="1"/>
          </p:nvPr>
        </p:nvSpPr>
        <p:spPr>
          <a:xfrm>
            <a:off x="539552" y="332656"/>
            <a:ext cx="8147248" cy="5793507"/>
          </a:xfrm>
        </p:spPr>
        <p:txBody>
          <a:bodyPr>
            <a:normAutofit/>
          </a:bodyPr>
          <a:lstStyle/>
          <a:p>
            <a:pPr marL="0" indent="0">
              <a:buNone/>
            </a:pPr>
            <a:r>
              <a:rPr lang="ar-IQ" dirty="0" smtClean="0">
                <a:solidFill>
                  <a:srgbClr val="FF0000"/>
                </a:solidFill>
              </a:rPr>
              <a:t>ثانياَ: خصائص التنشئة الاجتماعية:</a:t>
            </a:r>
          </a:p>
          <a:p>
            <a:pPr lvl="0" fontAlgn="base">
              <a:lnSpc>
                <a:spcPct val="107000"/>
              </a:lnSpc>
              <a:spcAft>
                <a:spcPts val="800"/>
              </a:spcAft>
              <a:buClr>
                <a:srgbClr val="000000"/>
              </a:buClr>
              <a:buSzPts val="1600"/>
              <a:buFont typeface="+mj-lt"/>
              <a:buAutoNum type="arabicPeriod"/>
            </a:pPr>
            <a:r>
              <a:rPr lang="ar-SA" dirty="0">
                <a:uFill>
                  <a:solidFill>
                    <a:srgbClr val="000000"/>
                  </a:solidFill>
                </a:uFill>
                <a:latin typeface="Simplified Arabic"/>
                <a:ea typeface="Calibri"/>
              </a:rPr>
              <a:t>التنشئة الاجتماعية عملية تعلم اجتماعي يتعلم فيها الفرد عن طريق التفاعل الاجتماعي أدواره الاجتماعية والمعايير الاجتماعية التي تحدد هذه الأدوار، ويكتسب الاتجاهات والأنماط السلوكية التي ترتضيها الجماعة ويوافق عليها المجتمع. </a:t>
            </a:r>
            <a:endParaRPr lang="en-US" sz="2000" u="none" strike="noStrike" dirty="0" smtClean="0">
              <a:effectLst/>
              <a:uFill>
                <a:solidFill>
                  <a:srgbClr val="000000"/>
                </a:solidFill>
              </a:uFill>
              <a:latin typeface="Simplified Arabic"/>
              <a:ea typeface="Simplified Arabic"/>
              <a:cs typeface="Simplified Arabic"/>
            </a:endParaRPr>
          </a:p>
          <a:p>
            <a:pPr lvl="0" fontAlgn="base">
              <a:lnSpc>
                <a:spcPct val="107000"/>
              </a:lnSpc>
              <a:spcAft>
                <a:spcPts val="800"/>
              </a:spcAft>
              <a:buClr>
                <a:srgbClr val="000000"/>
              </a:buClr>
              <a:buSzPts val="1600"/>
              <a:buFont typeface="+mj-lt"/>
              <a:buAutoNum type="arabicPeriod"/>
            </a:pPr>
            <a:r>
              <a:rPr lang="ar-SA" dirty="0" smtClean="0">
                <a:uFill>
                  <a:solidFill>
                    <a:srgbClr val="000000"/>
                  </a:solidFill>
                </a:uFill>
                <a:latin typeface="Simplified Arabic"/>
                <a:ea typeface="Calibri"/>
              </a:rPr>
              <a:t>يتحول </a:t>
            </a:r>
            <a:r>
              <a:rPr lang="ar-SA" dirty="0">
                <a:uFill>
                  <a:solidFill>
                    <a:srgbClr val="000000"/>
                  </a:solidFill>
                </a:uFill>
                <a:latin typeface="Simplified Arabic"/>
                <a:ea typeface="Calibri"/>
              </a:rPr>
              <a:t>الفرد عبرها من طفل يعتمد على غيره متمركز حول ذاته إلى فرد ناجح يقدر معنى المسئولية الاجتماعية. </a:t>
            </a:r>
            <a:endParaRPr lang="en-US" sz="2000" u="none" strike="noStrike" dirty="0" smtClean="0">
              <a:effectLst/>
              <a:uFill>
                <a:solidFill>
                  <a:srgbClr val="000000"/>
                </a:solidFill>
              </a:uFill>
              <a:latin typeface="Simplified Arabic"/>
              <a:ea typeface="Simplified Arabic"/>
              <a:cs typeface="Simplified Arabic"/>
            </a:endParaRPr>
          </a:p>
          <a:p>
            <a:pPr lvl="0" fontAlgn="base">
              <a:lnSpc>
                <a:spcPct val="107000"/>
              </a:lnSpc>
              <a:spcAft>
                <a:spcPts val="800"/>
              </a:spcAft>
              <a:buClr>
                <a:srgbClr val="000000"/>
              </a:buClr>
              <a:buSzPts val="1600"/>
              <a:buFont typeface="+mj-lt"/>
              <a:buAutoNum type="arabicPeriod"/>
            </a:pPr>
            <a:r>
              <a:rPr lang="ar-SA" dirty="0">
                <a:uFill>
                  <a:solidFill>
                    <a:srgbClr val="000000"/>
                  </a:solidFill>
                </a:uFill>
                <a:latin typeface="Simplified Arabic"/>
                <a:ea typeface="Calibri"/>
              </a:rPr>
              <a:t>هي عملية مستمرة تبدأ بالحياة ول تنتهي إل بانتهائها. </a:t>
            </a:r>
            <a:endParaRPr lang="en-US" sz="2000" u="none" strike="noStrike" dirty="0" smtClean="0">
              <a:effectLst/>
              <a:uFill>
                <a:solidFill>
                  <a:srgbClr val="000000"/>
                </a:solidFill>
              </a:uFill>
              <a:latin typeface="Simplified Arabic"/>
              <a:ea typeface="Simplified Arabic"/>
              <a:cs typeface="Simplified Arabic"/>
            </a:endParaRPr>
          </a:p>
          <a:p>
            <a:pPr marL="0" indent="0">
              <a:buNone/>
            </a:pPr>
            <a:endParaRPr lang="ar-IQ" dirty="0"/>
          </a:p>
        </p:txBody>
      </p:sp>
    </p:spTree>
    <p:extLst>
      <p:ext uri="{BB962C8B-B14F-4D97-AF65-F5344CB8AC3E}">
        <p14:creationId xmlns:p14="http://schemas.microsoft.com/office/powerpoint/2010/main" val="4170560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1115616" y="-747464"/>
            <a:ext cx="7571184" cy="504056"/>
          </a:xfrm>
        </p:spPr>
        <p:txBody>
          <a:bodyPr>
            <a:normAutofit fontScale="90000"/>
          </a:bodyPr>
          <a:lstStyle/>
          <a:p>
            <a:endParaRPr lang="ar-IQ" dirty="0"/>
          </a:p>
        </p:txBody>
      </p:sp>
      <p:sp>
        <p:nvSpPr>
          <p:cNvPr id="3" name="عنصر نائب للمحتوى 2"/>
          <p:cNvSpPr>
            <a:spLocks noGrp="1"/>
          </p:cNvSpPr>
          <p:nvPr>
            <p:ph idx="1"/>
          </p:nvPr>
        </p:nvSpPr>
        <p:spPr>
          <a:xfrm>
            <a:off x="395536" y="332656"/>
            <a:ext cx="8291264" cy="5976664"/>
          </a:xfrm>
        </p:spPr>
        <p:txBody>
          <a:bodyPr>
            <a:normAutofit fontScale="92500"/>
          </a:bodyPr>
          <a:lstStyle/>
          <a:p>
            <a:pPr marL="0" lvl="0" indent="0" fontAlgn="base">
              <a:lnSpc>
                <a:spcPct val="107000"/>
              </a:lnSpc>
              <a:spcAft>
                <a:spcPts val="800"/>
              </a:spcAft>
              <a:buClr>
                <a:srgbClr val="000000"/>
              </a:buClr>
              <a:buSzPts val="1600"/>
              <a:buNone/>
            </a:pPr>
            <a:r>
              <a:rPr lang="ar-IQ" dirty="0" smtClean="0">
                <a:uFill>
                  <a:solidFill>
                    <a:srgbClr val="000000"/>
                  </a:solidFill>
                </a:uFill>
                <a:latin typeface="Simplified Arabic"/>
                <a:ea typeface="Calibri"/>
              </a:rPr>
              <a:t>3.</a:t>
            </a:r>
            <a:r>
              <a:rPr lang="ar-SA" dirty="0" smtClean="0">
                <a:uFill>
                  <a:solidFill>
                    <a:srgbClr val="000000"/>
                  </a:solidFill>
                </a:uFill>
                <a:latin typeface="Simplified Arabic"/>
                <a:ea typeface="Calibri"/>
              </a:rPr>
              <a:t>تختلف من مجتمع إلى آخر بالدرجة ولكنها ل تختلف بالنوع. </a:t>
            </a:r>
            <a:endParaRPr lang="en-US" sz="2000" u="none" strike="noStrike" dirty="0" smtClean="0">
              <a:effectLst/>
              <a:uFill>
                <a:solidFill>
                  <a:srgbClr val="000000"/>
                </a:solidFill>
              </a:uFill>
              <a:latin typeface="Simplified Arabic"/>
              <a:ea typeface="Simplified Arabic"/>
              <a:cs typeface="Simplified Arabic"/>
            </a:endParaRPr>
          </a:p>
          <a:p>
            <a:pPr marL="0" lvl="0" indent="0" fontAlgn="base">
              <a:lnSpc>
                <a:spcPct val="107000"/>
              </a:lnSpc>
              <a:spcAft>
                <a:spcPts val="800"/>
              </a:spcAft>
              <a:buClr>
                <a:srgbClr val="000000"/>
              </a:buClr>
              <a:buSzPts val="1600"/>
              <a:buNone/>
            </a:pPr>
            <a:r>
              <a:rPr lang="ar-IQ" dirty="0">
                <a:uFill>
                  <a:solidFill>
                    <a:srgbClr val="000000"/>
                  </a:solidFill>
                </a:uFill>
                <a:latin typeface="Simplified Arabic"/>
                <a:ea typeface="Calibri"/>
              </a:rPr>
              <a:t>4</a:t>
            </a:r>
            <a:r>
              <a:rPr lang="ar-SA" dirty="0" smtClean="0">
                <a:uFill>
                  <a:solidFill>
                    <a:srgbClr val="000000"/>
                  </a:solidFill>
                </a:uFill>
                <a:latin typeface="Simplified Arabic"/>
                <a:ea typeface="Calibri"/>
              </a:rPr>
              <a:t>هي </a:t>
            </a:r>
            <a:r>
              <a:rPr lang="ar-SA" dirty="0">
                <a:uFill>
                  <a:solidFill>
                    <a:srgbClr val="000000"/>
                  </a:solidFill>
                </a:uFill>
                <a:latin typeface="Simplified Arabic"/>
                <a:ea typeface="Calibri"/>
              </a:rPr>
              <a:t>عملية لا يقتصر القيام بها على الأسرة فقط، لكن لها وكلاء كثي رين مثل المدرسة وجماعة الرفاق والمؤسسات الدينية ووسائل الإعلام المختلفة. </a:t>
            </a:r>
            <a:endParaRPr lang="en-US" sz="2000" u="none" strike="noStrike" dirty="0" smtClean="0">
              <a:effectLst/>
              <a:uFill>
                <a:solidFill>
                  <a:srgbClr val="000000"/>
                </a:solidFill>
              </a:uFill>
              <a:latin typeface="Simplified Arabic"/>
              <a:ea typeface="Simplified Arabic"/>
              <a:cs typeface="Simplified Arabic"/>
            </a:endParaRPr>
          </a:p>
          <a:p>
            <a:pPr marL="0" lvl="0" indent="0" fontAlgn="base">
              <a:lnSpc>
                <a:spcPct val="107000"/>
              </a:lnSpc>
              <a:spcAft>
                <a:spcPts val="800"/>
              </a:spcAft>
              <a:buClr>
                <a:srgbClr val="000000"/>
              </a:buClr>
              <a:buSzPts val="1600"/>
              <a:buNone/>
            </a:pPr>
            <a:r>
              <a:rPr lang="ar-IQ" dirty="0" smtClean="0">
                <a:uFill>
                  <a:solidFill>
                    <a:srgbClr val="000000"/>
                  </a:solidFill>
                </a:uFill>
                <a:latin typeface="Simplified Arabic"/>
                <a:ea typeface="Calibri"/>
              </a:rPr>
              <a:t>5 </a:t>
            </a:r>
            <a:r>
              <a:rPr lang="ar-SA" dirty="0" smtClean="0">
                <a:uFill>
                  <a:solidFill>
                    <a:srgbClr val="000000"/>
                  </a:solidFill>
                </a:uFill>
                <a:latin typeface="Simplified Arabic"/>
                <a:ea typeface="Calibri"/>
              </a:rPr>
              <a:t>التنشئة </a:t>
            </a:r>
            <a:r>
              <a:rPr lang="ar-SA" dirty="0">
                <a:uFill>
                  <a:solidFill>
                    <a:srgbClr val="000000"/>
                  </a:solidFill>
                </a:uFill>
                <a:latin typeface="Simplified Arabic"/>
                <a:ea typeface="Calibri"/>
              </a:rPr>
              <a:t>الاجتماعية ليست ذات قالب أو نمط واحد جامد  وانما يختلف نمطها من بيئة إلى أخرى ومن مجتمع إلى آخر، ويرجع ذلك إلى أنها عملية تتأثر بالكثير من العوامل المجتمعة كثقافة المجتمع ونوعيته ) ريف / حضر، بدو/ حضر .. إلخ( والعوامل الأسرية، كالوضع الاجتماعي، ولاقتصادي، والثقافي للأسرة، وعدد الأبناء في الأسرة، وحجمها، وترتيب الطفل فيها، واتجاهات الوالدين نحو تنشئة أبنائها، وغير ذلك من العوامل الأخرى. </a:t>
            </a:r>
            <a:endParaRPr lang="en-US" sz="2000" u="none" strike="noStrike" dirty="0" smtClean="0">
              <a:effectLst/>
              <a:uFill>
                <a:solidFill>
                  <a:srgbClr val="000000"/>
                </a:solidFill>
              </a:uFill>
              <a:latin typeface="Simplified Arabic"/>
              <a:ea typeface="Simplified Arabic"/>
              <a:cs typeface="Simplified Arabic"/>
            </a:endParaRPr>
          </a:p>
          <a:p>
            <a:pPr>
              <a:lnSpc>
                <a:spcPct val="107000"/>
              </a:lnSpc>
              <a:spcAft>
                <a:spcPts val="800"/>
              </a:spcAft>
            </a:pPr>
            <a:endParaRPr lang="en-US" sz="2000" dirty="0">
              <a:ea typeface="Calibri"/>
              <a:cs typeface="Arial"/>
            </a:endParaRPr>
          </a:p>
          <a:p>
            <a:pPr marL="0" indent="0">
              <a:buNone/>
            </a:pPr>
            <a:endParaRPr lang="ar-IQ" dirty="0"/>
          </a:p>
        </p:txBody>
      </p:sp>
    </p:spTree>
    <p:extLst>
      <p:ext uri="{BB962C8B-B14F-4D97-AF65-F5344CB8AC3E}">
        <p14:creationId xmlns:p14="http://schemas.microsoft.com/office/powerpoint/2010/main" val="186925455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193</Words>
  <Application>Microsoft Office PowerPoint</Application>
  <PresentationFormat>عرض على الشاشة (3:4)‏</PresentationFormat>
  <Paragraphs>12</Paragraphs>
  <Slides>3</Slides>
  <Notes>0</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نسق Office</vt:lpstr>
      <vt:lpstr>المحاضرة الثالثة </vt:lpstr>
      <vt:lpstr>  </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التنشئة الاجتماعية مفهومها وخصائها وأهدافها</dc:title>
  <dc:creator>omr</dc:creator>
  <cp:lastModifiedBy>omr</cp:lastModifiedBy>
  <cp:revision>9</cp:revision>
  <dcterms:created xsi:type="dcterms:W3CDTF">2026-06-26T11:45:00Z</dcterms:created>
  <dcterms:modified xsi:type="dcterms:W3CDTF">2026-06-26T12:09:07Z</dcterms:modified>
</cp:coreProperties>
</file>