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D6203C-4EB4-4073-923B-8E91647572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48745F4F-B061-4039-897D-9D199AEF76CB}">
      <dgm:prSet phldrT="[نص]" custT="1"/>
      <dgm:spPr/>
      <dgm:t>
        <a:bodyPr/>
        <a:lstStyle/>
        <a:p>
          <a:pPr algn="ctr" rtl="1"/>
          <a:r>
            <a:rPr lang="ar-IQ" sz="3200" dirty="0" smtClean="0">
              <a:effectLst/>
              <a:ea typeface="Calibri"/>
              <a:cs typeface="Arial"/>
            </a:rPr>
            <a:t>4-دراسة وتسهيل عملية التقدم الاجتماعي باستخدام التربية كمؤسسة اجتماعية لإصلاح المجتمع </a:t>
          </a:r>
        </a:p>
      </dgm:t>
    </dgm:pt>
    <dgm:pt modelId="{4E79EBF3-1E17-40E2-9126-BC2FA77BA5C2}" type="parTrans" cxnId="{2FA541E8-F0C0-400F-B3AE-8FFE4CCAB02C}">
      <dgm:prSet/>
      <dgm:spPr/>
      <dgm:t>
        <a:bodyPr/>
        <a:lstStyle/>
        <a:p>
          <a:pPr algn="ctr" rtl="1"/>
          <a:endParaRPr lang="ar-IQ"/>
        </a:p>
      </dgm:t>
    </dgm:pt>
    <dgm:pt modelId="{2C672212-BAED-45C4-B9B5-1F9A725BE034}" type="sibTrans" cxnId="{2FA541E8-F0C0-400F-B3AE-8FFE4CCAB02C}">
      <dgm:prSet/>
      <dgm:spPr/>
      <dgm:t>
        <a:bodyPr/>
        <a:lstStyle/>
        <a:p>
          <a:pPr algn="ctr" rtl="1"/>
          <a:endParaRPr lang="ar-IQ"/>
        </a:p>
      </dgm:t>
    </dgm:pt>
    <dgm:pt modelId="{10A9E509-B3F1-46C5-A02E-2ECF2622EBE7}">
      <dgm:prSet custT="1"/>
      <dgm:spPr/>
      <dgm:t>
        <a:bodyPr/>
        <a:lstStyle/>
        <a:p>
          <a:pPr algn="ctr" rtl="1"/>
          <a:r>
            <a:rPr lang="ar-IQ" sz="3600" dirty="0" smtClean="0"/>
            <a:t>2- اخذ المبادئ والنظريات وتطبيقها في مجال التربوي </a:t>
          </a:r>
          <a:r>
            <a:rPr lang="ar-IQ" sz="2000" dirty="0" smtClean="0"/>
            <a:t>.</a:t>
          </a:r>
          <a:endParaRPr lang="en-US" sz="2000" dirty="0"/>
        </a:p>
      </dgm:t>
    </dgm:pt>
    <dgm:pt modelId="{574429F5-4464-4942-8BD3-8187438D46B7}" type="parTrans" cxnId="{D427118F-33EB-40AC-9460-3B0836698D6F}">
      <dgm:prSet/>
      <dgm:spPr/>
      <dgm:t>
        <a:bodyPr/>
        <a:lstStyle/>
        <a:p>
          <a:pPr algn="ctr" rtl="1"/>
          <a:endParaRPr lang="ar-IQ"/>
        </a:p>
      </dgm:t>
    </dgm:pt>
    <dgm:pt modelId="{0B1D7D28-A880-4CD5-952D-33FD45719251}" type="sibTrans" cxnId="{D427118F-33EB-40AC-9460-3B0836698D6F}">
      <dgm:prSet/>
      <dgm:spPr/>
      <dgm:t>
        <a:bodyPr/>
        <a:lstStyle/>
        <a:p>
          <a:pPr algn="ctr" rtl="1"/>
          <a:endParaRPr lang="ar-IQ"/>
        </a:p>
      </dgm:t>
    </dgm:pt>
    <dgm:pt modelId="{05B86CE8-F366-4FDD-B62A-161892C8C387}">
      <dgm:prSet phldrT="[نص]" custT="1"/>
      <dgm:spPr/>
      <dgm:t>
        <a:bodyPr/>
        <a:lstStyle/>
        <a:p>
          <a:pPr algn="ctr" rtl="1"/>
          <a:r>
            <a:rPr lang="ar-IQ" sz="3600" dirty="0" smtClean="0">
              <a:effectLst/>
              <a:ea typeface="Calibri"/>
              <a:cs typeface="Arial"/>
            </a:rPr>
            <a:t>1تحديد وتحليل الأهداف التربوية موضوعياُ    </a:t>
          </a:r>
          <a:endParaRPr lang="ar-IQ" sz="3600" dirty="0"/>
        </a:p>
      </dgm:t>
    </dgm:pt>
    <dgm:pt modelId="{1ACB88EB-4371-4FBE-9ABB-8CA5B467DA17}" type="parTrans" cxnId="{C1A42A5C-7A0B-427E-8B06-55D01F3C12B7}">
      <dgm:prSet/>
      <dgm:spPr/>
      <dgm:t>
        <a:bodyPr/>
        <a:lstStyle/>
        <a:p>
          <a:pPr algn="ctr" rtl="1"/>
          <a:endParaRPr lang="ar-IQ"/>
        </a:p>
      </dgm:t>
    </dgm:pt>
    <dgm:pt modelId="{84642039-7742-4DFD-BA12-3CF1C4C6F9F1}" type="sibTrans" cxnId="{C1A42A5C-7A0B-427E-8B06-55D01F3C12B7}">
      <dgm:prSet/>
      <dgm:spPr/>
      <dgm:t>
        <a:bodyPr/>
        <a:lstStyle/>
        <a:p>
          <a:pPr algn="ctr" rtl="1"/>
          <a:endParaRPr lang="ar-IQ"/>
        </a:p>
      </dgm:t>
    </dgm:pt>
    <dgm:pt modelId="{262BA26E-1B6F-484F-BD28-05637585D233}">
      <dgm:prSet/>
      <dgm:spPr/>
      <dgm:t>
        <a:bodyPr/>
        <a:lstStyle/>
        <a:p>
          <a:pPr rtl="1"/>
          <a:r>
            <a:rPr lang="ar-IQ" dirty="0" smtClean="0"/>
            <a:t>3.دراسة التغييرات الايجابية في العوامل الاجتماعية المؤثرة على تكوين شخصية الطفل</a:t>
          </a:r>
          <a:endParaRPr lang="en-US" dirty="0"/>
        </a:p>
      </dgm:t>
    </dgm:pt>
    <dgm:pt modelId="{6ADE3034-44A0-4752-BCD3-62112A381D28}" type="parTrans" cxnId="{6B38DC1F-03E0-45F2-8E74-5935022DB632}">
      <dgm:prSet/>
      <dgm:spPr/>
      <dgm:t>
        <a:bodyPr/>
        <a:lstStyle/>
        <a:p>
          <a:pPr rtl="1"/>
          <a:endParaRPr lang="ar-IQ"/>
        </a:p>
      </dgm:t>
    </dgm:pt>
    <dgm:pt modelId="{913E7189-9648-4CEA-B5C8-F220EA974E4E}" type="sibTrans" cxnId="{6B38DC1F-03E0-45F2-8E74-5935022DB632}">
      <dgm:prSet/>
      <dgm:spPr/>
      <dgm:t>
        <a:bodyPr/>
        <a:lstStyle/>
        <a:p>
          <a:pPr rtl="1"/>
          <a:endParaRPr lang="ar-IQ"/>
        </a:p>
      </dgm:t>
    </dgm:pt>
    <dgm:pt modelId="{6138E553-609E-48F1-89A5-57C4049FC8EE}" type="pres">
      <dgm:prSet presAssocID="{F4D6203C-4EB4-4073-923B-8E9164757235}" presName="Name0" presStyleCnt="0">
        <dgm:presLayoutVars>
          <dgm:chMax val="7"/>
          <dgm:chPref val="7"/>
          <dgm:dir/>
        </dgm:presLayoutVars>
      </dgm:prSet>
      <dgm:spPr/>
    </dgm:pt>
    <dgm:pt modelId="{6C36A000-4941-42C9-96ED-26E776FAB7D0}" type="pres">
      <dgm:prSet presAssocID="{F4D6203C-4EB4-4073-923B-8E9164757235}" presName="Name1" presStyleCnt="0"/>
      <dgm:spPr/>
    </dgm:pt>
    <dgm:pt modelId="{A86D51A0-1EE6-456D-A3FB-F6F3A5BD333E}" type="pres">
      <dgm:prSet presAssocID="{F4D6203C-4EB4-4073-923B-8E9164757235}" presName="cycle" presStyleCnt="0"/>
      <dgm:spPr/>
    </dgm:pt>
    <dgm:pt modelId="{B27B5EC9-6787-49BB-AE01-C2E9292F3179}" type="pres">
      <dgm:prSet presAssocID="{F4D6203C-4EB4-4073-923B-8E9164757235}" presName="srcNode" presStyleLbl="node1" presStyleIdx="0" presStyleCnt="4"/>
      <dgm:spPr/>
    </dgm:pt>
    <dgm:pt modelId="{592F364E-5634-4020-91D5-93602FE5A6E2}" type="pres">
      <dgm:prSet presAssocID="{F4D6203C-4EB4-4073-923B-8E9164757235}" presName="conn" presStyleLbl="parChTrans1D2" presStyleIdx="0" presStyleCnt="1"/>
      <dgm:spPr/>
    </dgm:pt>
    <dgm:pt modelId="{66D89BCC-222C-4704-A878-3FC960EBA74E}" type="pres">
      <dgm:prSet presAssocID="{F4D6203C-4EB4-4073-923B-8E9164757235}" presName="extraNode" presStyleLbl="node1" presStyleIdx="0" presStyleCnt="4"/>
      <dgm:spPr/>
    </dgm:pt>
    <dgm:pt modelId="{B0DACD74-4423-4E68-A21E-34BFDC548103}" type="pres">
      <dgm:prSet presAssocID="{F4D6203C-4EB4-4073-923B-8E9164757235}" presName="dstNode" presStyleLbl="node1" presStyleIdx="0" presStyleCnt="4"/>
      <dgm:spPr/>
    </dgm:pt>
    <dgm:pt modelId="{F0800FEE-116E-4437-AE1F-66BA4E7845EB}" type="pres">
      <dgm:prSet presAssocID="{05B86CE8-F366-4FDD-B62A-161892C8C387}" presName="text_1" presStyleLbl="node1" presStyleIdx="0" presStyleCnt="4" custLinFactNeighborX="516" custLinFactNeighborY="-11232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05B05EE7-C30E-47B3-95BD-BD52336BFAF4}" type="pres">
      <dgm:prSet presAssocID="{05B86CE8-F366-4FDD-B62A-161892C8C387}" presName="accent_1" presStyleCnt="0"/>
      <dgm:spPr/>
    </dgm:pt>
    <dgm:pt modelId="{7FFFC16A-6E52-4FC1-8F1B-FEB2D020EAF3}" type="pres">
      <dgm:prSet presAssocID="{05B86CE8-F366-4FDD-B62A-161892C8C387}" presName="accentRepeatNode" presStyleLbl="solidFgAcc1" presStyleIdx="0" presStyleCnt="4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</dgm:pt>
    <dgm:pt modelId="{7CA4F317-2408-4E07-9AB9-C47F1687B450}" type="pres">
      <dgm:prSet presAssocID="{10A9E509-B3F1-46C5-A02E-2ECF2622EBE7}" presName="text_2" presStyleLbl="node1" presStyleIdx="1" presStyleCnt="4">
        <dgm:presLayoutVars>
          <dgm:bulletEnabled val="1"/>
        </dgm:presLayoutVars>
      </dgm:prSet>
      <dgm:spPr/>
    </dgm:pt>
    <dgm:pt modelId="{DEB6E578-B68E-4C4A-A39D-1E9E3C4FBA2D}" type="pres">
      <dgm:prSet presAssocID="{10A9E509-B3F1-46C5-A02E-2ECF2622EBE7}" presName="accent_2" presStyleCnt="0"/>
      <dgm:spPr/>
    </dgm:pt>
    <dgm:pt modelId="{AFD81D43-3F9D-4BE7-A432-1B49B2115001}" type="pres">
      <dgm:prSet presAssocID="{10A9E509-B3F1-46C5-A02E-2ECF2622EBE7}" presName="accentRepeatNode" presStyleLbl="solidFgAcc1" presStyleIdx="1" presStyleCnt="4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</dgm:pt>
    <dgm:pt modelId="{FDBF308D-8ADF-45F3-B81D-3E2BC214E2E3}" type="pres">
      <dgm:prSet presAssocID="{262BA26E-1B6F-484F-BD28-05637585D23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981E8B61-B8AF-477D-BF15-A2B2F3C75A5D}" type="pres">
      <dgm:prSet presAssocID="{262BA26E-1B6F-484F-BD28-05637585D233}" presName="accent_3" presStyleCnt="0"/>
      <dgm:spPr/>
    </dgm:pt>
    <dgm:pt modelId="{389A7658-1AA4-4A7D-A23D-2A3DCD2C3180}" type="pres">
      <dgm:prSet presAssocID="{262BA26E-1B6F-484F-BD28-05637585D233}" presName="accentRepeatNode" presStyleLbl="solidFgAcc1" presStyleIdx="2" presStyleCnt="4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</dgm:pt>
    <dgm:pt modelId="{4D2E4474-6020-49A7-805E-1C27DC978A95}" type="pres">
      <dgm:prSet presAssocID="{48745F4F-B061-4039-897D-9D199AEF76C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3D3D747-335C-4A8F-9074-5AC030DD7CAE}" type="pres">
      <dgm:prSet presAssocID="{48745F4F-B061-4039-897D-9D199AEF76CB}" presName="accent_4" presStyleCnt="0"/>
      <dgm:spPr/>
    </dgm:pt>
    <dgm:pt modelId="{3CABC99A-7A4F-43D7-A7FD-A0BCD0B778C1}" type="pres">
      <dgm:prSet presAssocID="{48745F4F-B061-4039-897D-9D199AEF76CB}" presName="accentRepeatNode" presStyleLbl="solidFgAcc1" presStyleIdx="3" presStyleCnt="4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</dgm:pt>
  </dgm:ptLst>
  <dgm:cxnLst>
    <dgm:cxn modelId="{2FA541E8-F0C0-400F-B3AE-8FFE4CCAB02C}" srcId="{F4D6203C-4EB4-4073-923B-8E9164757235}" destId="{48745F4F-B061-4039-897D-9D199AEF76CB}" srcOrd="3" destOrd="0" parTransId="{4E79EBF3-1E17-40E2-9126-BC2FA77BA5C2}" sibTransId="{2C672212-BAED-45C4-B9B5-1F9A725BE034}"/>
    <dgm:cxn modelId="{6B38DC1F-03E0-45F2-8E74-5935022DB632}" srcId="{F4D6203C-4EB4-4073-923B-8E9164757235}" destId="{262BA26E-1B6F-484F-BD28-05637585D233}" srcOrd="2" destOrd="0" parTransId="{6ADE3034-44A0-4752-BCD3-62112A381D28}" sibTransId="{913E7189-9648-4CEA-B5C8-F220EA974E4E}"/>
    <dgm:cxn modelId="{7C78FE17-1AF0-451D-8971-B6D48E66F6D0}" type="presOf" srcId="{262BA26E-1B6F-484F-BD28-05637585D233}" destId="{FDBF308D-8ADF-45F3-B81D-3E2BC214E2E3}" srcOrd="0" destOrd="0" presId="urn:microsoft.com/office/officeart/2008/layout/VerticalCurvedList"/>
    <dgm:cxn modelId="{41A9A45D-56A4-4608-A4E3-16EE8CCA4C4D}" type="presOf" srcId="{48745F4F-B061-4039-897D-9D199AEF76CB}" destId="{4D2E4474-6020-49A7-805E-1C27DC978A95}" srcOrd="0" destOrd="0" presId="urn:microsoft.com/office/officeart/2008/layout/VerticalCurvedList"/>
    <dgm:cxn modelId="{D427118F-33EB-40AC-9460-3B0836698D6F}" srcId="{F4D6203C-4EB4-4073-923B-8E9164757235}" destId="{10A9E509-B3F1-46C5-A02E-2ECF2622EBE7}" srcOrd="1" destOrd="0" parTransId="{574429F5-4464-4942-8BD3-8187438D46B7}" sibTransId="{0B1D7D28-A880-4CD5-952D-33FD45719251}"/>
    <dgm:cxn modelId="{C5DE0E0B-1ABC-4E6D-85BD-3B0BA125FB9B}" type="presOf" srcId="{84642039-7742-4DFD-BA12-3CF1C4C6F9F1}" destId="{592F364E-5634-4020-91D5-93602FE5A6E2}" srcOrd="0" destOrd="0" presId="urn:microsoft.com/office/officeart/2008/layout/VerticalCurvedList"/>
    <dgm:cxn modelId="{C1A42A5C-7A0B-427E-8B06-55D01F3C12B7}" srcId="{F4D6203C-4EB4-4073-923B-8E9164757235}" destId="{05B86CE8-F366-4FDD-B62A-161892C8C387}" srcOrd="0" destOrd="0" parTransId="{1ACB88EB-4371-4FBE-9ABB-8CA5B467DA17}" sibTransId="{84642039-7742-4DFD-BA12-3CF1C4C6F9F1}"/>
    <dgm:cxn modelId="{B0739EBA-7494-43E3-9147-7BEA2539C5C7}" type="presOf" srcId="{F4D6203C-4EB4-4073-923B-8E9164757235}" destId="{6138E553-609E-48F1-89A5-57C4049FC8EE}" srcOrd="0" destOrd="0" presId="urn:microsoft.com/office/officeart/2008/layout/VerticalCurvedList"/>
    <dgm:cxn modelId="{C243B01D-1C0A-41BC-BAB3-59431E27F46E}" type="presOf" srcId="{10A9E509-B3F1-46C5-A02E-2ECF2622EBE7}" destId="{7CA4F317-2408-4E07-9AB9-C47F1687B450}" srcOrd="0" destOrd="0" presId="urn:microsoft.com/office/officeart/2008/layout/VerticalCurvedList"/>
    <dgm:cxn modelId="{2508390E-C712-483D-A14C-B475282F93DA}" type="presOf" srcId="{05B86CE8-F366-4FDD-B62A-161892C8C387}" destId="{F0800FEE-116E-4437-AE1F-66BA4E7845EB}" srcOrd="0" destOrd="0" presId="urn:microsoft.com/office/officeart/2008/layout/VerticalCurvedList"/>
    <dgm:cxn modelId="{1C312EB3-70EA-4283-BC78-173735F95F53}" type="presParOf" srcId="{6138E553-609E-48F1-89A5-57C4049FC8EE}" destId="{6C36A000-4941-42C9-96ED-26E776FAB7D0}" srcOrd="0" destOrd="0" presId="urn:microsoft.com/office/officeart/2008/layout/VerticalCurvedList"/>
    <dgm:cxn modelId="{F2937A81-6B59-445C-B2EB-665D494AC689}" type="presParOf" srcId="{6C36A000-4941-42C9-96ED-26E776FAB7D0}" destId="{A86D51A0-1EE6-456D-A3FB-F6F3A5BD333E}" srcOrd="0" destOrd="0" presId="urn:microsoft.com/office/officeart/2008/layout/VerticalCurvedList"/>
    <dgm:cxn modelId="{986821C8-8440-49E2-A014-30A24A4BDACE}" type="presParOf" srcId="{A86D51A0-1EE6-456D-A3FB-F6F3A5BD333E}" destId="{B27B5EC9-6787-49BB-AE01-C2E9292F3179}" srcOrd="0" destOrd="0" presId="urn:microsoft.com/office/officeart/2008/layout/VerticalCurvedList"/>
    <dgm:cxn modelId="{7BEE61CB-AC63-4879-AFE4-3BE77B55D179}" type="presParOf" srcId="{A86D51A0-1EE6-456D-A3FB-F6F3A5BD333E}" destId="{592F364E-5634-4020-91D5-93602FE5A6E2}" srcOrd="1" destOrd="0" presId="urn:microsoft.com/office/officeart/2008/layout/VerticalCurvedList"/>
    <dgm:cxn modelId="{58D92DD2-453A-4878-891C-4DD9A62D910D}" type="presParOf" srcId="{A86D51A0-1EE6-456D-A3FB-F6F3A5BD333E}" destId="{66D89BCC-222C-4704-A878-3FC960EBA74E}" srcOrd="2" destOrd="0" presId="urn:microsoft.com/office/officeart/2008/layout/VerticalCurvedList"/>
    <dgm:cxn modelId="{E7257E1A-9137-4913-9D2E-65EF6AB3B131}" type="presParOf" srcId="{A86D51A0-1EE6-456D-A3FB-F6F3A5BD333E}" destId="{B0DACD74-4423-4E68-A21E-34BFDC548103}" srcOrd="3" destOrd="0" presId="urn:microsoft.com/office/officeart/2008/layout/VerticalCurvedList"/>
    <dgm:cxn modelId="{37988A20-617C-4E3E-8A37-C4D508A2752C}" type="presParOf" srcId="{6C36A000-4941-42C9-96ED-26E776FAB7D0}" destId="{F0800FEE-116E-4437-AE1F-66BA4E7845EB}" srcOrd="1" destOrd="0" presId="urn:microsoft.com/office/officeart/2008/layout/VerticalCurvedList"/>
    <dgm:cxn modelId="{FBBA18A0-B4F2-4026-A190-E1CE5305AF2F}" type="presParOf" srcId="{6C36A000-4941-42C9-96ED-26E776FAB7D0}" destId="{05B05EE7-C30E-47B3-95BD-BD52336BFAF4}" srcOrd="2" destOrd="0" presId="urn:microsoft.com/office/officeart/2008/layout/VerticalCurvedList"/>
    <dgm:cxn modelId="{D0936F30-0165-403F-BCA4-2E939A0A1335}" type="presParOf" srcId="{05B05EE7-C30E-47B3-95BD-BD52336BFAF4}" destId="{7FFFC16A-6E52-4FC1-8F1B-FEB2D020EAF3}" srcOrd="0" destOrd="0" presId="urn:microsoft.com/office/officeart/2008/layout/VerticalCurvedList"/>
    <dgm:cxn modelId="{FD73DF1B-4175-4B96-B31A-B9C04ED7C441}" type="presParOf" srcId="{6C36A000-4941-42C9-96ED-26E776FAB7D0}" destId="{7CA4F317-2408-4E07-9AB9-C47F1687B450}" srcOrd="3" destOrd="0" presId="urn:microsoft.com/office/officeart/2008/layout/VerticalCurvedList"/>
    <dgm:cxn modelId="{7F2DD23A-23DC-4741-A013-A4ECF4954D48}" type="presParOf" srcId="{6C36A000-4941-42C9-96ED-26E776FAB7D0}" destId="{DEB6E578-B68E-4C4A-A39D-1E9E3C4FBA2D}" srcOrd="4" destOrd="0" presId="urn:microsoft.com/office/officeart/2008/layout/VerticalCurvedList"/>
    <dgm:cxn modelId="{9A469275-7592-48D8-A95F-CF474C0E58E6}" type="presParOf" srcId="{DEB6E578-B68E-4C4A-A39D-1E9E3C4FBA2D}" destId="{AFD81D43-3F9D-4BE7-A432-1B49B2115001}" srcOrd="0" destOrd="0" presId="urn:microsoft.com/office/officeart/2008/layout/VerticalCurvedList"/>
    <dgm:cxn modelId="{C5C28F20-FCDB-4C54-A03D-7C730F30906E}" type="presParOf" srcId="{6C36A000-4941-42C9-96ED-26E776FAB7D0}" destId="{FDBF308D-8ADF-45F3-B81D-3E2BC214E2E3}" srcOrd="5" destOrd="0" presId="urn:microsoft.com/office/officeart/2008/layout/VerticalCurvedList"/>
    <dgm:cxn modelId="{8D4735E1-6C5F-4953-A84F-9A44D17FEA08}" type="presParOf" srcId="{6C36A000-4941-42C9-96ED-26E776FAB7D0}" destId="{981E8B61-B8AF-477D-BF15-A2B2F3C75A5D}" srcOrd="6" destOrd="0" presId="urn:microsoft.com/office/officeart/2008/layout/VerticalCurvedList"/>
    <dgm:cxn modelId="{09955D42-D50F-478A-A425-CE7F5FD18B94}" type="presParOf" srcId="{981E8B61-B8AF-477D-BF15-A2B2F3C75A5D}" destId="{389A7658-1AA4-4A7D-A23D-2A3DCD2C3180}" srcOrd="0" destOrd="0" presId="urn:microsoft.com/office/officeart/2008/layout/VerticalCurvedList"/>
    <dgm:cxn modelId="{8C44B87F-C5CD-4770-A8F7-5B6EC219072C}" type="presParOf" srcId="{6C36A000-4941-42C9-96ED-26E776FAB7D0}" destId="{4D2E4474-6020-49A7-805E-1C27DC978A95}" srcOrd="7" destOrd="0" presId="urn:microsoft.com/office/officeart/2008/layout/VerticalCurvedList"/>
    <dgm:cxn modelId="{7FB06A34-F6D4-47A8-BBFC-96430ABA647A}" type="presParOf" srcId="{6C36A000-4941-42C9-96ED-26E776FAB7D0}" destId="{23D3D747-335C-4A8F-9074-5AC030DD7CAE}" srcOrd="8" destOrd="0" presId="urn:microsoft.com/office/officeart/2008/layout/VerticalCurvedList"/>
    <dgm:cxn modelId="{71DD6541-0D11-40BA-8E13-44568C55BE8B}" type="presParOf" srcId="{23D3D747-335C-4A8F-9074-5AC030DD7CAE}" destId="{3CABC99A-7A4F-43D7-A7FD-A0BCD0B778C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F364E-5634-4020-91D5-93602FE5A6E2}">
      <dsp:nvSpPr>
        <dsp:cNvPr id="0" name=""/>
        <dsp:cNvSpPr/>
      </dsp:nvSpPr>
      <dsp:spPr>
        <a:xfrm>
          <a:off x="-6841218" y="-1045993"/>
          <a:ext cx="8141950" cy="8141950"/>
        </a:xfrm>
        <a:prstGeom prst="blockArc">
          <a:avLst>
            <a:gd name="adj1" fmla="val 18900000"/>
            <a:gd name="adj2" fmla="val 2700000"/>
            <a:gd name="adj3" fmla="val 2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00FEE-116E-4437-AE1F-66BA4E7845EB}">
      <dsp:nvSpPr>
        <dsp:cNvPr id="0" name=""/>
        <dsp:cNvSpPr/>
      </dsp:nvSpPr>
      <dsp:spPr>
        <a:xfrm>
          <a:off x="719776" y="360581"/>
          <a:ext cx="7595814" cy="930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764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600" kern="1200" dirty="0" smtClean="0">
              <a:effectLst/>
              <a:ea typeface="Calibri"/>
              <a:cs typeface="Arial"/>
            </a:rPr>
            <a:t>1تحديد وتحليل الأهداف التربوية موضوعياُ    </a:t>
          </a:r>
          <a:endParaRPr lang="ar-IQ" sz="3600" kern="1200" dirty="0"/>
        </a:p>
      </dsp:txBody>
      <dsp:txXfrm>
        <a:off x="719776" y="360581"/>
        <a:ext cx="7595814" cy="930726"/>
      </dsp:txXfrm>
    </dsp:sp>
    <dsp:sp modelId="{7FFFC16A-6E52-4FC1-8F1B-FEB2D020EAF3}">
      <dsp:nvSpPr>
        <dsp:cNvPr id="0" name=""/>
        <dsp:cNvSpPr/>
      </dsp:nvSpPr>
      <dsp:spPr>
        <a:xfrm>
          <a:off x="98878" y="348780"/>
          <a:ext cx="1163407" cy="116340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7CA4F317-2408-4E07-9AB9-C47F1687B450}">
      <dsp:nvSpPr>
        <dsp:cNvPr id="0" name=""/>
        <dsp:cNvSpPr/>
      </dsp:nvSpPr>
      <dsp:spPr>
        <a:xfrm>
          <a:off x="1214189" y="1861452"/>
          <a:ext cx="7062207" cy="930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764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600" kern="1200" dirty="0" smtClean="0"/>
            <a:t>2- اخذ المبادئ والنظريات وتطبيقها في مجال التربوي </a:t>
          </a:r>
          <a:r>
            <a:rPr lang="ar-IQ" sz="2000" kern="1200" dirty="0" smtClean="0"/>
            <a:t>.</a:t>
          </a:r>
          <a:endParaRPr lang="en-US" sz="2000" kern="1200" dirty="0"/>
        </a:p>
      </dsp:txBody>
      <dsp:txXfrm>
        <a:off x="1214189" y="1861452"/>
        <a:ext cx="7062207" cy="930726"/>
      </dsp:txXfrm>
    </dsp:sp>
    <dsp:sp modelId="{AFD81D43-3F9D-4BE7-A432-1B49B2115001}">
      <dsp:nvSpPr>
        <dsp:cNvPr id="0" name=""/>
        <dsp:cNvSpPr/>
      </dsp:nvSpPr>
      <dsp:spPr>
        <a:xfrm>
          <a:off x="632485" y="1745111"/>
          <a:ext cx="1163407" cy="116340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FDBF308D-8ADF-45F3-B81D-3E2BC214E2E3}">
      <dsp:nvSpPr>
        <dsp:cNvPr id="0" name=""/>
        <dsp:cNvSpPr/>
      </dsp:nvSpPr>
      <dsp:spPr>
        <a:xfrm>
          <a:off x="1214189" y="3257784"/>
          <a:ext cx="7062207" cy="930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764" tIns="71120" rIns="71120" bIns="71120" numCol="1" spcCol="1270" anchor="ctr" anchorCtr="0">
          <a:noAutofit/>
        </a:bodyPr>
        <a:lstStyle/>
        <a:p>
          <a:pPr lvl="0" algn="l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800" kern="1200" dirty="0" smtClean="0"/>
            <a:t>3.دراسة التغييرات الايجابية في العوامل الاجتماعية المؤثرة على تكوين شخصية الطفل</a:t>
          </a:r>
          <a:endParaRPr lang="en-US" sz="2800" kern="1200" dirty="0"/>
        </a:p>
      </dsp:txBody>
      <dsp:txXfrm>
        <a:off x="1214189" y="3257784"/>
        <a:ext cx="7062207" cy="930726"/>
      </dsp:txXfrm>
    </dsp:sp>
    <dsp:sp modelId="{389A7658-1AA4-4A7D-A23D-2A3DCD2C3180}">
      <dsp:nvSpPr>
        <dsp:cNvPr id="0" name=""/>
        <dsp:cNvSpPr/>
      </dsp:nvSpPr>
      <dsp:spPr>
        <a:xfrm>
          <a:off x="632485" y="3141443"/>
          <a:ext cx="1163407" cy="116340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4D2E4474-6020-49A7-805E-1C27DC978A95}">
      <dsp:nvSpPr>
        <dsp:cNvPr id="0" name=""/>
        <dsp:cNvSpPr/>
      </dsp:nvSpPr>
      <dsp:spPr>
        <a:xfrm>
          <a:off x="680582" y="4654115"/>
          <a:ext cx="7595814" cy="930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764" tIns="81280" rIns="81280" bIns="8128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200" kern="1200" dirty="0" smtClean="0">
              <a:effectLst/>
              <a:ea typeface="Calibri"/>
              <a:cs typeface="Arial"/>
            </a:rPr>
            <a:t>4-دراسة وتسهيل عملية التقدم الاجتماعي باستخدام التربية كمؤسسة اجتماعية لإصلاح المجتمع </a:t>
          </a:r>
        </a:p>
      </dsp:txBody>
      <dsp:txXfrm>
        <a:off x="680582" y="4654115"/>
        <a:ext cx="7595814" cy="930726"/>
      </dsp:txXfrm>
    </dsp:sp>
    <dsp:sp modelId="{3CABC99A-7A4F-43D7-A7FD-A0BCD0B778C1}">
      <dsp:nvSpPr>
        <dsp:cNvPr id="0" name=""/>
        <dsp:cNvSpPr/>
      </dsp:nvSpPr>
      <dsp:spPr>
        <a:xfrm>
          <a:off x="98878" y="4537774"/>
          <a:ext cx="1163407" cy="1163407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5111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4036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5633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3382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1256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67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3726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9782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3801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0134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8160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DA83-D830-44F2-BEBC-BF8E6A68346F}" type="datetimeFigureOut">
              <a:rPr lang="ar-IQ" smtClean="0"/>
              <a:t>11/01/1448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0CDC3-1E9C-4681-8D87-F079C16231D0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9007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02624" cy="360039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المحاضرة الثانية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8280920" cy="5760640"/>
          </a:xfrm>
        </p:spPr>
        <p:txBody>
          <a:bodyPr>
            <a:normAutofit fontScale="85000" lnSpcReduction="10000"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IQ" b="1" dirty="0">
                <a:solidFill>
                  <a:srgbClr val="FF0000"/>
                </a:solidFill>
                <a:ea typeface="Calibri"/>
              </a:rPr>
              <a:t>أهداف علم الاجتماع التربوي</a:t>
            </a:r>
            <a:endParaRPr lang="en-US" sz="2000" dirty="0">
              <a:ea typeface="Calibri"/>
              <a:cs typeface="Arial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IQ" b="1" dirty="0">
                <a:solidFill>
                  <a:schemeClr val="tx1"/>
                </a:solidFill>
                <a:ea typeface="Calibri"/>
              </a:rPr>
              <a:t>1_</a:t>
            </a:r>
            <a:r>
              <a:rPr lang="ar-IQ" dirty="0">
                <a:solidFill>
                  <a:schemeClr val="tx1"/>
                </a:solidFill>
                <a:ea typeface="Calibri"/>
              </a:rPr>
              <a:t>توصيل القيم الاجتماعية بمنظورها السليم إلى الأفراد من خلال الاعتماد على الوسائل التربوية والتي تشكل الوسيط المناسب لتحقيق الاهداف.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solidFill>
                  <a:schemeClr val="tx1"/>
                </a:solidFill>
                <a:ea typeface="Calibri"/>
              </a:rPr>
              <a:t> 2- دراسة المحددات التي تحد من قدرة علم الاجتماع التربوي على تأثير في الاستراتيجيات التربوية والتعليمية . 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solidFill>
                  <a:schemeClr val="tx1"/>
                </a:solidFill>
                <a:ea typeface="Calibri"/>
              </a:rPr>
              <a:t>3- متابعة دور المؤسسات التربوية في توجيه الأفراد وخصوصاً الأطفال منهم نحو التقيد بتعليم المهارات التربوية الصحيحة التي تساهم في صقل شخصياتهم 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solidFill>
                  <a:schemeClr val="tx1"/>
                </a:solidFill>
                <a:ea typeface="Calibri"/>
              </a:rPr>
              <a:t>4- تحليل أثر الثقافة الاجتماعية السائدة في النظام التربوي العام مما يسهم في إعادة التوجيهية نحو الممارسات الصحيحة لتوظيف الاستراتيجيات التربوية .</a:t>
            </a:r>
            <a:endParaRPr lang="en-US" sz="2000" dirty="0">
              <a:solidFill>
                <a:schemeClr val="tx1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46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8219256" cy="490066"/>
          </a:xfrm>
        </p:spPr>
        <p:txBody>
          <a:bodyPr>
            <a:noAutofit/>
          </a:bodyPr>
          <a:lstStyle/>
          <a:p>
            <a:r>
              <a:rPr lang="ar-IQ" sz="3600" b="1" dirty="0" smtClean="0">
                <a:solidFill>
                  <a:srgbClr val="FF0000"/>
                </a:solidFill>
              </a:rPr>
              <a:t>ميادين علم الاجتماع التربوي</a:t>
            </a:r>
            <a:endParaRPr lang="ar-IQ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482192"/>
              </p:ext>
            </p:extLst>
          </p:nvPr>
        </p:nvGraphicFramePr>
        <p:xfrm>
          <a:off x="323850" y="692150"/>
          <a:ext cx="836295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6820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346050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effectLst/>
                <a:ea typeface="Calibri"/>
                <a:cs typeface="Arial"/>
              </a:rPr>
              <a:t>	</a:t>
            </a:r>
            <a:r>
              <a:rPr lang="ar-IQ" sz="3100" b="1" dirty="0" smtClean="0">
                <a:solidFill>
                  <a:srgbClr val="FF0000"/>
                </a:solidFill>
                <a:effectLst/>
                <a:latin typeface="Simplified Arabic" pitchFamily="18" charset="-78"/>
                <a:ea typeface="Calibri"/>
                <a:cs typeface="Simplified Arabic" pitchFamily="18" charset="-78"/>
              </a:rPr>
              <a:t>مجالات علم الاجتماع التربوي</a:t>
            </a:r>
            <a:endParaRPr lang="ar-IQ" sz="31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56584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ea typeface="Calibri"/>
              </a:rPr>
              <a:t>1</a:t>
            </a: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.المجال الأسري: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يُعنى بدراسة تأثير الأسرة على التعليم والتنمية الاجتماعية للفرد، بما في ذلك العادات والقيم التي تنقلها الأسرة إلى الأبناء، ودورها في التحصيل الدراسي والاتجاهات التعليمية (التميمي، 2018، ص. 72).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2.المجال المدرسي: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يركز على دراسة المدارس كمؤسسات اجتماعية، وعلاقتها بالطلاب والمعلمين والمجتمع، بما في ذلك التنظيم المدرسي، العلاقات بين أفراد المدرسة، وتأثير البيئة المدرسية على سلوك الطلاب (العزاوي، 2010، ص. 60).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3.المجال المجتمعي: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يتناول دور المجتمع في دعم العملية التعليمية وتوجيه السلوك الاجتماعي للأفراد، بالإضافة إلى دراسة العوامل الاجتماعية والثقافية والاقتصادية التي تؤثر في التعليم (</a:t>
            </a:r>
            <a:r>
              <a:rPr lang="ar-IQ" dirty="0" err="1">
                <a:latin typeface="Simplified Arabic" pitchFamily="18" charset="-78"/>
                <a:ea typeface="Calibri"/>
                <a:cs typeface="Simplified Arabic" pitchFamily="18" charset="-78"/>
              </a:rPr>
              <a:t>العليوي</a:t>
            </a:r>
            <a:r>
              <a:rPr lang="ar-IQ" dirty="0">
                <a:latin typeface="Simplified Arabic" pitchFamily="18" charset="-78"/>
                <a:ea typeface="Calibri"/>
                <a:cs typeface="Simplified Arabic" pitchFamily="18" charset="-78"/>
              </a:rPr>
              <a:t>، و السامرائي، 1999، ص. 54).</a:t>
            </a:r>
            <a:endParaRPr lang="en-US" sz="2000" dirty="0">
              <a:latin typeface="Simplified Arabic" pitchFamily="18" charset="-78"/>
              <a:ea typeface="Calibri"/>
              <a:cs typeface="Simplified Arabic" pitchFamily="18" charset="-78"/>
            </a:endParaRPr>
          </a:p>
          <a:p>
            <a:pPr marL="0" indent="0">
              <a:buNone/>
            </a:pPr>
            <a:endParaRPr lang="ar-IQ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485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ea typeface="Calibri"/>
              </a:rPr>
              <a:t>4.المجال الإعلامي والثقافي: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ea typeface="Calibri"/>
              </a:rPr>
              <a:t>يدرس تأثير وسائل الإعلام والثقافة العامة في التعليم والتنشئة الاجتماعية، وكيفية توجيه الاتجاهات والسلوكيات من خلال الإعلام والبرامج الثقافية (العطار، 2015، ص. 68).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ea typeface="Calibri"/>
              </a:rPr>
              <a:t>5.المجال الديني والأخلاقي: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dirty="0">
                <a:ea typeface="Calibri"/>
              </a:rPr>
              <a:t>يبحث هذا المجال في دور القيم الدينية والأخلاقية في العملية التربوية، وكيفية غرس القيم الإنسانية والأخلاقية لدى الطلاب، وتأثيرها في بناء الشخصية الاجتماعية (</a:t>
            </a:r>
            <a:r>
              <a:rPr lang="en-US" dirty="0" smtClean="0">
                <a:effectLst/>
                <a:latin typeface="Arial"/>
                <a:ea typeface="Calibri"/>
                <a:cs typeface="Arial"/>
              </a:rPr>
              <a:t>Durkheim, 1951, p. 29</a:t>
            </a:r>
            <a:r>
              <a:rPr lang="ar-IQ" dirty="0">
                <a:ea typeface="Calibri"/>
              </a:rPr>
              <a:t>).</a:t>
            </a:r>
            <a:endParaRPr lang="en-US" sz="2000" dirty="0"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9894536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317</Words>
  <Application>Microsoft Office PowerPoint</Application>
  <PresentationFormat>عرض على الشاشة (3:4)‏</PresentationFormat>
  <Paragraphs>22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المحاضرة الثانية</vt:lpstr>
      <vt:lpstr>ميادين علم الاجتماع التربوي</vt:lpstr>
      <vt:lpstr> مجالات علم الاجتماع التربوي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</dc:title>
  <dc:creator>omr</dc:creator>
  <cp:lastModifiedBy>omr</cp:lastModifiedBy>
  <cp:revision>12</cp:revision>
  <dcterms:created xsi:type="dcterms:W3CDTF">2026-06-26T11:01:30Z</dcterms:created>
  <dcterms:modified xsi:type="dcterms:W3CDTF">2026-06-26T11:38:38Z</dcterms:modified>
</cp:coreProperties>
</file>