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5" d="100"/>
          <a:sy n="75" d="100"/>
        </p:scale>
        <p:origin x="-11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59E7FB-64FC-4B45-85C9-EACD715C4032}"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pPr rtl="1"/>
          <a:endParaRPr lang="ar-IQ"/>
        </a:p>
      </dgm:t>
    </dgm:pt>
    <dgm:pt modelId="{76467ACC-F517-4917-A693-827D5D8E5878}">
      <dgm:prSet>
        <dgm:style>
          <a:lnRef idx="0">
            <a:schemeClr val="accent3"/>
          </a:lnRef>
          <a:fillRef idx="3">
            <a:schemeClr val="accent3"/>
          </a:fillRef>
          <a:effectRef idx="3">
            <a:schemeClr val="accent3"/>
          </a:effectRef>
          <a:fontRef idx="minor">
            <a:schemeClr val="lt1"/>
          </a:fontRef>
        </dgm:style>
      </dgm:prSet>
      <dgm:spPr/>
      <dgm:t>
        <a:bodyPr/>
        <a:lstStyle/>
        <a:p>
          <a:pPr rtl="1"/>
          <a:r>
            <a:rPr lang="ar-SA" dirty="0" smtClean="0"/>
            <a:t>•	غرس القيم والأخلاق في نفوس الأفراد.</a:t>
          </a:r>
          <a:endParaRPr lang="en-US" dirty="0"/>
        </a:p>
      </dgm:t>
    </dgm:pt>
    <dgm:pt modelId="{7F28C8B1-53F5-4B69-A290-5BCE72F8C994}" type="parTrans" cxnId="{C06FE83E-A8B6-40E3-9317-106D5E873E04}">
      <dgm:prSet/>
      <dgm:spPr/>
      <dgm:t>
        <a:bodyPr/>
        <a:lstStyle/>
        <a:p>
          <a:pPr rtl="1"/>
          <a:endParaRPr lang="ar-IQ"/>
        </a:p>
      </dgm:t>
    </dgm:pt>
    <dgm:pt modelId="{4A05C9A7-ED2D-4D4E-82B2-A34FCDEEA5B4}" type="sibTrans" cxnId="{C06FE83E-A8B6-40E3-9317-106D5E873E04}">
      <dgm:prSet>
        <dgm:style>
          <a:lnRef idx="1">
            <a:schemeClr val="accent2"/>
          </a:lnRef>
          <a:fillRef idx="3">
            <a:schemeClr val="accent2"/>
          </a:fillRef>
          <a:effectRef idx="2">
            <a:schemeClr val="accent2"/>
          </a:effectRef>
          <a:fontRef idx="minor">
            <a:schemeClr val="lt1"/>
          </a:fontRef>
        </dgm:style>
      </dgm:prSet>
      <dgm:spPr/>
      <dgm:t>
        <a:bodyPr/>
        <a:lstStyle/>
        <a:p>
          <a:pPr rtl="1"/>
          <a:endParaRPr lang="ar-IQ"/>
        </a:p>
      </dgm:t>
    </dgm:pt>
    <dgm:pt modelId="{95649CF8-307A-4C5D-817E-7D0B42A1CA2A}">
      <dgm:prSet>
        <dgm:style>
          <a:lnRef idx="0">
            <a:schemeClr val="accent3"/>
          </a:lnRef>
          <a:fillRef idx="3">
            <a:schemeClr val="accent3"/>
          </a:fillRef>
          <a:effectRef idx="3">
            <a:schemeClr val="accent3"/>
          </a:effectRef>
          <a:fontRef idx="minor">
            <a:schemeClr val="lt1"/>
          </a:fontRef>
        </dgm:style>
      </dgm:prSet>
      <dgm:spPr/>
      <dgm:t>
        <a:bodyPr/>
        <a:lstStyle/>
        <a:p>
          <a:pPr rtl="1"/>
          <a:r>
            <a:rPr lang="ar-SA" dirty="0" smtClean="0"/>
            <a:t>•	تطوير مهارات التفاعل الاجتماعي والتواصل.</a:t>
          </a:r>
          <a:endParaRPr lang="en-US" dirty="0"/>
        </a:p>
      </dgm:t>
    </dgm:pt>
    <dgm:pt modelId="{29350F43-DB56-4B9A-B119-7B65A06CCE42}" type="parTrans" cxnId="{467622DF-5453-4570-9B1A-CF7BFB7AC40C}">
      <dgm:prSet/>
      <dgm:spPr/>
      <dgm:t>
        <a:bodyPr/>
        <a:lstStyle/>
        <a:p>
          <a:pPr rtl="1"/>
          <a:endParaRPr lang="ar-IQ"/>
        </a:p>
      </dgm:t>
    </dgm:pt>
    <dgm:pt modelId="{A5BFDA13-1E41-40A3-97B2-B828EFD42FC9}" type="sibTrans" cxnId="{467622DF-5453-4570-9B1A-CF7BFB7AC40C}">
      <dgm:prSet>
        <dgm:style>
          <a:lnRef idx="0">
            <a:schemeClr val="accent2"/>
          </a:lnRef>
          <a:fillRef idx="3">
            <a:schemeClr val="accent2"/>
          </a:fillRef>
          <a:effectRef idx="3">
            <a:schemeClr val="accent2"/>
          </a:effectRef>
          <a:fontRef idx="minor">
            <a:schemeClr val="lt1"/>
          </a:fontRef>
        </dgm:style>
      </dgm:prSet>
      <dgm:spPr/>
      <dgm:t>
        <a:bodyPr/>
        <a:lstStyle/>
        <a:p>
          <a:pPr rtl="1"/>
          <a:endParaRPr lang="ar-IQ"/>
        </a:p>
      </dgm:t>
    </dgm:pt>
    <dgm:pt modelId="{2D9BF3F4-E05B-41C5-BB36-E54202FA3EA3}">
      <dgm:prSet>
        <dgm:style>
          <a:lnRef idx="0">
            <a:schemeClr val="accent3"/>
          </a:lnRef>
          <a:fillRef idx="3">
            <a:schemeClr val="accent3"/>
          </a:fillRef>
          <a:effectRef idx="3">
            <a:schemeClr val="accent3"/>
          </a:effectRef>
          <a:fontRef idx="minor">
            <a:schemeClr val="lt1"/>
          </a:fontRef>
        </dgm:style>
      </dgm:prSet>
      <dgm:spPr/>
      <dgm:t>
        <a:bodyPr/>
        <a:lstStyle/>
        <a:p>
          <a:pPr rtl="1"/>
          <a:r>
            <a:rPr lang="ar-SA" dirty="0" smtClean="0"/>
            <a:t>•	تعزيز الانضباط الذاتي والمسؤولية الفردية.</a:t>
          </a:r>
          <a:endParaRPr lang="en-US" dirty="0"/>
        </a:p>
      </dgm:t>
    </dgm:pt>
    <dgm:pt modelId="{1130FEAB-5B8E-4B5D-ABA7-C0CA8F07E915}" type="parTrans" cxnId="{A63033B4-7CB4-4CFA-B8FA-C7B56397B178}">
      <dgm:prSet/>
      <dgm:spPr/>
      <dgm:t>
        <a:bodyPr/>
        <a:lstStyle/>
        <a:p>
          <a:pPr rtl="1"/>
          <a:endParaRPr lang="ar-IQ"/>
        </a:p>
      </dgm:t>
    </dgm:pt>
    <dgm:pt modelId="{BA9D4F02-9E67-4FE3-8D6A-45855D89342F}" type="sibTrans" cxnId="{A63033B4-7CB4-4CFA-B8FA-C7B56397B178}">
      <dgm:prSet>
        <dgm:style>
          <a:lnRef idx="0">
            <a:schemeClr val="accent2"/>
          </a:lnRef>
          <a:fillRef idx="3">
            <a:schemeClr val="accent2"/>
          </a:fillRef>
          <a:effectRef idx="3">
            <a:schemeClr val="accent2"/>
          </a:effectRef>
          <a:fontRef idx="minor">
            <a:schemeClr val="lt1"/>
          </a:fontRef>
        </dgm:style>
      </dgm:prSet>
      <dgm:spPr/>
      <dgm:t>
        <a:bodyPr/>
        <a:lstStyle/>
        <a:p>
          <a:pPr rtl="1"/>
          <a:endParaRPr lang="ar-IQ"/>
        </a:p>
      </dgm:t>
    </dgm:pt>
    <dgm:pt modelId="{FB952B6B-9D0B-4A75-BF06-7B0A885C553F}">
      <dgm:prSet>
        <dgm:style>
          <a:lnRef idx="0">
            <a:schemeClr val="accent3"/>
          </a:lnRef>
          <a:fillRef idx="3">
            <a:schemeClr val="accent3"/>
          </a:fillRef>
          <a:effectRef idx="3">
            <a:schemeClr val="accent3"/>
          </a:effectRef>
          <a:fontRef idx="minor">
            <a:schemeClr val="lt1"/>
          </a:fontRef>
        </dgm:style>
      </dgm:prSet>
      <dgm:spPr/>
      <dgm:t>
        <a:bodyPr/>
        <a:lstStyle/>
        <a:p>
          <a:pPr rtl="1"/>
          <a:r>
            <a:rPr lang="ar-SA" dirty="0" smtClean="0"/>
            <a:t>•	إعداد الأفراد للمشاركة الفاعلة في المجتمع.</a:t>
          </a:r>
          <a:endParaRPr lang="en-US" dirty="0"/>
        </a:p>
      </dgm:t>
    </dgm:pt>
    <dgm:pt modelId="{90C987F7-DC4A-4C92-B572-7E5AB84DE62D}" type="parTrans" cxnId="{E843B543-739E-41B7-97B0-D62509DBC575}">
      <dgm:prSet/>
      <dgm:spPr/>
      <dgm:t>
        <a:bodyPr/>
        <a:lstStyle/>
        <a:p>
          <a:pPr rtl="1"/>
          <a:endParaRPr lang="ar-IQ"/>
        </a:p>
      </dgm:t>
    </dgm:pt>
    <dgm:pt modelId="{E1DC5148-CE94-442F-BCFD-06066BA0C4E8}" type="sibTrans" cxnId="{E843B543-739E-41B7-97B0-D62509DBC575}">
      <dgm:prSet/>
      <dgm:spPr/>
      <dgm:t>
        <a:bodyPr/>
        <a:lstStyle/>
        <a:p>
          <a:pPr rtl="1"/>
          <a:endParaRPr lang="ar-IQ"/>
        </a:p>
      </dgm:t>
    </dgm:pt>
    <dgm:pt modelId="{28B555E7-DF6F-445A-A26B-0171C3B0204B}" type="pres">
      <dgm:prSet presAssocID="{CB59E7FB-64FC-4B45-85C9-EACD715C4032}" presName="outerComposite" presStyleCnt="0">
        <dgm:presLayoutVars>
          <dgm:chMax val="5"/>
          <dgm:dir/>
          <dgm:resizeHandles val="exact"/>
        </dgm:presLayoutVars>
      </dgm:prSet>
      <dgm:spPr/>
    </dgm:pt>
    <dgm:pt modelId="{71D0092C-75A5-439E-98ED-36C56C2B6DA5}" type="pres">
      <dgm:prSet presAssocID="{CB59E7FB-64FC-4B45-85C9-EACD715C4032}" presName="dummyMaxCanvas" presStyleCnt="0">
        <dgm:presLayoutVars/>
      </dgm:prSet>
      <dgm:spPr/>
    </dgm:pt>
    <dgm:pt modelId="{937DB637-D585-47A1-9558-4B21D8943752}" type="pres">
      <dgm:prSet presAssocID="{CB59E7FB-64FC-4B45-85C9-EACD715C4032}" presName="FourNodes_1" presStyleLbl="node1" presStyleIdx="0" presStyleCnt="4">
        <dgm:presLayoutVars>
          <dgm:bulletEnabled val="1"/>
        </dgm:presLayoutVars>
      </dgm:prSet>
      <dgm:spPr/>
    </dgm:pt>
    <dgm:pt modelId="{FCC94482-E079-4742-9492-22102C0F90AF}" type="pres">
      <dgm:prSet presAssocID="{CB59E7FB-64FC-4B45-85C9-EACD715C4032}" presName="FourNodes_2" presStyleLbl="node1" presStyleIdx="1" presStyleCnt="4">
        <dgm:presLayoutVars>
          <dgm:bulletEnabled val="1"/>
        </dgm:presLayoutVars>
      </dgm:prSet>
      <dgm:spPr/>
    </dgm:pt>
    <dgm:pt modelId="{5019583C-14F4-45B5-9841-38B53090B492}" type="pres">
      <dgm:prSet presAssocID="{CB59E7FB-64FC-4B45-85C9-EACD715C4032}" presName="FourNodes_3" presStyleLbl="node1" presStyleIdx="2" presStyleCnt="4">
        <dgm:presLayoutVars>
          <dgm:bulletEnabled val="1"/>
        </dgm:presLayoutVars>
      </dgm:prSet>
      <dgm:spPr/>
    </dgm:pt>
    <dgm:pt modelId="{C6457C8F-3EF2-4938-B72E-08209F4E5B08}" type="pres">
      <dgm:prSet presAssocID="{CB59E7FB-64FC-4B45-85C9-EACD715C4032}" presName="FourNodes_4" presStyleLbl="node1" presStyleIdx="3" presStyleCnt="4">
        <dgm:presLayoutVars>
          <dgm:bulletEnabled val="1"/>
        </dgm:presLayoutVars>
      </dgm:prSet>
      <dgm:spPr/>
    </dgm:pt>
    <dgm:pt modelId="{2E5E1FEC-3230-47D5-A52F-4EAFFBCC5C89}" type="pres">
      <dgm:prSet presAssocID="{CB59E7FB-64FC-4B45-85C9-EACD715C4032}" presName="FourConn_1-2" presStyleLbl="fgAccFollowNode1" presStyleIdx="0" presStyleCnt="3">
        <dgm:presLayoutVars>
          <dgm:bulletEnabled val="1"/>
        </dgm:presLayoutVars>
      </dgm:prSet>
      <dgm:spPr/>
    </dgm:pt>
    <dgm:pt modelId="{BBA1B39A-93EC-4668-8E33-6BF0B8E86D03}" type="pres">
      <dgm:prSet presAssocID="{CB59E7FB-64FC-4B45-85C9-EACD715C4032}" presName="FourConn_2-3" presStyleLbl="fgAccFollowNode1" presStyleIdx="1" presStyleCnt="3">
        <dgm:presLayoutVars>
          <dgm:bulletEnabled val="1"/>
        </dgm:presLayoutVars>
      </dgm:prSet>
      <dgm:spPr/>
    </dgm:pt>
    <dgm:pt modelId="{AC247C99-BC27-483A-BD84-C979A8B4514B}" type="pres">
      <dgm:prSet presAssocID="{CB59E7FB-64FC-4B45-85C9-EACD715C4032}" presName="FourConn_3-4" presStyleLbl="fgAccFollowNode1" presStyleIdx="2" presStyleCnt="3">
        <dgm:presLayoutVars>
          <dgm:bulletEnabled val="1"/>
        </dgm:presLayoutVars>
      </dgm:prSet>
      <dgm:spPr/>
    </dgm:pt>
    <dgm:pt modelId="{FF5DFCBD-FDD6-4D38-A32C-AF10F5C647E3}" type="pres">
      <dgm:prSet presAssocID="{CB59E7FB-64FC-4B45-85C9-EACD715C4032}" presName="FourNodes_1_text" presStyleLbl="node1" presStyleIdx="3" presStyleCnt="4">
        <dgm:presLayoutVars>
          <dgm:bulletEnabled val="1"/>
        </dgm:presLayoutVars>
      </dgm:prSet>
      <dgm:spPr/>
    </dgm:pt>
    <dgm:pt modelId="{588F86B2-6695-4A5B-9085-388DE2C68EE3}" type="pres">
      <dgm:prSet presAssocID="{CB59E7FB-64FC-4B45-85C9-EACD715C4032}" presName="FourNodes_2_text" presStyleLbl="node1" presStyleIdx="3" presStyleCnt="4">
        <dgm:presLayoutVars>
          <dgm:bulletEnabled val="1"/>
        </dgm:presLayoutVars>
      </dgm:prSet>
      <dgm:spPr/>
    </dgm:pt>
    <dgm:pt modelId="{C3037D30-A967-4076-8347-79BEA5CB06BA}" type="pres">
      <dgm:prSet presAssocID="{CB59E7FB-64FC-4B45-85C9-EACD715C4032}" presName="FourNodes_3_text" presStyleLbl="node1" presStyleIdx="3" presStyleCnt="4">
        <dgm:presLayoutVars>
          <dgm:bulletEnabled val="1"/>
        </dgm:presLayoutVars>
      </dgm:prSet>
      <dgm:spPr/>
    </dgm:pt>
    <dgm:pt modelId="{6D54EFA8-9B40-4C81-85BE-81F6EBC97757}" type="pres">
      <dgm:prSet presAssocID="{CB59E7FB-64FC-4B45-85C9-EACD715C4032}" presName="FourNodes_4_text" presStyleLbl="node1" presStyleIdx="3" presStyleCnt="4">
        <dgm:presLayoutVars>
          <dgm:bulletEnabled val="1"/>
        </dgm:presLayoutVars>
      </dgm:prSet>
      <dgm:spPr/>
    </dgm:pt>
  </dgm:ptLst>
  <dgm:cxnLst>
    <dgm:cxn modelId="{512BE407-A63F-43B7-B2AB-DF7E57D3221E}" type="presOf" srcId="{A5BFDA13-1E41-40A3-97B2-B828EFD42FC9}" destId="{BBA1B39A-93EC-4668-8E33-6BF0B8E86D03}" srcOrd="0" destOrd="0" presId="urn:microsoft.com/office/officeart/2005/8/layout/vProcess5"/>
    <dgm:cxn modelId="{B3939ECC-926F-41A5-877E-CE77157E5E82}" type="presOf" srcId="{FB952B6B-9D0B-4A75-BF06-7B0A885C553F}" destId="{C6457C8F-3EF2-4938-B72E-08209F4E5B08}" srcOrd="0" destOrd="0" presId="urn:microsoft.com/office/officeart/2005/8/layout/vProcess5"/>
    <dgm:cxn modelId="{1D3EC430-1446-41E3-8A24-8B287A439EE2}" type="presOf" srcId="{95649CF8-307A-4C5D-817E-7D0B42A1CA2A}" destId="{FCC94482-E079-4742-9492-22102C0F90AF}" srcOrd="0" destOrd="0" presId="urn:microsoft.com/office/officeart/2005/8/layout/vProcess5"/>
    <dgm:cxn modelId="{F47B60F8-BB83-4A55-8CDB-61CF33BF6615}" type="presOf" srcId="{2D9BF3F4-E05B-41C5-BB36-E54202FA3EA3}" destId="{C3037D30-A967-4076-8347-79BEA5CB06BA}" srcOrd="1" destOrd="0" presId="urn:microsoft.com/office/officeart/2005/8/layout/vProcess5"/>
    <dgm:cxn modelId="{6474C4C0-8D16-4990-8EDF-D16F7AE59BFA}" type="presOf" srcId="{4A05C9A7-ED2D-4D4E-82B2-A34FCDEEA5B4}" destId="{2E5E1FEC-3230-47D5-A52F-4EAFFBCC5C89}" srcOrd="0" destOrd="0" presId="urn:microsoft.com/office/officeart/2005/8/layout/vProcess5"/>
    <dgm:cxn modelId="{DB87EEB9-7F6E-4766-85D4-30E7ADB3DA89}" type="presOf" srcId="{CB59E7FB-64FC-4B45-85C9-EACD715C4032}" destId="{28B555E7-DF6F-445A-A26B-0171C3B0204B}" srcOrd="0" destOrd="0" presId="urn:microsoft.com/office/officeart/2005/8/layout/vProcess5"/>
    <dgm:cxn modelId="{64FBE39B-F2E8-4ECE-A46F-9BC43CC3A67A}" type="presOf" srcId="{2D9BF3F4-E05B-41C5-BB36-E54202FA3EA3}" destId="{5019583C-14F4-45B5-9841-38B53090B492}" srcOrd="0" destOrd="0" presId="urn:microsoft.com/office/officeart/2005/8/layout/vProcess5"/>
    <dgm:cxn modelId="{3BB22881-4ADF-4240-895F-BC5959E8004A}" type="presOf" srcId="{95649CF8-307A-4C5D-817E-7D0B42A1CA2A}" destId="{588F86B2-6695-4A5B-9085-388DE2C68EE3}" srcOrd="1" destOrd="0" presId="urn:microsoft.com/office/officeart/2005/8/layout/vProcess5"/>
    <dgm:cxn modelId="{EB3B6E63-6297-412F-928A-A3030F20626E}" type="presOf" srcId="{BA9D4F02-9E67-4FE3-8D6A-45855D89342F}" destId="{AC247C99-BC27-483A-BD84-C979A8B4514B}" srcOrd="0" destOrd="0" presId="urn:microsoft.com/office/officeart/2005/8/layout/vProcess5"/>
    <dgm:cxn modelId="{C06FE83E-A8B6-40E3-9317-106D5E873E04}" srcId="{CB59E7FB-64FC-4B45-85C9-EACD715C4032}" destId="{76467ACC-F517-4917-A693-827D5D8E5878}" srcOrd="0" destOrd="0" parTransId="{7F28C8B1-53F5-4B69-A290-5BCE72F8C994}" sibTransId="{4A05C9A7-ED2D-4D4E-82B2-A34FCDEEA5B4}"/>
    <dgm:cxn modelId="{EEE65445-4057-4C3C-B442-90DEC17583B2}" type="presOf" srcId="{FB952B6B-9D0B-4A75-BF06-7B0A885C553F}" destId="{6D54EFA8-9B40-4C81-85BE-81F6EBC97757}" srcOrd="1" destOrd="0" presId="urn:microsoft.com/office/officeart/2005/8/layout/vProcess5"/>
    <dgm:cxn modelId="{A63033B4-7CB4-4CFA-B8FA-C7B56397B178}" srcId="{CB59E7FB-64FC-4B45-85C9-EACD715C4032}" destId="{2D9BF3F4-E05B-41C5-BB36-E54202FA3EA3}" srcOrd="2" destOrd="0" parTransId="{1130FEAB-5B8E-4B5D-ABA7-C0CA8F07E915}" sibTransId="{BA9D4F02-9E67-4FE3-8D6A-45855D89342F}"/>
    <dgm:cxn modelId="{905BD88D-7E28-4192-B521-04C131235AB2}" type="presOf" srcId="{76467ACC-F517-4917-A693-827D5D8E5878}" destId="{937DB637-D585-47A1-9558-4B21D8943752}" srcOrd="0" destOrd="0" presId="urn:microsoft.com/office/officeart/2005/8/layout/vProcess5"/>
    <dgm:cxn modelId="{467622DF-5453-4570-9B1A-CF7BFB7AC40C}" srcId="{CB59E7FB-64FC-4B45-85C9-EACD715C4032}" destId="{95649CF8-307A-4C5D-817E-7D0B42A1CA2A}" srcOrd="1" destOrd="0" parTransId="{29350F43-DB56-4B9A-B119-7B65A06CCE42}" sibTransId="{A5BFDA13-1E41-40A3-97B2-B828EFD42FC9}"/>
    <dgm:cxn modelId="{BDA39718-A99C-4DE0-9DE1-5816C64CFCE5}" type="presOf" srcId="{76467ACC-F517-4917-A693-827D5D8E5878}" destId="{FF5DFCBD-FDD6-4D38-A32C-AF10F5C647E3}" srcOrd="1" destOrd="0" presId="urn:microsoft.com/office/officeart/2005/8/layout/vProcess5"/>
    <dgm:cxn modelId="{E843B543-739E-41B7-97B0-D62509DBC575}" srcId="{CB59E7FB-64FC-4B45-85C9-EACD715C4032}" destId="{FB952B6B-9D0B-4A75-BF06-7B0A885C553F}" srcOrd="3" destOrd="0" parTransId="{90C987F7-DC4A-4C92-B572-7E5AB84DE62D}" sibTransId="{E1DC5148-CE94-442F-BCFD-06066BA0C4E8}"/>
    <dgm:cxn modelId="{AEACDAB8-D8AB-4651-9DE9-0785DC41EE37}" type="presParOf" srcId="{28B555E7-DF6F-445A-A26B-0171C3B0204B}" destId="{71D0092C-75A5-439E-98ED-36C56C2B6DA5}" srcOrd="0" destOrd="0" presId="urn:microsoft.com/office/officeart/2005/8/layout/vProcess5"/>
    <dgm:cxn modelId="{EC8C7DAC-944F-429B-87DE-73E7DE32B132}" type="presParOf" srcId="{28B555E7-DF6F-445A-A26B-0171C3B0204B}" destId="{937DB637-D585-47A1-9558-4B21D8943752}" srcOrd="1" destOrd="0" presId="urn:microsoft.com/office/officeart/2005/8/layout/vProcess5"/>
    <dgm:cxn modelId="{14125592-B3A5-4E70-B543-6EC8C9A857A6}" type="presParOf" srcId="{28B555E7-DF6F-445A-A26B-0171C3B0204B}" destId="{FCC94482-E079-4742-9492-22102C0F90AF}" srcOrd="2" destOrd="0" presId="urn:microsoft.com/office/officeart/2005/8/layout/vProcess5"/>
    <dgm:cxn modelId="{552138B4-B8CC-44A9-84D1-6D5D46232EB6}" type="presParOf" srcId="{28B555E7-DF6F-445A-A26B-0171C3B0204B}" destId="{5019583C-14F4-45B5-9841-38B53090B492}" srcOrd="3" destOrd="0" presId="urn:microsoft.com/office/officeart/2005/8/layout/vProcess5"/>
    <dgm:cxn modelId="{70218584-246F-464B-8B74-B8691FC12A4E}" type="presParOf" srcId="{28B555E7-DF6F-445A-A26B-0171C3B0204B}" destId="{C6457C8F-3EF2-4938-B72E-08209F4E5B08}" srcOrd="4" destOrd="0" presId="urn:microsoft.com/office/officeart/2005/8/layout/vProcess5"/>
    <dgm:cxn modelId="{E6AC40BD-15AB-4383-8B23-E6DA81739D8A}" type="presParOf" srcId="{28B555E7-DF6F-445A-A26B-0171C3B0204B}" destId="{2E5E1FEC-3230-47D5-A52F-4EAFFBCC5C89}" srcOrd="5" destOrd="0" presId="urn:microsoft.com/office/officeart/2005/8/layout/vProcess5"/>
    <dgm:cxn modelId="{A5B1AB32-0FD6-41DE-81E8-EB60994FA33A}" type="presParOf" srcId="{28B555E7-DF6F-445A-A26B-0171C3B0204B}" destId="{BBA1B39A-93EC-4668-8E33-6BF0B8E86D03}" srcOrd="6" destOrd="0" presId="urn:microsoft.com/office/officeart/2005/8/layout/vProcess5"/>
    <dgm:cxn modelId="{96F7D4E1-C4C1-4244-A515-9E53395D39D4}" type="presParOf" srcId="{28B555E7-DF6F-445A-A26B-0171C3B0204B}" destId="{AC247C99-BC27-483A-BD84-C979A8B4514B}" srcOrd="7" destOrd="0" presId="urn:microsoft.com/office/officeart/2005/8/layout/vProcess5"/>
    <dgm:cxn modelId="{D9FA25F6-D263-4AC8-BC2D-51AC22EB3ACC}" type="presParOf" srcId="{28B555E7-DF6F-445A-A26B-0171C3B0204B}" destId="{FF5DFCBD-FDD6-4D38-A32C-AF10F5C647E3}" srcOrd="8" destOrd="0" presId="urn:microsoft.com/office/officeart/2005/8/layout/vProcess5"/>
    <dgm:cxn modelId="{30CA2D5B-C254-46B2-8E5B-C10F46386CC2}" type="presParOf" srcId="{28B555E7-DF6F-445A-A26B-0171C3B0204B}" destId="{588F86B2-6695-4A5B-9085-388DE2C68EE3}" srcOrd="9" destOrd="0" presId="urn:microsoft.com/office/officeart/2005/8/layout/vProcess5"/>
    <dgm:cxn modelId="{FFCC7D08-9C2F-4841-9F81-6296B9C52128}" type="presParOf" srcId="{28B555E7-DF6F-445A-A26B-0171C3B0204B}" destId="{C3037D30-A967-4076-8347-79BEA5CB06BA}" srcOrd="10" destOrd="0" presId="urn:microsoft.com/office/officeart/2005/8/layout/vProcess5"/>
    <dgm:cxn modelId="{3BE9CDC6-DB86-467C-9F11-AF89C1513851}" type="presParOf" srcId="{28B555E7-DF6F-445A-A26B-0171C3B0204B}" destId="{6D54EFA8-9B40-4C81-85BE-81F6EBC97757}"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7DB637-D585-47A1-9558-4B21D8943752}">
      <dsp:nvSpPr>
        <dsp:cNvPr id="0" name=""/>
        <dsp:cNvSpPr/>
      </dsp:nvSpPr>
      <dsp:spPr>
        <a:xfrm>
          <a:off x="0" y="0"/>
          <a:ext cx="6574789" cy="1116203"/>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smtClean="0"/>
            <a:t>•	غرس القيم والأخلاق في نفوس الأفراد.</a:t>
          </a:r>
          <a:endParaRPr lang="en-US" sz="2900" kern="1200" dirty="0"/>
        </a:p>
      </dsp:txBody>
      <dsp:txXfrm>
        <a:off x="32692" y="32692"/>
        <a:ext cx="5276001" cy="1050819"/>
      </dsp:txXfrm>
    </dsp:sp>
    <dsp:sp modelId="{FCC94482-E079-4742-9492-22102C0F90AF}">
      <dsp:nvSpPr>
        <dsp:cNvPr id="0" name=""/>
        <dsp:cNvSpPr/>
      </dsp:nvSpPr>
      <dsp:spPr>
        <a:xfrm>
          <a:off x="550638" y="1319149"/>
          <a:ext cx="6574789" cy="1116203"/>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smtClean="0"/>
            <a:t>•	تطوير مهارات التفاعل الاجتماعي والتواصل.</a:t>
          </a:r>
          <a:endParaRPr lang="en-US" sz="2900" kern="1200" dirty="0"/>
        </a:p>
      </dsp:txBody>
      <dsp:txXfrm>
        <a:off x="583330" y="1351841"/>
        <a:ext cx="5233235" cy="1050819"/>
      </dsp:txXfrm>
    </dsp:sp>
    <dsp:sp modelId="{5019583C-14F4-45B5-9841-38B53090B492}">
      <dsp:nvSpPr>
        <dsp:cNvPr id="0" name=""/>
        <dsp:cNvSpPr/>
      </dsp:nvSpPr>
      <dsp:spPr>
        <a:xfrm>
          <a:off x="1093058" y="2638298"/>
          <a:ext cx="6574789" cy="1116203"/>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smtClean="0"/>
            <a:t>•	تعزيز الانضباط الذاتي والمسؤولية الفردية.</a:t>
          </a:r>
          <a:endParaRPr lang="en-US" sz="2900" kern="1200" dirty="0"/>
        </a:p>
      </dsp:txBody>
      <dsp:txXfrm>
        <a:off x="1125750" y="2670990"/>
        <a:ext cx="5241453" cy="1050818"/>
      </dsp:txXfrm>
    </dsp:sp>
    <dsp:sp modelId="{C6457C8F-3EF2-4938-B72E-08209F4E5B08}">
      <dsp:nvSpPr>
        <dsp:cNvPr id="0" name=""/>
        <dsp:cNvSpPr/>
      </dsp:nvSpPr>
      <dsp:spPr>
        <a:xfrm>
          <a:off x="1643697" y="3957447"/>
          <a:ext cx="6574789" cy="1116203"/>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smtClean="0"/>
            <a:t>•	إعداد الأفراد للمشاركة الفاعلة في المجتمع.</a:t>
          </a:r>
          <a:endParaRPr lang="en-US" sz="2900" kern="1200" dirty="0"/>
        </a:p>
      </dsp:txBody>
      <dsp:txXfrm>
        <a:off x="1676389" y="3990139"/>
        <a:ext cx="5233235" cy="1050819"/>
      </dsp:txXfrm>
    </dsp:sp>
    <dsp:sp modelId="{2E5E1FEC-3230-47D5-A52F-4EAFFBCC5C89}">
      <dsp:nvSpPr>
        <dsp:cNvPr id="0" name=""/>
        <dsp:cNvSpPr/>
      </dsp:nvSpPr>
      <dsp:spPr>
        <a:xfrm>
          <a:off x="5849257" y="854910"/>
          <a:ext cx="725531" cy="725531"/>
        </a:xfrm>
        <a:prstGeom prst="downArrow">
          <a:avLst>
            <a:gd name="adj1" fmla="val 55000"/>
            <a:gd name="adj2" fmla="val 45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43180" tIns="43180" rIns="43180" bIns="43180" numCol="1" spcCol="1270" anchor="ctr" anchorCtr="0">
          <a:noAutofit/>
        </a:bodyPr>
        <a:lstStyle/>
        <a:p>
          <a:pPr lvl="0" algn="ctr" defTabSz="1511300" rtl="1">
            <a:lnSpc>
              <a:spcPct val="90000"/>
            </a:lnSpc>
            <a:spcBef>
              <a:spcPct val="0"/>
            </a:spcBef>
            <a:spcAft>
              <a:spcPct val="35000"/>
            </a:spcAft>
          </a:pPr>
          <a:endParaRPr lang="ar-IQ" sz="3400" kern="1200"/>
        </a:p>
      </dsp:txBody>
      <dsp:txXfrm>
        <a:off x="6012501" y="854910"/>
        <a:ext cx="399043" cy="545962"/>
      </dsp:txXfrm>
    </dsp:sp>
    <dsp:sp modelId="{BBA1B39A-93EC-4668-8E33-6BF0B8E86D03}">
      <dsp:nvSpPr>
        <dsp:cNvPr id="0" name=""/>
        <dsp:cNvSpPr/>
      </dsp:nvSpPr>
      <dsp:spPr>
        <a:xfrm>
          <a:off x="6399896" y="2174059"/>
          <a:ext cx="725531" cy="725531"/>
        </a:xfrm>
        <a:prstGeom prst="downArrow">
          <a:avLst>
            <a:gd name="adj1" fmla="val 55000"/>
            <a:gd name="adj2" fmla="val 45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43180" tIns="43180" rIns="43180" bIns="43180" numCol="1" spcCol="1270" anchor="ctr" anchorCtr="0">
          <a:noAutofit/>
        </a:bodyPr>
        <a:lstStyle/>
        <a:p>
          <a:pPr lvl="0" algn="ctr" defTabSz="1511300" rtl="1">
            <a:lnSpc>
              <a:spcPct val="90000"/>
            </a:lnSpc>
            <a:spcBef>
              <a:spcPct val="0"/>
            </a:spcBef>
            <a:spcAft>
              <a:spcPct val="35000"/>
            </a:spcAft>
          </a:pPr>
          <a:endParaRPr lang="ar-IQ" sz="3400" kern="1200"/>
        </a:p>
      </dsp:txBody>
      <dsp:txXfrm>
        <a:off x="6563140" y="2174059"/>
        <a:ext cx="399043" cy="545962"/>
      </dsp:txXfrm>
    </dsp:sp>
    <dsp:sp modelId="{AC247C99-BC27-483A-BD84-C979A8B4514B}">
      <dsp:nvSpPr>
        <dsp:cNvPr id="0" name=""/>
        <dsp:cNvSpPr/>
      </dsp:nvSpPr>
      <dsp:spPr>
        <a:xfrm>
          <a:off x="6942316" y="3493208"/>
          <a:ext cx="725531" cy="725531"/>
        </a:xfrm>
        <a:prstGeom prst="downArrow">
          <a:avLst>
            <a:gd name="adj1" fmla="val 55000"/>
            <a:gd name="adj2" fmla="val 45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43180" tIns="43180" rIns="43180" bIns="43180" numCol="1" spcCol="1270" anchor="ctr" anchorCtr="0">
          <a:noAutofit/>
        </a:bodyPr>
        <a:lstStyle/>
        <a:p>
          <a:pPr lvl="0" algn="ctr" defTabSz="1511300" rtl="1">
            <a:lnSpc>
              <a:spcPct val="90000"/>
            </a:lnSpc>
            <a:spcBef>
              <a:spcPct val="0"/>
            </a:spcBef>
            <a:spcAft>
              <a:spcPct val="35000"/>
            </a:spcAft>
          </a:pPr>
          <a:endParaRPr lang="ar-IQ" sz="3400" kern="1200"/>
        </a:p>
      </dsp:txBody>
      <dsp:txXfrm>
        <a:off x="7105560" y="3493208"/>
        <a:ext cx="399043" cy="54596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87FBC384-7D32-441E-98B8-29F8DD569995}"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417938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7FBC384-7D32-441E-98B8-29F8DD569995}"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2397900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7FBC384-7D32-441E-98B8-29F8DD569995}"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2522725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7FBC384-7D32-441E-98B8-29F8DD569995}"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3270838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7FBC384-7D32-441E-98B8-29F8DD569995}"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1731896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87FBC384-7D32-441E-98B8-29F8DD569995}" type="datetimeFigureOut">
              <a:rPr lang="ar-IQ" smtClean="0"/>
              <a:t>11/01/1448</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80649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87FBC384-7D32-441E-98B8-29F8DD569995}" type="datetimeFigureOut">
              <a:rPr lang="ar-IQ" smtClean="0"/>
              <a:t>11/01/1448</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1648797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87FBC384-7D32-441E-98B8-29F8DD569995}" type="datetimeFigureOut">
              <a:rPr lang="ar-IQ" smtClean="0"/>
              <a:t>11/01/1448</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250739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7FBC384-7D32-441E-98B8-29F8DD569995}" type="datetimeFigureOut">
              <a:rPr lang="ar-IQ" smtClean="0"/>
              <a:t>11/01/1448</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172727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7FBC384-7D32-441E-98B8-29F8DD569995}" type="datetimeFigureOut">
              <a:rPr lang="ar-IQ" smtClean="0"/>
              <a:t>11/01/1448</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3521135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7FBC384-7D32-441E-98B8-29F8DD569995}" type="datetimeFigureOut">
              <a:rPr lang="ar-IQ" smtClean="0"/>
              <a:t>11/01/1448</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0BB9FC2-B6C2-466F-B96B-5F918404936F}" type="slidenum">
              <a:rPr lang="ar-IQ" smtClean="0"/>
              <a:t>‹#›</a:t>
            </a:fld>
            <a:endParaRPr lang="ar-IQ"/>
          </a:p>
        </p:txBody>
      </p:sp>
    </p:spTree>
    <p:extLst>
      <p:ext uri="{BB962C8B-B14F-4D97-AF65-F5344CB8AC3E}">
        <p14:creationId xmlns:p14="http://schemas.microsoft.com/office/powerpoint/2010/main" val="204855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7FBC384-7D32-441E-98B8-29F8DD569995}" type="datetimeFigureOut">
              <a:rPr lang="ar-IQ" smtClean="0"/>
              <a:t>11/01/1448</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0BB9FC2-B6C2-466F-B96B-5F918404936F}" type="slidenum">
              <a:rPr lang="ar-IQ" smtClean="0"/>
              <a:t>‹#›</a:t>
            </a:fld>
            <a:endParaRPr lang="ar-IQ"/>
          </a:p>
        </p:txBody>
      </p:sp>
    </p:spTree>
    <p:extLst>
      <p:ext uri="{BB962C8B-B14F-4D97-AF65-F5344CB8AC3E}">
        <p14:creationId xmlns:p14="http://schemas.microsoft.com/office/powerpoint/2010/main" val="1407367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rot="287369">
            <a:off x="5434944" y="-1007937"/>
            <a:ext cx="2938866" cy="95298"/>
          </a:xfrm>
        </p:spPr>
        <p:txBody>
          <a:bodyPr>
            <a:normAutofit fontScale="90000"/>
          </a:bodyPr>
          <a:lstStyle/>
          <a:p>
            <a:endParaRPr lang="ar-IQ" dirty="0"/>
          </a:p>
        </p:txBody>
      </p:sp>
      <p:sp>
        <p:nvSpPr>
          <p:cNvPr id="3" name="عنوان فرعي 2"/>
          <p:cNvSpPr>
            <a:spLocks noGrp="1"/>
          </p:cNvSpPr>
          <p:nvPr>
            <p:ph type="subTitle" idx="1"/>
          </p:nvPr>
        </p:nvSpPr>
        <p:spPr>
          <a:xfrm>
            <a:off x="323528" y="188640"/>
            <a:ext cx="8640960" cy="5904656"/>
          </a:xfrm>
        </p:spPr>
        <p:txBody>
          <a:bodyPr>
            <a:normAutofit fontScale="85000" lnSpcReduction="20000"/>
          </a:bodyPr>
          <a:lstStyle/>
          <a:p>
            <a:r>
              <a:rPr lang="ar-IQ" dirty="0" smtClean="0">
                <a:solidFill>
                  <a:srgbClr val="FF0000"/>
                </a:solidFill>
                <a:latin typeface="Simplified Arabic" pitchFamily="18" charset="-78"/>
                <a:cs typeface="Simplified Arabic" pitchFamily="18" charset="-78"/>
              </a:rPr>
              <a:t>المحاضرة الخامسة </a:t>
            </a:r>
          </a:p>
          <a:p>
            <a:pPr algn="r">
              <a:lnSpc>
                <a:spcPct val="115000"/>
              </a:lnSpc>
              <a:spcAft>
                <a:spcPts val="1000"/>
              </a:spcAft>
            </a:pPr>
            <a:r>
              <a:rPr lang="ar-SA" b="1" dirty="0">
                <a:solidFill>
                  <a:srgbClr val="FF0000"/>
                </a:solidFill>
                <a:ea typeface="Calibri"/>
              </a:rPr>
              <a:t>أنواع مؤسسات التربية الاجتماعية</a:t>
            </a:r>
            <a:endParaRPr lang="en-US" sz="2000" dirty="0">
              <a:ea typeface="Calibri"/>
              <a:cs typeface="Arial"/>
            </a:endParaRPr>
          </a:p>
          <a:p>
            <a:pPr algn="r">
              <a:lnSpc>
                <a:spcPct val="115000"/>
              </a:lnSpc>
              <a:spcAft>
                <a:spcPts val="1000"/>
              </a:spcAft>
            </a:pPr>
            <a:r>
              <a:rPr lang="ar-SA" dirty="0" smtClean="0">
                <a:ea typeface="Calibri"/>
              </a:rPr>
              <a:t>•</a:t>
            </a:r>
            <a:r>
              <a:rPr lang="ar-SA" dirty="0" smtClean="0">
                <a:solidFill>
                  <a:schemeClr val="tx1"/>
                </a:solidFill>
                <a:latin typeface="Simplified Arabic" pitchFamily="18" charset="-78"/>
                <a:ea typeface="Calibri"/>
                <a:cs typeface="Simplified Arabic" pitchFamily="18" charset="-78"/>
              </a:rPr>
              <a:t>الأسرة</a:t>
            </a:r>
            <a:r>
              <a:rPr lang="ar-SA" dirty="0">
                <a:solidFill>
                  <a:schemeClr val="tx1"/>
                </a:solidFill>
                <a:latin typeface="Simplified Arabic" pitchFamily="18" charset="-78"/>
                <a:ea typeface="Calibri"/>
                <a:cs typeface="Simplified Arabic" pitchFamily="18" charset="-78"/>
              </a:rPr>
              <a:t>: تُعتبر الأسرة النواة الأولى للتنشئة الاجتماعية، حيث يتعلم الطفل القيم الأساسية والعادات والتقاليد، ويتشكل من خلالها سلوكه الاجتماعي (الدكتور محمد بن عبد الله الجابري، 2012).</a:t>
            </a:r>
            <a:endParaRPr lang="en-US" sz="2000" dirty="0">
              <a:solidFill>
                <a:schemeClr val="tx1"/>
              </a:solidFill>
              <a:latin typeface="Simplified Arabic" pitchFamily="18" charset="-78"/>
              <a:ea typeface="Calibri"/>
              <a:cs typeface="Simplified Arabic" pitchFamily="18" charset="-78"/>
            </a:endParaRPr>
          </a:p>
          <a:p>
            <a:pPr algn="r">
              <a:lnSpc>
                <a:spcPct val="115000"/>
              </a:lnSpc>
              <a:spcAft>
                <a:spcPts val="1000"/>
              </a:spcAft>
            </a:pPr>
            <a:r>
              <a:rPr lang="ar-SA" dirty="0">
                <a:solidFill>
                  <a:schemeClr val="tx1"/>
                </a:solidFill>
                <a:latin typeface="Simplified Arabic" pitchFamily="18" charset="-78"/>
                <a:ea typeface="Calibri"/>
                <a:cs typeface="Simplified Arabic" pitchFamily="18" charset="-78"/>
              </a:rPr>
              <a:t>• المدرسة: تلعب المدرسة دوراً رئيسياً في تعليم المهارات والمعرفة وتنمية الشخصية الاجتماعية، من خلال المناهج التعليمية والأنشطة الصفية واللامنهجية.</a:t>
            </a:r>
            <a:endParaRPr lang="en-US" sz="2000" dirty="0">
              <a:solidFill>
                <a:schemeClr val="tx1"/>
              </a:solidFill>
              <a:latin typeface="Simplified Arabic" pitchFamily="18" charset="-78"/>
              <a:ea typeface="Calibri"/>
              <a:cs typeface="Simplified Arabic" pitchFamily="18" charset="-78"/>
            </a:endParaRPr>
          </a:p>
          <a:p>
            <a:pPr algn="r">
              <a:lnSpc>
                <a:spcPct val="115000"/>
              </a:lnSpc>
              <a:spcAft>
                <a:spcPts val="1000"/>
              </a:spcAft>
            </a:pPr>
            <a:r>
              <a:rPr lang="ar-SA" dirty="0">
                <a:solidFill>
                  <a:schemeClr val="tx1"/>
                </a:solidFill>
                <a:latin typeface="Simplified Arabic" pitchFamily="18" charset="-78"/>
                <a:ea typeface="Calibri"/>
                <a:cs typeface="Simplified Arabic" pitchFamily="18" charset="-78"/>
              </a:rPr>
              <a:t>• المجتمع المحلي: يشمل المجتمع المحلي جميع المؤسسات الاجتماعية، مثل الجمعيات، والأندية، والمساجد، التي تساهم في التربية والتوجيه الاجتماعي.</a:t>
            </a:r>
            <a:endParaRPr lang="en-US" sz="2000" dirty="0">
              <a:solidFill>
                <a:schemeClr val="tx1"/>
              </a:solidFill>
              <a:latin typeface="Simplified Arabic" pitchFamily="18" charset="-78"/>
              <a:ea typeface="Calibri"/>
              <a:cs typeface="Simplified Arabic" pitchFamily="18" charset="-78"/>
            </a:endParaRPr>
          </a:p>
          <a:p>
            <a:pPr algn="r">
              <a:lnSpc>
                <a:spcPct val="115000"/>
              </a:lnSpc>
              <a:spcAft>
                <a:spcPts val="1000"/>
              </a:spcAft>
            </a:pPr>
            <a:r>
              <a:rPr lang="ar-SA" dirty="0">
                <a:solidFill>
                  <a:schemeClr val="tx1"/>
                </a:solidFill>
                <a:latin typeface="Simplified Arabic" pitchFamily="18" charset="-78"/>
                <a:ea typeface="Calibri"/>
                <a:cs typeface="Simplified Arabic" pitchFamily="18" charset="-78"/>
              </a:rPr>
              <a:t>• الجماعات والأقران: تلعب </a:t>
            </a:r>
            <a:r>
              <a:rPr lang="ar-SA" dirty="0">
                <a:solidFill>
                  <a:schemeClr val="tx1"/>
                </a:solidFill>
                <a:ea typeface="Calibri"/>
              </a:rPr>
              <a:t>جماعات الأقران دوراً مهماً في تطوير مهارات التواصل والتفاعل الاجتماعي، وتعليم الفرد كيفية الانخراط في المجتمع.</a:t>
            </a:r>
            <a:endParaRPr lang="en-US" sz="2000" dirty="0">
              <a:solidFill>
                <a:schemeClr val="tx1"/>
              </a:solidFill>
              <a:ea typeface="Calibri"/>
              <a:cs typeface="Arial"/>
            </a:endParaRPr>
          </a:p>
          <a:p>
            <a:pPr algn="r"/>
            <a:endParaRPr lang="ar-IQ"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08389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116632"/>
            <a:ext cx="8075240" cy="648072"/>
          </a:xfrm>
        </p:spPr>
        <p:txBody>
          <a:bodyPr>
            <a:normAutofit fontScale="90000"/>
          </a:bodyPr>
          <a:lstStyle/>
          <a:p>
            <a:pPr lvl="0"/>
            <a:r>
              <a:rPr lang="ar-SA" b="1" dirty="0" smtClean="0"/>
              <a:t>أهمية مؤسسات التربية الاجتماعية</a:t>
            </a:r>
            <a:r>
              <a:rPr lang="en-US" dirty="0" smtClean="0"/>
              <a:t/>
            </a:r>
            <a:br>
              <a:rPr lang="en-US" dirty="0" smtClean="0"/>
            </a:br>
            <a:endParaRPr lang="ar-IQ"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23366847"/>
              </p:ext>
            </p:extLst>
          </p:nvPr>
        </p:nvGraphicFramePr>
        <p:xfrm>
          <a:off x="467544" y="980728"/>
          <a:ext cx="8218487" cy="5073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6315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116632"/>
            <a:ext cx="8075240" cy="864096"/>
          </a:xfrm>
        </p:spPr>
        <p:txBody>
          <a:bodyPr>
            <a:normAutofit fontScale="90000"/>
          </a:bodyPr>
          <a:lstStyle/>
          <a:p>
            <a:pPr marL="342900" lvl="0" indent="-342900">
              <a:lnSpc>
                <a:spcPct val="115000"/>
              </a:lnSpc>
              <a:spcBef>
                <a:spcPct val="20000"/>
              </a:spcBef>
              <a:spcAft>
                <a:spcPts val="1000"/>
              </a:spcAft>
            </a:pPr>
            <a:r>
              <a:rPr lang="ar-SA" sz="2400" dirty="0">
                <a:solidFill>
                  <a:srgbClr val="FF0000"/>
                </a:solidFill>
                <a:ea typeface="Calibri"/>
                <a:cs typeface="Arial"/>
              </a:rPr>
              <a:t>مفهوم التفاعل الاجتماعي في التربية</a:t>
            </a:r>
            <a:r>
              <a:rPr lang="en-US" sz="1600" dirty="0">
                <a:solidFill>
                  <a:srgbClr val="FF0000"/>
                </a:solidFill>
                <a:ea typeface="Calibri"/>
                <a:cs typeface="Arial"/>
              </a:rPr>
              <a:t/>
            </a:r>
            <a:br>
              <a:rPr lang="en-US" sz="1600" dirty="0">
                <a:solidFill>
                  <a:srgbClr val="FF0000"/>
                </a:solidFill>
                <a:ea typeface="Calibri"/>
                <a:cs typeface="Arial"/>
              </a:rPr>
            </a:br>
            <a:endParaRPr lang="ar-IQ" dirty="0">
              <a:solidFill>
                <a:srgbClr val="FF0000"/>
              </a:solidFill>
            </a:endParaRPr>
          </a:p>
        </p:txBody>
      </p:sp>
      <p:sp>
        <p:nvSpPr>
          <p:cNvPr id="3" name="عنصر نائب للمحتوى 2"/>
          <p:cNvSpPr>
            <a:spLocks noGrp="1"/>
          </p:cNvSpPr>
          <p:nvPr>
            <p:ph idx="1"/>
          </p:nvPr>
        </p:nvSpPr>
        <p:spPr>
          <a:xfrm>
            <a:off x="467544" y="908720"/>
            <a:ext cx="8219256" cy="5217443"/>
          </a:xfrm>
        </p:spPr>
        <p:txBody>
          <a:bodyPr>
            <a:normAutofit fontScale="92500" lnSpcReduction="20000"/>
          </a:bodyPr>
          <a:lstStyle/>
          <a:p>
            <a:pPr marL="0" indent="0">
              <a:lnSpc>
                <a:spcPct val="115000"/>
              </a:lnSpc>
              <a:spcAft>
                <a:spcPts val="1000"/>
              </a:spcAft>
              <a:buNone/>
            </a:pPr>
            <a:r>
              <a:rPr lang="ar-SA" dirty="0" smtClean="0">
                <a:ea typeface="Calibri"/>
              </a:rPr>
              <a:t>•التفاعل </a:t>
            </a:r>
            <a:r>
              <a:rPr lang="ar-SA" dirty="0">
                <a:ea typeface="Calibri"/>
              </a:rPr>
              <a:t>الاجتماعي هو عملية اتصال بين الأفراد من خلال تبادل المعلومات والمشاعر والأفكار والسلوكيات، بهدف تحقيق أهداف مشتركة. في مجال التربية، يسهم التفاعل الاجتماعي في تكوين شخصية متوازنة للفرد وتعزيز قدرته على التكيف مع المجتمع (الدكتور أحمد بن حسين </a:t>
            </a:r>
            <a:r>
              <a:rPr lang="ar-SA" dirty="0" err="1">
                <a:ea typeface="Calibri"/>
              </a:rPr>
              <a:t>العشيري</a:t>
            </a:r>
            <a:r>
              <a:rPr lang="ar-SA" dirty="0">
                <a:ea typeface="Calibri"/>
              </a:rPr>
              <a:t>، 2008).</a:t>
            </a:r>
            <a:endParaRPr lang="en-US" sz="2000" dirty="0">
              <a:ea typeface="Calibri"/>
              <a:cs typeface="Arial"/>
            </a:endParaRPr>
          </a:p>
          <a:p>
            <a:pPr>
              <a:lnSpc>
                <a:spcPct val="115000"/>
              </a:lnSpc>
              <a:spcAft>
                <a:spcPts val="1000"/>
              </a:spcAft>
            </a:pPr>
            <a:r>
              <a:rPr lang="ar-SA" dirty="0">
                <a:solidFill>
                  <a:srgbClr val="FF0000"/>
                </a:solidFill>
                <a:ea typeface="Calibri"/>
              </a:rPr>
              <a:t>•	أشكال التفاعل الاجتماعي في </a:t>
            </a:r>
            <a:r>
              <a:rPr lang="ar-SA" dirty="0" smtClean="0">
                <a:solidFill>
                  <a:srgbClr val="FF0000"/>
                </a:solidFill>
                <a:ea typeface="Calibri"/>
              </a:rPr>
              <a:t>التربية</a:t>
            </a:r>
            <a:endParaRPr lang="ar-IQ" sz="2000" dirty="0" smtClean="0">
              <a:solidFill>
                <a:srgbClr val="FF0000"/>
              </a:solidFill>
              <a:ea typeface="Calibri"/>
              <a:cs typeface="Arial"/>
            </a:endParaRPr>
          </a:p>
          <a:p>
            <a:pPr>
              <a:lnSpc>
                <a:spcPct val="115000"/>
              </a:lnSpc>
              <a:spcAft>
                <a:spcPts val="1000"/>
              </a:spcAft>
            </a:pPr>
            <a:r>
              <a:rPr lang="ar-SA" dirty="0" smtClean="0">
                <a:ea typeface="Calibri"/>
              </a:rPr>
              <a:t>•</a:t>
            </a:r>
            <a:r>
              <a:rPr lang="ar-SA" dirty="0">
                <a:ea typeface="Calibri"/>
              </a:rPr>
              <a:t>	التفاعل الأسري: يشمل العلاقات بين الوالدين والأبناء، ويعد الأساس في غرس القيم والسلوكيات.</a:t>
            </a:r>
            <a:endParaRPr lang="en-US" sz="2000" dirty="0">
              <a:ea typeface="Calibri"/>
              <a:cs typeface="Arial"/>
            </a:endParaRPr>
          </a:p>
          <a:p>
            <a:pPr>
              <a:lnSpc>
                <a:spcPct val="115000"/>
              </a:lnSpc>
              <a:spcAft>
                <a:spcPts val="1000"/>
              </a:spcAft>
            </a:pPr>
            <a:r>
              <a:rPr lang="ar-SA" dirty="0">
                <a:ea typeface="Calibri"/>
              </a:rPr>
              <a:t>•	التفاعل المدرسي: يتضمن التواصل بين المعلمين والطلاب والزملاء، ويسهم في تنمية مهارات التفكير والعمل الجماعي</a:t>
            </a:r>
            <a:endParaRPr lang="en-US" sz="2000" dirty="0">
              <a:ea typeface="Calibri"/>
              <a:cs typeface="Arial"/>
            </a:endParaRPr>
          </a:p>
          <a:p>
            <a:endParaRPr lang="ar-IQ" dirty="0"/>
          </a:p>
        </p:txBody>
      </p:sp>
    </p:spTree>
    <p:extLst>
      <p:ext uri="{BB962C8B-B14F-4D97-AF65-F5344CB8AC3E}">
        <p14:creationId xmlns:p14="http://schemas.microsoft.com/office/powerpoint/2010/main" val="3351280520"/>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172</Words>
  <Application>Microsoft Office PowerPoint</Application>
  <PresentationFormat>عرض على الشاشة (3:4)‏</PresentationFormat>
  <Paragraphs>16</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نسق Office</vt:lpstr>
      <vt:lpstr>عرض تقديمي في PowerPoint</vt:lpstr>
      <vt:lpstr>أهمية مؤسسات التربية الاجتماعية </vt:lpstr>
      <vt:lpstr>مفهوم التفاعل الاجتماعي في التربية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omr</dc:creator>
  <cp:lastModifiedBy>omr</cp:lastModifiedBy>
  <cp:revision>4</cp:revision>
  <dcterms:created xsi:type="dcterms:W3CDTF">2026-06-26T12:30:11Z</dcterms:created>
  <dcterms:modified xsi:type="dcterms:W3CDTF">2026-06-26T12:44:42Z</dcterms:modified>
</cp:coreProperties>
</file>