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5" d="100"/>
          <a:sy n="75" d="100"/>
        </p:scale>
        <p:origin x="-1152" y="-3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1A89B10-93C2-48B9-883B-ECCAA2EF9B8D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B96E2B3A-0CEB-4959-BB39-B0DF0E16CD56}">
      <dgm:prSet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pPr rtl="1"/>
          <a:r>
            <a:rPr lang="ar-IQ" dirty="0" smtClean="0">
              <a:solidFill>
                <a:srgbClr val="FFFF00"/>
              </a:solidFill>
            </a:rPr>
            <a:t>الضبط الرسمي: يشمل القوانين والأنظمة والتعليمات التي تحدد السلوكيات المقبولة والمرفوضة</a:t>
          </a:r>
          <a:endParaRPr lang="ar-IQ" dirty="0">
            <a:solidFill>
              <a:srgbClr val="FFFF00"/>
            </a:solidFill>
          </a:endParaRPr>
        </a:p>
      </dgm:t>
    </dgm:pt>
    <dgm:pt modelId="{4EA3F7C3-ACA0-4687-A6DD-13DCC2D82CAA}" type="parTrans" cxnId="{E486ECF6-3954-4F2F-8C74-F10E059EB057}">
      <dgm:prSet/>
      <dgm:spPr/>
      <dgm:t>
        <a:bodyPr/>
        <a:lstStyle/>
        <a:p>
          <a:pPr rtl="1"/>
          <a:endParaRPr lang="ar-IQ"/>
        </a:p>
      </dgm:t>
    </dgm:pt>
    <dgm:pt modelId="{01696417-6B81-4AB0-B4A5-E6EF98194719}" type="sibTrans" cxnId="{E486ECF6-3954-4F2F-8C74-F10E059EB057}">
      <dgm:prSet/>
      <dgm:spPr/>
      <dgm:t>
        <a:bodyPr/>
        <a:lstStyle/>
        <a:p>
          <a:pPr rtl="1"/>
          <a:endParaRPr lang="ar-IQ"/>
        </a:p>
      </dgm:t>
    </dgm:pt>
    <dgm:pt modelId="{DF219305-D487-4F58-A25E-866EA3A5E180}">
      <dgm:prSet>
        <dgm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pPr rtl="1"/>
          <a:r>
            <a:rPr lang="ar-IQ" dirty="0" smtClean="0">
              <a:solidFill>
                <a:srgbClr val="FFFF00"/>
              </a:solidFill>
            </a:rPr>
            <a:t>الضبط غير الرسمي: يشمل العادات والتقاليد والأعراف الاجتماعية التي توجه سلوك الفرد دون الحاجة إلى القوة القانونية</a:t>
          </a:r>
          <a:endParaRPr lang="ar-IQ" dirty="0">
            <a:solidFill>
              <a:srgbClr val="FFFF00"/>
            </a:solidFill>
          </a:endParaRPr>
        </a:p>
      </dgm:t>
    </dgm:pt>
    <dgm:pt modelId="{8D7751E0-5C68-4CCF-B1F5-474941675C23}" type="parTrans" cxnId="{C096A737-7B65-4070-9502-D361AFAA0CD9}">
      <dgm:prSet/>
      <dgm:spPr/>
      <dgm:t>
        <a:bodyPr/>
        <a:lstStyle/>
        <a:p>
          <a:pPr rtl="1"/>
          <a:endParaRPr lang="ar-IQ"/>
        </a:p>
      </dgm:t>
    </dgm:pt>
    <dgm:pt modelId="{4DB443B2-1F18-450A-8ED2-D1C06092C159}" type="sibTrans" cxnId="{C096A737-7B65-4070-9502-D361AFAA0CD9}">
      <dgm:prSet/>
      <dgm:spPr/>
      <dgm:t>
        <a:bodyPr/>
        <a:lstStyle/>
        <a:p>
          <a:pPr rtl="1"/>
          <a:endParaRPr lang="ar-IQ"/>
        </a:p>
      </dgm:t>
    </dgm:pt>
    <dgm:pt modelId="{5A0F4A82-F8BA-4C6D-940E-FD8733F00CE8}">
      <dgm:prSet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ar-IQ" dirty="0" smtClean="0">
              <a:solidFill>
                <a:srgbClr val="FFFF00"/>
              </a:solidFill>
            </a:rPr>
            <a:t>الضبط الذاتي: هو قدرة الفرد على التحكم في سلوكه واتخاذ القرارات السليمة وفق القيم والمعايير الاجتماعية</a:t>
          </a:r>
          <a:r>
            <a:rPr lang="en-US" dirty="0" smtClean="0"/>
            <a:t>.</a:t>
          </a:r>
          <a:endParaRPr lang="en-US" dirty="0"/>
        </a:p>
      </dgm:t>
    </dgm:pt>
    <dgm:pt modelId="{F8E9594C-970A-4916-BCA1-743AF4A7A4A1}" type="parTrans" cxnId="{26944B65-D4C9-43E9-A13E-A2F72243645A}">
      <dgm:prSet/>
      <dgm:spPr/>
      <dgm:t>
        <a:bodyPr/>
        <a:lstStyle/>
        <a:p>
          <a:pPr rtl="1"/>
          <a:endParaRPr lang="ar-IQ"/>
        </a:p>
      </dgm:t>
    </dgm:pt>
    <dgm:pt modelId="{27B48AD7-072A-4EFA-B05E-A4C0225A9BEF}" type="sibTrans" cxnId="{26944B65-D4C9-43E9-A13E-A2F72243645A}">
      <dgm:prSet/>
      <dgm:spPr/>
      <dgm:t>
        <a:bodyPr/>
        <a:lstStyle/>
        <a:p>
          <a:pPr rtl="1"/>
          <a:endParaRPr lang="ar-IQ"/>
        </a:p>
      </dgm:t>
    </dgm:pt>
    <dgm:pt modelId="{C76FB03C-52EA-4260-AAC7-21A5D37CD79C}" type="pres">
      <dgm:prSet presAssocID="{B1A89B10-93C2-48B9-883B-ECCAA2EF9B8D}" presName="compositeShape" presStyleCnt="0">
        <dgm:presLayoutVars>
          <dgm:dir/>
          <dgm:resizeHandles/>
        </dgm:presLayoutVars>
      </dgm:prSet>
      <dgm:spPr/>
    </dgm:pt>
    <dgm:pt modelId="{2374B7A8-C496-42CF-BC27-EC85095F7CF6}" type="pres">
      <dgm:prSet presAssocID="{B1A89B10-93C2-48B9-883B-ECCAA2EF9B8D}" presName="pyramid" presStyleLbl="node1" presStyleIdx="0" presStyleCnt="1" custScaleX="101865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</dgm:pt>
    <dgm:pt modelId="{74D9A5EB-1D08-4A32-ADF7-EACFE653BB9E}" type="pres">
      <dgm:prSet presAssocID="{B1A89B10-93C2-48B9-883B-ECCAA2EF9B8D}" presName="theList" presStyleCnt="0"/>
      <dgm:spPr/>
    </dgm:pt>
    <dgm:pt modelId="{C75DFF50-DBCB-436D-B7A2-0DA7E0CEC078}" type="pres">
      <dgm:prSet presAssocID="{B96E2B3A-0CEB-4959-BB39-B0DF0E16CD56}" presName="aNode" presStyleLbl="fgAcc1" presStyleIdx="0" presStyleCnt="3" custScaleX="102515" custScaleY="151644">
        <dgm:presLayoutVars>
          <dgm:bulletEnabled val="1"/>
        </dgm:presLayoutVars>
      </dgm:prSet>
      <dgm:spPr/>
    </dgm:pt>
    <dgm:pt modelId="{E621248E-D93E-4ED5-A0CA-2E0C36997D9A}" type="pres">
      <dgm:prSet presAssocID="{B96E2B3A-0CEB-4959-BB39-B0DF0E16CD56}" presName="aSpace" presStyleCnt="0"/>
      <dgm:spPr/>
    </dgm:pt>
    <dgm:pt modelId="{208DED23-5E89-4C69-9347-735574C22ADD}" type="pres">
      <dgm:prSet presAssocID="{DF219305-D487-4F58-A25E-866EA3A5E180}" presName="aNode" presStyleLbl="fgAcc1" presStyleIdx="1" presStyleCnt="3" custScaleX="106267" custScaleY="140644">
        <dgm:presLayoutVars>
          <dgm:bulletEnabled val="1"/>
        </dgm:presLayoutVars>
      </dgm:prSet>
      <dgm:spPr/>
    </dgm:pt>
    <dgm:pt modelId="{441E3E0C-D84A-4FE7-89E7-69D6B644079C}" type="pres">
      <dgm:prSet presAssocID="{DF219305-D487-4F58-A25E-866EA3A5E180}" presName="aSpace" presStyleCnt="0"/>
      <dgm:spPr/>
    </dgm:pt>
    <dgm:pt modelId="{9EBF592E-CC7F-49C9-B150-F7D4D214D3CD}" type="pres">
      <dgm:prSet presAssocID="{5A0F4A82-F8BA-4C6D-940E-FD8733F00CE8}" presName="aNode" presStyleLbl="fgAcc1" presStyleIdx="2" presStyleCnt="3" custScaleX="96122" custScaleY="169390">
        <dgm:presLayoutVars>
          <dgm:bulletEnabled val="1"/>
        </dgm:presLayoutVars>
      </dgm:prSet>
      <dgm:spPr/>
    </dgm:pt>
    <dgm:pt modelId="{E77EA92E-2B66-49B6-B899-1A5022FA1B60}" type="pres">
      <dgm:prSet presAssocID="{5A0F4A82-F8BA-4C6D-940E-FD8733F00CE8}" presName="aSpace" presStyleCnt="0"/>
      <dgm:spPr/>
    </dgm:pt>
  </dgm:ptLst>
  <dgm:cxnLst>
    <dgm:cxn modelId="{E54BF27F-4D90-45F5-8532-68BB70A76B05}" type="presOf" srcId="{B1A89B10-93C2-48B9-883B-ECCAA2EF9B8D}" destId="{C76FB03C-52EA-4260-AAC7-21A5D37CD79C}" srcOrd="0" destOrd="0" presId="urn:microsoft.com/office/officeart/2005/8/layout/pyramid2"/>
    <dgm:cxn modelId="{C096A737-7B65-4070-9502-D361AFAA0CD9}" srcId="{B1A89B10-93C2-48B9-883B-ECCAA2EF9B8D}" destId="{DF219305-D487-4F58-A25E-866EA3A5E180}" srcOrd="1" destOrd="0" parTransId="{8D7751E0-5C68-4CCF-B1F5-474941675C23}" sibTransId="{4DB443B2-1F18-450A-8ED2-D1C06092C159}"/>
    <dgm:cxn modelId="{E1F1FFF7-101E-439A-B569-C10778DF55EB}" type="presOf" srcId="{5A0F4A82-F8BA-4C6D-940E-FD8733F00CE8}" destId="{9EBF592E-CC7F-49C9-B150-F7D4D214D3CD}" srcOrd="0" destOrd="0" presId="urn:microsoft.com/office/officeart/2005/8/layout/pyramid2"/>
    <dgm:cxn modelId="{E486ECF6-3954-4F2F-8C74-F10E059EB057}" srcId="{B1A89B10-93C2-48B9-883B-ECCAA2EF9B8D}" destId="{B96E2B3A-0CEB-4959-BB39-B0DF0E16CD56}" srcOrd="0" destOrd="0" parTransId="{4EA3F7C3-ACA0-4687-A6DD-13DCC2D82CAA}" sibTransId="{01696417-6B81-4AB0-B4A5-E6EF98194719}"/>
    <dgm:cxn modelId="{441F1BA4-4CC8-4918-8D13-6A989C870FF2}" type="presOf" srcId="{DF219305-D487-4F58-A25E-866EA3A5E180}" destId="{208DED23-5E89-4C69-9347-735574C22ADD}" srcOrd="0" destOrd="0" presId="urn:microsoft.com/office/officeart/2005/8/layout/pyramid2"/>
    <dgm:cxn modelId="{26944B65-D4C9-43E9-A13E-A2F72243645A}" srcId="{B1A89B10-93C2-48B9-883B-ECCAA2EF9B8D}" destId="{5A0F4A82-F8BA-4C6D-940E-FD8733F00CE8}" srcOrd="2" destOrd="0" parTransId="{F8E9594C-970A-4916-BCA1-743AF4A7A4A1}" sibTransId="{27B48AD7-072A-4EFA-B05E-A4C0225A9BEF}"/>
    <dgm:cxn modelId="{55D956E6-891A-45FE-9008-01B12C7326CB}" type="presOf" srcId="{B96E2B3A-0CEB-4959-BB39-B0DF0E16CD56}" destId="{C75DFF50-DBCB-436D-B7A2-0DA7E0CEC078}" srcOrd="0" destOrd="0" presId="urn:microsoft.com/office/officeart/2005/8/layout/pyramid2"/>
    <dgm:cxn modelId="{267AA1D5-13E1-4ED2-A845-5D6E154BB1DB}" type="presParOf" srcId="{C76FB03C-52EA-4260-AAC7-21A5D37CD79C}" destId="{2374B7A8-C496-42CF-BC27-EC85095F7CF6}" srcOrd="0" destOrd="0" presId="urn:microsoft.com/office/officeart/2005/8/layout/pyramid2"/>
    <dgm:cxn modelId="{8F23BD45-616D-4F4E-948B-CA3D522794EB}" type="presParOf" srcId="{C76FB03C-52EA-4260-AAC7-21A5D37CD79C}" destId="{74D9A5EB-1D08-4A32-ADF7-EACFE653BB9E}" srcOrd="1" destOrd="0" presId="urn:microsoft.com/office/officeart/2005/8/layout/pyramid2"/>
    <dgm:cxn modelId="{F7307EF7-D036-4718-880F-264C5AAEF68C}" type="presParOf" srcId="{74D9A5EB-1D08-4A32-ADF7-EACFE653BB9E}" destId="{C75DFF50-DBCB-436D-B7A2-0DA7E0CEC078}" srcOrd="0" destOrd="0" presId="urn:microsoft.com/office/officeart/2005/8/layout/pyramid2"/>
    <dgm:cxn modelId="{C0084D45-4F3F-4FDA-A3A3-52648FC8850C}" type="presParOf" srcId="{74D9A5EB-1D08-4A32-ADF7-EACFE653BB9E}" destId="{E621248E-D93E-4ED5-A0CA-2E0C36997D9A}" srcOrd="1" destOrd="0" presId="urn:microsoft.com/office/officeart/2005/8/layout/pyramid2"/>
    <dgm:cxn modelId="{3FA56685-BF91-40DC-B971-698980819F63}" type="presParOf" srcId="{74D9A5EB-1D08-4A32-ADF7-EACFE653BB9E}" destId="{208DED23-5E89-4C69-9347-735574C22ADD}" srcOrd="2" destOrd="0" presId="urn:microsoft.com/office/officeart/2005/8/layout/pyramid2"/>
    <dgm:cxn modelId="{195ECC16-6E6E-4C71-9536-9C157BA91E42}" type="presParOf" srcId="{74D9A5EB-1D08-4A32-ADF7-EACFE653BB9E}" destId="{441E3E0C-D84A-4FE7-89E7-69D6B644079C}" srcOrd="3" destOrd="0" presId="urn:microsoft.com/office/officeart/2005/8/layout/pyramid2"/>
    <dgm:cxn modelId="{5EF42889-A0A8-4596-A40C-51BA80516D4F}" type="presParOf" srcId="{74D9A5EB-1D08-4A32-ADF7-EACFE653BB9E}" destId="{9EBF592E-CC7F-49C9-B150-F7D4D214D3CD}" srcOrd="4" destOrd="0" presId="urn:microsoft.com/office/officeart/2005/8/layout/pyramid2"/>
    <dgm:cxn modelId="{50A746FE-88B8-40DE-9463-A3BDF791DC27}" type="presParOf" srcId="{74D9A5EB-1D08-4A32-ADF7-EACFE653BB9E}" destId="{E77EA92E-2B66-49B6-B899-1A5022FA1B60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74B7A8-C496-42CF-BC27-EC85095F7CF6}">
      <dsp:nvSpPr>
        <dsp:cNvPr id="0" name=""/>
        <dsp:cNvSpPr/>
      </dsp:nvSpPr>
      <dsp:spPr>
        <a:xfrm>
          <a:off x="662418" y="0"/>
          <a:ext cx="6015637" cy="5905500"/>
        </a:xfrm>
        <a:prstGeom prst="triangle">
          <a:avLst/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</dsp:sp>
    <dsp:sp modelId="{C75DFF50-DBCB-436D-B7A2-0DA7E0CEC078}">
      <dsp:nvSpPr>
        <dsp:cNvPr id="0" name=""/>
        <dsp:cNvSpPr/>
      </dsp:nvSpPr>
      <dsp:spPr>
        <a:xfrm>
          <a:off x="3621966" y="592130"/>
          <a:ext cx="3935115" cy="1434253"/>
        </a:xfrm>
        <a:prstGeom prst="roundRect">
          <a:avLst/>
        </a:prstGeom>
        <a:gradFill rotWithShape="1">
          <a:gsLst>
            <a:gs pos="0">
              <a:schemeClr val="accent4">
                <a:shade val="51000"/>
                <a:satMod val="130000"/>
              </a:schemeClr>
            </a:gs>
            <a:gs pos="80000">
              <a:schemeClr val="accent4">
                <a:shade val="93000"/>
                <a:satMod val="130000"/>
              </a:schemeClr>
            </a:gs>
            <a:gs pos="100000">
              <a:schemeClr val="accent4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IQ" sz="2200" kern="1200" dirty="0" smtClean="0">
              <a:solidFill>
                <a:srgbClr val="FFFF00"/>
              </a:solidFill>
            </a:rPr>
            <a:t>الضبط الرسمي: يشمل القوانين والأنظمة والتعليمات التي تحدد السلوكيات المقبولة والمرفوضة</a:t>
          </a:r>
          <a:endParaRPr lang="ar-IQ" sz="2200" kern="1200" dirty="0">
            <a:solidFill>
              <a:srgbClr val="FFFF00"/>
            </a:solidFill>
          </a:endParaRPr>
        </a:p>
      </dsp:txBody>
      <dsp:txXfrm>
        <a:off x="3691980" y="662144"/>
        <a:ext cx="3795087" cy="1294225"/>
      </dsp:txXfrm>
    </dsp:sp>
    <dsp:sp modelId="{208DED23-5E89-4C69-9347-735574C22ADD}">
      <dsp:nvSpPr>
        <dsp:cNvPr id="0" name=""/>
        <dsp:cNvSpPr/>
      </dsp:nvSpPr>
      <dsp:spPr>
        <a:xfrm>
          <a:off x="3549955" y="2144608"/>
          <a:ext cx="4079138" cy="1330214"/>
        </a:xfrm>
        <a:prstGeom prst="roundRect">
          <a:avLst/>
        </a:prstGeom>
        <a:gradFill rotWithShape="1">
          <a:gsLst>
            <a:gs pos="0">
              <a:schemeClr val="accent4">
                <a:shade val="51000"/>
                <a:satMod val="130000"/>
              </a:schemeClr>
            </a:gs>
            <a:gs pos="80000">
              <a:schemeClr val="accent4">
                <a:shade val="93000"/>
                <a:satMod val="130000"/>
              </a:schemeClr>
            </a:gs>
            <a:gs pos="100000">
              <a:schemeClr val="accent4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4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4"/>
        </a:lnRef>
        <a:fillRef idx="3">
          <a:schemeClr val="accent4"/>
        </a:fillRef>
        <a:effectRef idx="2">
          <a:schemeClr val="accent4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IQ" sz="2200" kern="1200" dirty="0" smtClean="0">
              <a:solidFill>
                <a:srgbClr val="FFFF00"/>
              </a:solidFill>
            </a:rPr>
            <a:t>الضبط غير الرسمي: يشمل العادات والتقاليد والأعراف الاجتماعية التي توجه سلوك الفرد دون الحاجة إلى القوة القانونية</a:t>
          </a:r>
          <a:endParaRPr lang="ar-IQ" sz="2200" kern="1200" dirty="0">
            <a:solidFill>
              <a:srgbClr val="FFFF00"/>
            </a:solidFill>
          </a:endParaRPr>
        </a:p>
      </dsp:txBody>
      <dsp:txXfrm>
        <a:off x="3614891" y="2209544"/>
        <a:ext cx="3949266" cy="1200342"/>
      </dsp:txXfrm>
    </dsp:sp>
    <dsp:sp modelId="{9EBF592E-CC7F-49C9-B150-F7D4D214D3CD}">
      <dsp:nvSpPr>
        <dsp:cNvPr id="0" name=""/>
        <dsp:cNvSpPr/>
      </dsp:nvSpPr>
      <dsp:spPr>
        <a:xfrm>
          <a:off x="3744666" y="3593048"/>
          <a:ext cx="3689715" cy="1602095"/>
        </a:xfrm>
        <a:prstGeom prst="roundRect">
          <a:avLst/>
        </a:prstGeom>
        <a:gradFill rotWithShape="1">
          <a:gsLst>
            <a:gs pos="0">
              <a:schemeClr val="accent4">
                <a:shade val="51000"/>
                <a:satMod val="130000"/>
              </a:schemeClr>
            </a:gs>
            <a:gs pos="80000">
              <a:schemeClr val="accent4">
                <a:shade val="93000"/>
                <a:satMod val="130000"/>
              </a:schemeClr>
            </a:gs>
            <a:gs pos="100000">
              <a:schemeClr val="accent4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IQ" sz="2200" kern="1200" dirty="0" smtClean="0">
              <a:solidFill>
                <a:srgbClr val="FFFF00"/>
              </a:solidFill>
            </a:rPr>
            <a:t>الضبط الذاتي: هو قدرة الفرد على التحكم في سلوكه واتخاذ القرارات السليمة وفق القيم والمعايير الاجتماعية</a:t>
          </a:r>
          <a:r>
            <a:rPr lang="en-US" sz="2200" kern="1200" dirty="0" smtClean="0"/>
            <a:t>.</a:t>
          </a:r>
          <a:endParaRPr lang="en-US" sz="2200" kern="1200" dirty="0"/>
        </a:p>
      </dsp:txBody>
      <dsp:txXfrm>
        <a:off x="3822874" y="3671256"/>
        <a:ext cx="3533299" cy="14456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ECFC3-0601-4724-9509-971CD367ADED}" type="datetimeFigureOut">
              <a:rPr lang="ar-IQ" smtClean="0"/>
              <a:t>11/01/1448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7991-2AC1-45D7-83CD-26764877AC79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516629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ECFC3-0601-4724-9509-971CD367ADED}" type="datetimeFigureOut">
              <a:rPr lang="ar-IQ" smtClean="0"/>
              <a:t>11/01/1448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7991-2AC1-45D7-83CD-26764877AC79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025211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ECFC3-0601-4724-9509-971CD367ADED}" type="datetimeFigureOut">
              <a:rPr lang="ar-IQ" smtClean="0"/>
              <a:t>11/01/1448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7991-2AC1-45D7-83CD-26764877AC79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515138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ECFC3-0601-4724-9509-971CD367ADED}" type="datetimeFigureOut">
              <a:rPr lang="ar-IQ" smtClean="0"/>
              <a:t>11/01/1448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7991-2AC1-45D7-83CD-26764877AC79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893222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ECFC3-0601-4724-9509-971CD367ADED}" type="datetimeFigureOut">
              <a:rPr lang="ar-IQ" smtClean="0"/>
              <a:t>11/01/1448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7991-2AC1-45D7-83CD-26764877AC79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416197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ECFC3-0601-4724-9509-971CD367ADED}" type="datetimeFigureOut">
              <a:rPr lang="ar-IQ" smtClean="0"/>
              <a:t>11/01/1448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7991-2AC1-45D7-83CD-26764877AC79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346612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ECFC3-0601-4724-9509-971CD367ADED}" type="datetimeFigureOut">
              <a:rPr lang="ar-IQ" smtClean="0"/>
              <a:t>11/01/1448</a:t>
            </a:fld>
            <a:endParaRPr lang="ar-IQ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7991-2AC1-45D7-83CD-26764877AC79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322937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ECFC3-0601-4724-9509-971CD367ADED}" type="datetimeFigureOut">
              <a:rPr lang="ar-IQ" smtClean="0"/>
              <a:t>11/01/1448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7991-2AC1-45D7-83CD-26764877AC79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306964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ECFC3-0601-4724-9509-971CD367ADED}" type="datetimeFigureOut">
              <a:rPr lang="ar-IQ" smtClean="0"/>
              <a:t>11/01/1448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7991-2AC1-45D7-83CD-26764877AC79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384827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ECFC3-0601-4724-9509-971CD367ADED}" type="datetimeFigureOut">
              <a:rPr lang="ar-IQ" smtClean="0"/>
              <a:t>11/01/1448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7991-2AC1-45D7-83CD-26764877AC79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904752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ECFC3-0601-4724-9509-971CD367ADED}" type="datetimeFigureOut">
              <a:rPr lang="ar-IQ" smtClean="0"/>
              <a:t>11/01/1448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7991-2AC1-45D7-83CD-26764877AC79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550231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1ECFC3-0601-4724-9509-971CD367ADED}" type="datetimeFigureOut">
              <a:rPr lang="ar-IQ" smtClean="0"/>
              <a:t>11/01/1448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E37991-2AC1-45D7-83CD-26764877AC79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134659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208912" cy="5832648"/>
          </a:xfrm>
        </p:spPr>
        <p:txBody>
          <a:bodyPr>
            <a:normAutofit fontScale="85000" lnSpcReduction="10000"/>
          </a:bodyPr>
          <a:lstStyle/>
          <a:p>
            <a:r>
              <a:rPr lang="ar-IQ" dirty="0" smtClean="0">
                <a:solidFill>
                  <a:srgbClr val="FF0000"/>
                </a:solidFill>
              </a:rPr>
              <a:t>المحاضرة الرابعة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ar-SA" dirty="0">
                <a:solidFill>
                  <a:schemeClr val="tx1"/>
                </a:solidFill>
                <a:ea typeface="Times New Roman"/>
              </a:rPr>
              <a:t>العوامل المؤثرة في التنشئة الاجتماعية</a:t>
            </a:r>
            <a:endParaRPr lang="en-US" sz="2000" dirty="0">
              <a:solidFill>
                <a:schemeClr val="tx1"/>
              </a:solidFill>
              <a:ea typeface="Calibri"/>
              <a:cs typeface="Arial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ar-SA" dirty="0" smtClean="0">
                <a:solidFill>
                  <a:schemeClr val="tx1"/>
                </a:solidFill>
                <a:ea typeface="Times New Roman"/>
              </a:rPr>
              <a:t>الأسرة</a:t>
            </a:r>
            <a:r>
              <a:rPr lang="en-US" dirty="0" smtClean="0">
                <a:solidFill>
                  <a:schemeClr val="tx1"/>
                </a:solidFill>
                <a:effectLst/>
                <a:latin typeface="Arial"/>
                <a:ea typeface="Times New Roman"/>
                <a:cs typeface="Arial"/>
              </a:rPr>
              <a:t>: </a:t>
            </a:r>
            <a:r>
              <a:rPr lang="ar-SA" dirty="0" smtClean="0">
                <a:solidFill>
                  <a:schemeClr val="tx1"/>
                </a:solidFill>
                <a:ea typeface="Times New Roman"/>
              </a:rPr>
              <a:t>هي أول مؤسسة اجتماعية يتفاعل معها الطفل، وتلعب دورًا رئيسيًا في تشكيل سلوكه وشخصيته</a:t>
            </a:r>
            <a:r>
              <a:rPr lang="en-US" dirty="0" smtClean="0">
                <a:solidFill>
                  <a:schemeClr val="tx1"/>
                </a:solidFill>
                <a:effectLst/>
                <a:latin typeface="Arial"/>
                <a:ea typeface="Times New Roman"/>
                <a:cs typeface="Arial"/>
              </a:rPr>
              <a:t>.</a:t>
            </a:r>
            <a:endParaRPr lang="en-US" sz="2000" dirty="0" smtClean="0">
              <a:solidFill>
                <a:schemeClr val="tx1"/>
              </a:solidFill>
              <a:ea typeface="Calibri"/>
              <a:cs typeface="Arial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ar-SA" dirty="0" smtClean="0">
                <a:solidFill>
                  <a:schemeClr val="tx1"/>
                </a:solidFill>
                <a:ea typeface="Times New Roman"/>
              </a:rPr>
              <a:t>المدرسة</a:t>
            </a:r>
            <a:r>
              <a:rPr lang="en-US" dirty="0" smtClean="0">
                <a:solidFill>
                  <a:schemeClr val="tx1"/>
                </a:solidFill>
                <a:effectLst/>
                <a:latin typeface="Arial"/>
                <a:ea typeface="Times New Roman"/>
                <a:cs typeface="Arial"/>
              </a:rPr>
              <a:t>: </a:t>
            </a:r>
            <a:r>
              <a:rPr lang="ar-SA" dirty="0">
                <a:solidFill>
                  <a:schemeClr val="tx1"/>
                </a:solidFill>
                <a:ea typeface="Times New Roman"/>
              </a:rPr>
              <a:t>تعتبر البيئة الثانية المهمة لتعليم القيم والمهارات الاجتماعية</a:t>
            </a:r>
            <a:r>
              <a:rPr lang="en-US" dirty="0" smtClean="0">
                <a:solidFill>
                  <a:schemeClr val="tx1"/>
                </a:solidFill>
                <a:effectLst/>
                <a:latin typeface="Arial"/>
                <a:ea typeface="Times New Roman"/>
                <a:cs typeface="Arial"/>
              </a:rPr>
              <a:t>.</a:t>
            </a:r>
            <a:endParaRPr lang="en-US" sz="2000" dirty="0">
              <a:solidFill>
                <a:schemeClr val="tx1"/>
              </a:solidFill>
              <a:ea typeface="Calibri"/>
              <a:cs typeface="Arial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ar-SA" dirty="0">
                <a:solidFill>
                  <a:schemeClr val="tx1"/>
                </a:solidFill>
                <a:ea typeface="Times New Roman"/>
              </a:rPr>
              <a:t>وسائل الإعلام</a:t>
            </a:r>
            <a:r>
              <a:rPr lang="en-US" dirty="0" smtClean="0">
                <a:solidFill>
                  <a:schemeClr val="tx1"/>
                </a:solidFill>
                <a:effectLst/>
                <a:latin typeface="Arial"/>
                <a:ea typeface="Times New Roman"/>
                <a:cs typeface="Arial"/>
              </a:rPr>
              <a:t>: </a:t>
            </a:r>
            <a:r>
              <a:rPr lang="ar-SA" dirty="0">
                <a:solidFill>
                  <a:schemeClr val="tx1"/>
                </a:solidFill>
                <a:ea typeface="Times New Roman"/>
              </a:rPr>
              <a:t>تلعب دورًا متزايدًا في التأثير على اتجاهات الفرد وسلوكياته</a:t>
            </a:r>
            <a:r>
              <a:rPr lang="en-US" dirty="0" smtClean="0">
                <a:solidFill>
                  <a:schemeClr val="tx1"/>
                </a:solidFill>
                <a:effectLst/>
                <a:latin typeface="Arial"/>
                <a:ea typeface="Times New Roman"/>
                <a:cs typeface="Arial"/>
              </a:rPr>
              <a:t>.</a:t>
            </a:r>
            <a:endParaRPr lang="en-US" sz="2000" dirty="0">
              <a:solidFill>
                <a:schemeClr val="tx1"/>
              </a:solidFill>
              <a:ea typeface="Calibri"/>
              <a:cs typeface="Arial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ar-SA" dirty="0" smtClean="0">
                <a:solidFill>
                  <a:schemeClr val="tx1"/>
                </a:solidFill>
                <a:ea typeface="Times New Roman"/>
              </a:rPr>
              <a:t>جماعة الأقران</a:t>
            </a:r>
            <a:r>
              <a:rPr lang="en-US" dirty="0" smtClean="0">
                <a:solidFill>
                  <a:schemeClr val="tx1"/>
                </a:solidFill>
                <a:effectLst/>
                <a:latin typeface="Arial"/>
                <a:ea typeface="Times New Roman"/>
                <a:cs typeface="Arial"/>
              </a:rPr>
              <a:t>: </a:t>
            </a:r>
            <a:r>
              <a:rPr lang="ar-SA" dirty="0" smtClean="0">
                <a:solidFill>
                  <a:schemeClr val="tx1"/>
                </a:solidFill>
                <a:ea typeface="Times New Roman"/>
              </a:rPr>
              <a:t>تسهم في تعليم الفرد كيفية التفاعل مع أقرانه والتعاون معهم</a:t>
            </a:r>
            <a:r>
              <a:rPr lang="en-US" dirty="0" smtClean="0">
                <a:solidFill>
                  <a:schemeClr val="tx1"/>
                </a:solidFill>
                <a:effectLst/>
                <a:latin typeface="Arial"/>
                <a:ea typeface="Times New Roman"/>
                <a:cs typeface="Arial"/>
              </a:rPr>
              <a:t>.</a:t>
            </a:r>
            <a:endParaRPr lang="en-US" sz="2000" dirty="0" smtClean="0">
              <a:solidFill>
                <a:schemeClr val="tx1"/>
              </a:solidFill>
              <a:ea typeface="Calibri"/>
              <a:cs typeface="Arial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ar-SA" dirty="0" smtClean="0">
                <a:solidFill>
                  <a:schemeClr val="tx1"/>
                </a:solidFill>
                <a:ea typeface="Times New Roman"/>
              </a:rPr>
              <a:t>المؤسسات </a:t>
            </a:r>
            <a:r>
              <a:rPr lang="ar-SA" dirty="0">
                <a:solidFill>
                  <a:schemeClr val="tx1"/>
                </a:solidFill>
                <a:ea typeface="Times New Roman"/>
              </a:rPr>
              <a:t>الدينية</a:t>
            </a:r>
            <a:r>
              <a:rPr lang="en-US" dirty="0" smtClean="0">
                <a:solidFill>
                  <a:schemeClr val="tx1"/>
                </a:solidFill>
                <a:effectLst/>
                <a:latin typeface="Arial"/>
                <a:ea typeface="Times New Roman"/>
                <a:cs typeface="Arial"/>
              </a:rPr>
              <a:t>: </a:t>
            </a:r>
            <a:r>
              <a:rPr lang="ar-SA" dirty="0">
                <a:solidFill>
                  <a:schemeClr val="tx1"/>
                </a:solidFill>
                <a:ea typeface="Times New Roman"/>
              </a:rPr>
              <a:t>تنقل القيم الدينية والأخلاقية</a:t>
            </a:r>
            <a:r>
              <a:rPr lang="en-US" dirty="0" smtClean="0">
                <a:solidFill>
                  <a:schemeClr val="tx1"/>
                </a:solidFill>
                <a:effectLst/>
                <a:latin typeface="Arial"/>
                <a:ea typeface="Times New Roman"/>
                <a:cs typeface="Arial"/>
              </a:rPr>
              <a:t>.</a:t>
            </a:r>
            <a:endParaRPr lang="en-US" sz="2000" dirty="0">
              <a:solidFill>
                <a:schemeClr val="tx1"/>
              </a:solidFill>
              <a:ea typeface="Calibri"/>
              <a:cs typeface="Arial"/>
            </a:endParaRPr>
          </a:p>
          <a:p>
            <a:pPr algn="r"/>
            <a:endParaRPr lang="ar-IQ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5097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075240" cy="490066"/>
          </a:xfrm>
        </p:spPr>
        <p:txBody>
          <a:bodyPr>
            <a:normAutofit fontScale="90000"/>
          </a:bodyPr>
          <a:lstStyle/>
          <a:p>
            <a:pPr marL="457200" algn="r" rtl="0">
              <a:lnSpc>
                <a:spcPct val="107000"/>
              </a:lnSpc>
              <a:spcAft>
                <a:spcPts val="800"/>
              </a:spcAft>
            </a:pPr>
            <a:r>
              <a:rPr lang="ar-IQ" b="1" dirty="0" smtClean="0">
                <a:solidFill>
                  <a:srgbClr val="FF0000"/>
                </a:solidFill>
                <a:effectLst/>
                <a:ea typeface="Calibri"/>
                <a:cs typeface="Arial"/>
              </a:rPr>
              <a:t>أشكال الضبط الاجتماعي والتربوي</a:t>
            </a:r>
            <a:endParaRPr lang="en-US" dirty="0">
              <a:effectLst/>
            </a:endParaRPr>
          </a:p>
        </p:txBody>
      </p:sp>
      <p:graphicFrame>
        <p:nvGraphicFramePr>
          <p:cNvPr id="5" name="عنصر نائب للمحتوى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2636397"/>
              </p:ext>
            </p:extLst>
          </p:nvPr>
        </p:nvGraphicFramePr>
        <p:xfrm>
          <a:off x="395288" y="692150"/>
          <a:ext cx="8291512" cy="5905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56192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 flipV="1">
            <a:off x="1043608" y="-531440"/>
            <a:ext cx="7643192" cy="72008"/>
          </a:xfrm>
        </p:spPr>
        <p:txBody>
          <a:bodyPr>
            <a:normAutofit fontScale="90000"/>
          </a:bodyPr>
          <a:lstStyle/>
          <a:p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51520" y="332656"/>
            <a:ext cx="8435280" cy="6525344"/>
          </a:xfrm>
        </p:spPr>
        <p:txBody>
          <a:bodyPr>
            <a:normAutofit/>
          </a:bodyPr>
          <a:lstStyle/>
          <a:p>
            <a:pPr marL="457200" rtl="0">
              <a:lnSpc>
                <a:spcPct val="107000"/>
              </a:lnSpc>
              <a:spcAft>
                <a:spcPts val="800"/>
              </a:spcAft>
            </a:pPr>
            <a:r>
              <a:rPr lang="ar-IQ" b="1" dirty="0" smtClean="0">
                <a:solidFill>
                  <a:srgbClr val="FF0000"/>
                </a:solidFill>
                <a:ea typeface="Calibri"/>
              </a:rPr>
              <a:t>أهمية </a:t>
            </a:r>
            <a:r>
              <a:rPr lang="ar-IQ" b="1" dirty="0">
                <a:solidFill>
                  <a:srgbClr val="FF0000"/>
                </a:solidFill>
                <a:ea typeface="Calibri"/>
              </a:rPr>
              <a:t>الضبط الاجتماعي </a:t>
            </a:r>
            <a:r>
              <a:rPr lang="ar-IQ" b="1" dirty="0" smtClean="0">
                <a:solidFill>
                  <a:srgbClr val="FF0000"/>
                </a:solidFill>
                <a:ea typeface="Calibri"/>
              </a:rPr>
              <a:t>والتربوي</a:t>
            </a:r>
            <a:r>
              <a:rPr lang="en-US" dirty="0" smtClean="0">
                <a:effectLst/>
                <a:latin typeface="Arial"/>
                <a:ea typeface="Calibri"/>
                <a:cs typeface="Arial"/>
              </a:rPr>
              <a:t> </a:t>
            </a:r>
            <a:endParaRPr lang="en-US" dirty="0" smtClean="0">
              <a:effectLst/>
            </a:endParaRPr>
          </a:p>
          <a:p>
            <a:pPr marL="457200" rtl="0">
              <a:lnSpc>
                <a:spcPct val="107000"/>
              </a:lnSpc>
              <a:spcAft>
                <a:spcPts val="800"/>
              </a:spcAft>
            </a:pPr>
            <a:r>
              <a:rPr lang="ar-IQ" dirty="0">
                <a:ea typeface="Calibri"/>
              </a:rPr>
              <a:t>الحفاظ على النظام الاجتماعي وتقليل </a:t>
            </a:r>
            <a:r>
              <a:rPr lang="ar-IQ" dirty="0" smtClean="0">
                <a:ea typeface="Calibri"/>
              </a:rPr>
              <a:t>الفوضى</a:t>
            </a:r>
            <a:r>
              <a:rPr lang="en-US" dirty="0" smtClean="0">
                <a:ea typeface="Calibri"/>
              </a:rPr>
              <a:t>1</a:t>
            </a:r>
            <a:r>
              <a:rPr lang="en-US" dirty="0" smtClean="0">
                <a:effectLst/>
                <a:latin typeface="Arial"/>
                <a:ea typeface="Calibri"/>
                <a:cs typeface="Arial"/>
              </a:rPr>
              <a:t>.</a:t>
            </a:r>
            <a:endParaRPr lang="en-US" dirty="0" smtClean="0">
              <a:effectLst/>
            </a:endParaRPr>
          </a:p>
          <a:p>
            <a:pPr marL="114300" indent="0" rtl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dirty="0" smtClean="0">
                <a:effectLst/>
                <a:latin typeface="Arial"/>
                <a:ea typeface="Calibri"/>
                <a:cs typeface="Arial"/>
              </a:rPr>
              <a:t> </a:t>
            </a:r>
            <a:endParaRPr lang="en-US" dirty="0" smtClean="0">
              <a:effectLst/>
            </a:endParaRPr>
          </a:p>
          <a:p>
            <a:pPr marL="457200" rtl="0">
              <a:lnSpc>
                <a:spcPct val="107000"/>
              </a:lnSpc>
              <a:spcAft>
                <a:spcPts val="800"/>
              </a:spcAft>
            </a:pPr>
            <a:r>
              <a:rPr lang="ar-IQ" dirty="0">
                <a:ea typeface="Calibri"/>
              </a:rPr>
              <a:t>تنمية القيم الأخلاقية والاجتماعية لدى </a:t>
            </a:r>
            <a:r>
              <a:rPr lang="ar-IQ" dirty="0" smtClean="0">
                <a:ea typeface="Calibri"/>
              </a:rPr>
              <a:t>الأفراد</a:t>
            </a:r>
            <a:r>
              <a:rPr lang="en-US" dirty="0" smtClean="0">
                <a:ea typeface="Calibri"/>
              </a:rPr>
              <a:t>2</a:t>
            </a:r>
            <a:r>
              <a:rPr lang="en-US" dirty="0" smtClean="0">
                <a:effectLst/>
                <a:latin typeface="Arial"/>
                <a:ea typeface="Calibri"/>
                <a:cs typeface="Arial"/>
              </a:rPr>
              <a:t>.</a:t>
            </a:r>
            <a:endParaRPr lang="en-US" dirty="0" smtClean="0">
              <a:effectLst/>
            </a:endParaRPr>
          </a:p>
          <a:p>
            <a:pPr marL="114300" indent="0" rtl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dirty="0" smtClean="0">
                <a:effectLst/>
                <a:latin typeface="Arial"/>
                <a:ea typeface="Calibri"/>
                <a:cs typeface="Arial"/>
              </a:rPr>
              <a:t> </a:t>
            </a:r>
            <a:endParaRPr lang="en-US" dirty="0" smtClean="0">
              <a:effectLst/>
            </a:endParaRPr>
          </a:p>
          <a:p>
            <a:pPr marL="457200" rtl="0">
              <a:lnSpc>
                <a:spcPct val="107000"/>
              </a:lnSpc>
              <a:spcAft>
                <a:spcPts val="800"/>
              </a:spcAft>
            </a:pPr>
            <a:r>
              <a:rPr lang="ar-IQ" dirty="0" smtClean="0">
                <a:ea typeface="Calibri"/>
              </a:rPr>
              <a:t>إعداد </a:t>
            </a:r>
            <a:r>
              <a:rPr lang="ar-IQ" dirty="0">
                <a:ea typeface="Calibri"/>
              </a:rPr>
              <a:t>أفراد قادرين على التفاعل الإيجابي مع المجتمع</a:t>
            </a:r>
            <a:r>
              <a:rPr lang="en-US" dirty="0" smtClean="0">
                <a:effectLst/>
                <a:latin typeface="Arial"/>
                <a:ea typeface="Calibri"/>
                <a:cs typeface="Arial"/>
              </a:rPr>
              <a:t>.3</a:t>
            </a:r>
            <a:endParaRPr lang="en-US" dirty="0" smtClean="0">
              <a:effectLst/>
            </a:endParaRPr>
          </a:p>
          <a:p>
            <a:pPr marL="114300" indent="0" rtl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dirty="0" smtClean="0">
                <a:effectLst/>
                <a:latin typeface="Arial"/>
                <a:ea typeface="Calibri"/>
                <a:cs typeface="Arial"/>
              </a:rPr>
              <a:t> </a:t>
            </a:r>
            <a:endParaRPr lang="en-US" dirty="0" smtClean="0">
              <a:effectLst/>
            </a:endParaRPr>
          </a:p>
          <a:p>
            <a:pPr marL="457200" rtl="0">
              <a:lnSpc>
                <a:spcPct val="107000"/>
              </a:lnSpc>
              <a:spcAft>
                <a:spcPts val="800"/>
              </a:spcAft>
            </a:pPr>
            <a:r>
              <a:rPr lang="ar-IQ" dirty="0">
                <a:ea typeface="Calibri"/>
              </a:rPr>
              <a:t>تعزيز الانضباط الذاتي والمسؤولية </a:t>
            </a:r>
            <a:r>
              <a:rPr lang="ar-IQ" dirty="0" smtClean="0">
                <a:ea typeface="Calibri"/>
              </a:rPr>
              <a:t>الفردية</a:t>
            </a:r>
            <a:r>
              <a:rPr lang="en-US" dirty="0" smtClean="0">
                <a:ea typeface="Calibri"/>
              </a:rPr>
              <a:t>4</a:t>
            </a:r>
            <a:r>
              <a:rPr lang="en-US" dirty="0" smtClean="0">
                <a:effectLst/>
                <a:latin typeface="Arial"/>
                <a:ea typeface="Calibri"/>
                <a:cs typeface="Arial"/>
              </a:rPr>
              <a:t>.</a:t>
            </a:r>
            <a:endParaRPr lang="en-US" dirty="0" smtClean="0">
              <a:effectLst/>
            </a:endParaRPr>
          </a:p>
          <a:p>
            <a:pPr marL="0" indent="0"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732168718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127</Words>
  <Application>Microsoft Office PowerPoint</Application>
  <PresentationFormat>عرض على الشاشة (3:4)‏</PresentationFormat>
  <Paragraphs>19</Paragraphs>
  <Slides>3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4" baseType="lpstr">
      <vt:lpstr>نسق Office</vt:lpstr>
      <vt:lpstr>عرض تقديمي في PowerPoint</vt:lpstr>
      <vt:lpstr>أشكال الضبط الاجتماعي والتربوي</vt:lpstr>
      <vt:lpstr>عرض تقديمي في PowerPoint</vt:lpstr>
    </vt:vector>
  </TitlesOfParts>
  <Company>SACC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omr</dc:creator>
  <cp:lastModifiedBy>omr</cp:lastModifiedBy>
  <cp:revision>10</cp:revision>
  <dcterms:created xsi:type="dcterms:W3CDTF">2026-06-26T12:11:51Z</dcterms:created>
  <dcterms:modified xsi:type="dcterms:W3CDTF">2026-06-26T12:28:54Z</dcterms:modified>
</cp:coreProperties>
</file>