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839872A9-9F3C-4111-AA82-D6C00231B551}" type="datetimeFigureOut">
              <a:rPr lang="ar-IQ" smtClean="0"/>
              <a:t>28/03/1448</a:t>
            </a:fld>
            <a:endParaRPr lang="ar-IQ"/>
          </a:p>
        </p:txBody>
      </p:sp>
      <p:sp>
        <p:nvSpPr>
          <p:cNvPr id="19" name="Footer Placeholder 18"/>
          <p:cNvSpPr>
            <a:spLocks noGrp="1"/>
          </p:cNvSpPr>
          <p:nvPr>
            <p:ph type="ftr" sz="quarter" idx="11"/>
          </p:nvPr>
        </p:nvSpPr>
        <p:spPr/>
        <p:txBody>
          <a:bodyPr/>
          <a:lstStyle/>
          <a:p>
            <a:endParaRPr lang="ar-IQ"/>
          </a:p>
        </p:txBody>
      </p:sp>
      <p:sp>
        <p:nvSpPr>
          <p:cNvPr id="27" name="Slide Number Placeholder 26"/>
          <p:cNvSpPr>
            <a:spLocks noGrp="1"/>
          </p:cNvSpPr>
          <p:nvPr>
            <p:ph type="sldNum" sz="quarter" idx="12"/>
          </p:nvPr>
        </p:nvSpPr>
        <p:spPr/>
        <p:txBody>
          <a:bodyPr/>
          <a:lstStyle/>
          <a:p>
            <a:fld id="{159E6CB2-DAB8-4E68-A018-1279744D6E35}" type="slidenum">
              <a:rPr lang="ar-IQ" smtClean="0"/>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839872A9-9F3C-4111-AA82-D6C00231B551}"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59E6CB2-DAB8-4E68-A018-1279744D6E35}"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839872A9-9F3C-4111-AA82-D6C00231B551}"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59E6CB2-DAB8-4E68-A018-1279744D6E35}" type="slidenum">
              <a:rPr lang="ar-IQ" smtClean="0"/>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839872A9-9F3C-4111-AA82-D6C00231B551}" type="datetimeFigureOut">
              <a:rPr lang="ar-IQ" smtClean="0"/>
              <a:t>28/03/1448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159E6CB2-DAB8-4E68-A018-1279744D6E35}" type="slidenum">
              <a:rPr lang="ar-IQ" smtClean="0"/>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839872A9-9F3C-4111-AA82-D6C00231B551}" type="datetimeFigureOut">
              <a:rPr lang="ar-IQ" smtClean="0"/>
              <a:t>28/03/1448</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159E6CB2-DAB8-4E68-A018-1279744D6E35}"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839872A9-9F3C-4111-AA82-D6C00231B551}" type="datetimeFigureOut">
              <a:rPr lang="ar-IQ" smtClean="0"/>
              <a:t>28/03/1448</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159E6CB2-DAB8-4E68-A018-1279744D6E35}"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9872A9-9F3C-4111-AA82-D6C00231B551}" type="datetimeFigureOut">
              <a:rPr lang="ar-IQ" smtClean="0"/>
              <a:t>28/03/1448</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159E6CB2-DAB8-4E68-A018-1279744D6E35}"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839872A9-9F3C-4111-AA82-D6C00231B551}" type="datetimeFigureOut">
              <a:rPr lang="ar-IQ" smtClean="0"/>
              <a:t>28/03/1448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159E6CB2-DAB8-4E68-A018-1279744D6E35}" type="slidenum">
              <a:rPr lang="ar-IQ" smtClean="0"/>
              <a:t>‹#›</a:t>
            </a:fld>
            <a:endParaRPr lang="ar-IQ"/>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839872A9-9F3C-4111-AA82-D6C00231B551}" type="datetimeFigureOut">
              <a:rPr lang="ar-IQ" smtClean="0"/>
              <a:t>28/03/1448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a:xfrm>
            <a:off x="8077200" y="6356350"/>
            <a:ext cx="609600" cy="365125"/>
          </a:xfrm>
        </p:spPr>
        <p:txBody>
          <a:bodyPr/>
          <a:lstStyle/>
          <a:p>
            <a:fld id="{159E6CB2-DAB8-4E68-A018-1279744D6E35}" type="slidenum">
              <a:rPr lang="ar-IQ" smtClean="0"/>
              <a:t>‹#›</a:t>
            </a:fld>
            <a:endParaRPr lang="ar-IQ"/>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839872A9-9F3C-4111-AA82-D6C00231B551}"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59E6CB2-DAB8-4E68-A018-1279744D6E35}"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839872A9-9F3C-4111-AA82-D6C00231B551}" type="datetimeFigureOut">
              <a:rPr lang="ar-IQ" smtClean="0"/>
              <a:t>28/03/1448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59E6CB2-DAB8-4E68-A018-1279744D6E35}"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39872A9-9F3C-4111-AA82-D6C00231B551}" type="datetimeFigureOut">
              <a:rPr lang="ar-IQ" smtClean="0"/>
              <a:t>28/03/1448</a:t>
            </a:fld>
            <a:endParaRPr lang="ar-IQ"/>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IQ"/>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59E6CB2-DAB8-4E68-A018-1279744D6E35}" type="slidenum">
              <a:rPr lang="ar-IQ" smtClean="0"/>
              <a:t>‹#›</a:t>
            </a:fld>
            <a:endParaRPr lang="ar-IQ"/>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b="1" dirty="0" smtClean="0"/>
              <a:t>المحاسبة الادارية </a:t>
            </a:r>
            <a:br>
              <a:rPr lang="ar-IQ" b="1" dirty="0" smtClean="0"/>
            </a:br>
            <a:r>
              <a:rPr lang="ar-IQ" b="1" dirty="0" smtClean="0"/>
              <a:t>المرحلة الثالثة</a:t>
            </a:r>
            <a:endParaRPr lang="ar-IQ" b="1" dirty="0"/>
          </a:p>
        </p:txBody>
      </p:sp>
      <p:sp>
        <p:nvSpPr>
          <p:cNvPr id="3" name="عنوان فرعي 2"/>
          <p:cNvSpPr>
            <a:spLocks noGrp="1"/>
          </p:cNvSpPr>
          <p:nvPr>
            <p:ph type="subTitle" idx="1"/>
          </p:nvPr>
        </p:nvSpPr>
        <p:spPr/>
        <p:txBody>
          <a:bodyPr/>
          <a:lstStyle/>
          <a:p>
            <a:r>
              <a:rPr lang="ar-IQ" b="1" i="1" dirty="0" smtClean="0">
                <a:solidFill>
                  <a:schemeClr val="tx1"/>
                </a:solidFill>
              </a:rPr>
              <a:t>اعداد المدرس المساعد</a:t>
            </a:r>
            <a:br>
              <a:rPr lang="ar-IQ" b="1" i="1" dirty="0" smtClean="0">
                <a:solidFill>
                  <a:schemeClr val="tx1"/>
                </a:solidFill>
              </a:rPr>
            </a:br>
            <a:r>
              <a:rPr lang="ar-IQ" b="1" i="1" dirty="0" smtClean="0">
                <a:solidFill>
                  <a:schemeClr val="tx1"/>
                </a:solidFill>
              </a:rPr>
              <a:t>امير عباس رحمة الله</a:t>
            </a:r>
            <a:endParaRPr lang="ar-IQ" b="1" dirty="0">
              <a:solidFill>
                <a:schemeClr val="tx1"/>
              </a:solidFill>
            </a:endParaRPr>
          </a:p>
        </p:txBody>
      </p:sp>
    </p:spTree>
    <p:extLst>
      <p:ext uri="{BB962C8B-B14F-4D97-AF65-F5344CB8AC3E}">
        <p14:creationId xmlns:p14="http://schemas.microsoft.com/office/powerpoint/2010/main" val="237866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467544" y="764705"/>
            <a:ext cx="8136904" cy="5078313"/>
          </a:xfrm>
          <a:prstGeom prst="rect">
            <a:avLst/>
          </a:prstGeom>
        </p:spPr>
        <p:txBody>
          <a:bodyPr wrap="square">
            <a:spAutoFit/>
          </a:bodyPr>
          <a:lstStyle/>
          <a:p>
            <a:pPr algn="ctr"/>
            <a:r>
              <a:rPr lang="en-US" sz="4000" b="1" dirty="0" smtClean="0"/>
              <a:t>   </a:t>
            </a:r>
            <a:r>
              <a:rPr lang="ar-SA" sz="4000" b="1" dirty="0" smtClean="0"/>
              <a:t>مدخل إلى المحاسبة الإدارية</a:t>
            </a:r>
            <a:endParaRPr lang="en-US" sz="4000" dirty="0" smtClean="0"/>
          </a:p>
          <a:p>
            <a:r>
              <a:rPr lang="ar-SA" sz="3200" b="1" dirty="0" smtClean="0"/>
              <a:t>أولاً</a:t>
            </a:r>
            <a:r>
              <a:rPr lang="en-US" sz="3200" b="1" dirty="0" smtClean="0"/>
              <a:t>: </a:t>
            </a:r>
            <a:r>
              <a:rPr lang="ar-SA" sz="3200" b="1" dirty="0" smtClean="0"/>
              <a:t>أهداف المحاضرة</a:t>
            </a:r>
            <a:endParaRPr lang="en-US" sz="3200" b="1" dirty="0" smtClean="0"/>
          </a:p>
          <a:p>
            <a:pPr algn="just"/>
            <a:r>
              <a:rPr lang="ar-SA" sz="3600" dirty="0" smtClean="0"/>
              <a:t>تهدف هذه المحاضرة إلى تعريف الطالب بالمحاسبة الإدارية بوصفها أحد فروع المحاسبة التي توفر المعلومات اللازمة للإدارة في التخطيط والرقابة واتخاذ القرارات</a:t>
            </a:r>
            <a:r>
              <a:rPr lang="en-US" sz="3600" dirty="0" smtClean="0"/>
              <a:t>. </a:t>
            </a:r>
            <a:r>
              <a:rPr lang="ar-SA" sz="3600" dirty="0" smtClean="0"/>
              <a:t>كما تهدف إلى بيان طبيعة المعلومات الإدارية وخصائصها، والتعرف على مستخدميها، والتمييز بين المحاسبة الإدارية والمحاسبة المالية ومحاسبة التكاليف، وشرح دور المحاسب الإداري في البيئة الحديثة</a:t>
            </a:r>
            <a:r>
              <a:rPr lang="en-US" sz="3600" dirty="0" smtClean="0"/>
              <a:t>.</a:t>
            </a:r>
            <a:endParaRPr lang="en-US" sz="3600" dirty="0"/>
          </a:p>
        </p:txBody>
      </p:sp>
    </p:spTree>
    <p:extLst>
      <p:ext uri="{BB962C8B-B14F-4D97-AF65-F5344CB8AC3E}">
        <p14:creationId xmlns:p14="http://schemas.microsoft.com/office/powerpoint/2010/main" val="4274818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9552" y="476672"/>
            <a:ext cx="8208912" cy="5570756"/>
          </a:xfrm>
          <a:prstGeom prst="rect">
            <a:avLst/>
          </a:prstGeom>
        </p:spPr>
        <p:txBody>
          <a:bodyPr wrap="square">
            <a:spAutoFit/>
          </a:bodyPr>
          <a:lstStyle/>
          <a:p>
            <a:r>
              <a:rPr lang="ar-SA" sz="3200" b="1" dirty="0"/>
              <a:t>ثانياً</a:t>
            </a:r>
            <a:r>
              <a:rPr lang="en-US" sz="3200" b="1" dirty="0"/>
              <a:t>: </a:t>
            </a:r>
            <a:r>
              <a:rPr lang="ar-SA" sz="3200" b="1" dirty="0"/>
              <a:t>مفهوم المحاسبة الإدارية</a:t>
            </a:r>
            <a:endParaRPr lang="en-US" sz="3200" b="1" dirty="0"/>
          </a:p>
          <a:p>
            <a:pPr algn="just"/>
            <a:r>
              <a:rPr lang="ar-SA" sz="3600" dirty="0"/>
              <a:t>المحاسبة الإدارية هي نظام للمعلومات المحاسبية يختص بتجميع البيانات المالية وغير المالية وتحليلها وتفسيرها وتقديمها إلى الإدارة في صورة تساعدها على التخطيط والرقابة واتخاذ القرارات</a:t>
            </a:r>
            <a:r>
              <a:rPr lang="en-US" sz="3600" dirty="0"/>
              <a:t>. </a:t>
            </a:r>
            <a:r>
              <a:rPr lang="ar-SA" sz="3600" dirty="0"/>
              <a:t>ولا تقتصر المحاسبة الإدارية على تسجيل الأحداث التي وقعت في الماضي، بل تهتم بصورة كبيرة بالمعلومات المستقبلية والتقديرات والبدائل الممكنة</a:t>
            </a:r>
            <a:r>
              <a:rPr lang="en-US" sz="3600" dirty="0"/>
              <a:t>. </a:t>
            </a:r>
            <a:r>
              <a:rPr lang="ar-SA" sz="3600" dirty="0"/>
              <a:t>ولهذا فإنها تمثل حلقة وصل بين البيانات التي تنتجها الأنظمة المحاسبية وبين القرارات التي تتخذها الإدارة</a:t>
            </a:r>
            <a:r>
              <a:rPr lang="en-US" sz="3600" dirty="0"/>
              <a:t>.</a:t>
            </a:r>
          </a:p>
        </p:txBody>
      </p:sp>
    </p:spTree>
    <p:extLst>
      <p:ext uri="{BB962C8B-B14F-4D97-AF65-F5344CB8AC3E}">
        <p14:creationId xmlns:p14="http://schemas.microsoft.com/office/powerpoint/2010/main" val="304823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55576" y="548680"/>
            <a:ext cx="7776864" cy="5570756"/>
          </a:xfrm>
          <a:prstGeom prst="rect">
            <a:avLst/>
          </a:prstGeom>
        </p:spPr>
        <p:txBody>
          <a:bodyPr wrap="square">
            <a:spAutoFit/>
          </a:bodyPr>
          <a:lstStyle/>
          <a:p>
            <a:pPr algn="justLow"/>
            <a:r>
              <a:rPr lang="ar-SA" sz="3200" b="1" dirty="0"/>
              <a:t>ثالثاً</a:t>
            </a:r>
            <a:r>
              <a:rPr lang="en-US" sz="3200" b="1" dirty="0"/>
              <a:t>: </a:t>
            </a:r>
            <a:r>
              <a:rPr lang="ar-SA" sz="3200" b="1" dirty="0"/>
              <a:t>نشأة وتطور المحاسبة الإدارية</a:t>
            </a:r>
            <a:endParaRPr lang="en-US" sz="3200" b="1" dirty="0"/>
          </a:p>
          <a:p>
            <a:pPr algn="justLow"/>
            <a:r>
              <a:rPr lang="ar-SA" sz="3600" dirty="0"/>
              <a:t>ارتبط ظهور المحاسبة الإدارية بتوسع حجم المنشآت وتعقد العمليات الإنتاجية وازدياد الحاجة إلى معلومات تفصيلية تساعد المديرين في إدارة الموارد</a:t>
            </a:r>
            <a:r>
              <a:rPr lang="en-US" sz="3600" dirty="0"/>
              <a:t>. </a:t>
            </a:r>
            <a:r>
              <a:rPr lang="ar-SA" sz="3600" dirty="0"/>
              <a:t>ومع تطور المنافسة والتكنولوجيا أصبحت الإدارة بحاجة إلى معلومات أسرع وأكثر دقة، ولم تعد القوائم المالية العامة كافية لتلبية جميع احتياجات المديرين</a:t>
            </a:r>
            <a:r>
              <a:rPr lang="en-US" sz="3600" dirty="0"/>
              <a:t>. </a:t>
            </a:r>
            <a:r>
              <a:rPr lang="ar-SA" sz="3600" dirty="0"/>
              <a:t>لذلك تطورت أدوات المحاسبة الإدارية لتشمل تحليل سلوك التكاليف، والموازنات، وتحليل التكلفة والحجم والربح، والتكاليف الملائمة، وقياس الأداء</a:t>
            </a:r>
            <a:r>
              <a:rPr lang="en-US" sz="3600" dirty="0"/>
              <a:t>.</a:t>
            </a:r>
          </a:p>
        </p:txBody>
      </p:sp>
    </p:spTree>
    <p:extLst>
      <p:ext uri="{BB962C8B-B14F-4D97-AF65-F5344CB8AC3E}">
        <p14:creationId xmlns:p14="http://schemas.microsoft.com/office/powerpoint/2010/main" val="2891995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3568" y="404664"/>
            <a:ext cx="7992888" cy="5078313"/>
          </a:xfrm>
          <a:prstGeom prst="rect">
            <a:avLst/>
          </a:prstGeom>
        </p:spPr>
        <p:txBody>
          <a:bodyPr wrap="square">
            <a:spAutoFit/>
          </a:bodyPr>
          <a:lstStyle/>
          <a:p>
            <a:r>
              <a:rPr lang="ar-SA" sz="3600" b="1" dirty="0"/>
              <a:t>رابعاً</a:t>
            </a:r>
            <a:r>
              <a:rPr lang="en-US" sz="3600" b="1" dirty="0"/>
              <a:t>: </a:t>
            </a:r>
            <a:r>
              <a:rPr lang="ar-SA" sz="3600" b="1" dirty="0"/>
              <a:t>أهداف المحاسبة الإدارية</a:t>
            </a:r>
            <a:endParaRPr lang="en-US" sz="3600" b="1" dirty="0"/>
          </a:p>
          <a:p>
            <a:pPr algn="just"/>
            <a:r>
              <a:rPr lang="ar-SA" sz="3600" dirty="0"/>
              <a:t>تسعى المحاسبة الإدارية إلى تحقيق مجموعة من الأهداف، أهمها مساعدة الإدارة في التخطيط للمستقبل، والرقابة على تنفيذ الخطط، وترشيد استخدام الموارد، وتقييم أداء الوحدات والأقسام، وتحديد تكلفة المنتجات والخدمات، ودعم القرارات التشغيلية والاستثمارية</a:t>
            </a:r>
            <a:r>
              <a:rPr lang="en-US" sz="3600" dirty="0"/>
              <a:t>. </a:t>
            </a:r>
            <a:r>
              <a:rPr lang="ar-SA" sz="3600" dirty="0"/>
              <a:t>كما تساعد في اكتشاف الانحرافات بين النتائج الفعلية والمخططة وتفسير أسبابها، بما يسمح باتخاذ الإجراءات التصحيحية المناسبة</a:t>
            </a:r>
            <a:r>
              <a:rPr lang="en-US" sz="3600" dirty="0"/>
              <a:t>.</a:t>
            </a:r>
          </a:p>
        </p:txBody>
      </p:sp>
    </p:spTree>
    <p:extLst>
      <p:ext uri="{BB962C8B-B14F-4D97-AF65-F5344CB8AC3E}">
        <p14:creationId xmlns:p14="http://schemas.microsoft.com/office/powerpoint/2010/main" val="2671070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539552" y="404664"/>
            <a:ext cx="8208911" cy="5078313"/>
          </a:xfrm>
          <a:prstGeom prst="rect">
            <a:avLst/>
          </a:prstGeom>
        </p:spPr>
        <p:txBody>
          <a:bodyPr wrap="square">
            <a:spAutoFit/>
          </a:bodyPr>
          <a:lstStyle/>
          <a:p>
            <a:pPr algn="just"/>
            <a:r>
              <a:rPr lang="ar-SA" sz="3600" b="1" dirty="0"/>
              <a:t>خامساً</a:t>
            </a:r>
            <a:r>
              <a:rPr lang="en-US" sz="3600" b="1" dirty="0"/>
              <a:t>: </a:t>
            </a:r>
            <a:r>
              <a:rPr lang="ar-SA" sz="3600" b="1" dirty="0"/>
              <a:t>أهمية المحاسبة الإدارية</a:t>
            </a:r>
            <a:endParaRPr lang="en-US" sz="3600" b="1" dirty="0"/>
          </a:p>
          <a:p>
            <a:pPr algn="just"/>
            <a:r>
              <a:rPr lang="ar-SA" sz="3600" dirty="0"/>
              <a:t>تنبع أهمية المحاسبة الإدارية من كونها توفر معلومات ملائمة وفي الوقت المناسب</a:t>
            </a:r>
            <a:r>
              <a:rPr lang="en-US" sz="3600" dirty="0"/>
              <a:t>. </a:t>
            </a:r>
            <a:r>
              <a:rPr lang="ar-SA" sz="3600" dirty="0"/>
              <a:t>فالإدارة تحتاج إلى معرفة تكلفة المنتج، وربحية كل نشاط، وحجم الموارد المستهلكة، وأثر تغير الأسعار أو حجم الإنتاج في الربح</a:t>
            </a:r>
            <a:r>
              <a:rPr lang="en-US" sz="3600" dirty="0"/>
              <a:t>. </a:t>
            </a:r>
            <a:r>
              <a:rPr lang="ar-SA" sz="3600" dirty="0"/>
              <a:t>ومن خلال هذه المعلومات تستطيع الإدارة المفاضلة بين البدائل واتخاذ قرارات أكثر رشداً</a:t>
            </a:r>
            <a:r>
              <a:rPr lang="en-US" sz="3600" dirty="0"/>
              <a:t>. </a:t>
            </a:r>
            <a:r>
              <a:rPr lang="ar-SA" sz="3600" dirty="0"/>
              <a:t>كما تساعد المحاسبة الإدارية في التنسيق بين الإدارات المختلفة، وربط الأهداف التشغيلية بالأهداف الاستراتيجية</a:t>
            </a:r>
            <a:r>
              <a:rPr lang="en-US" sz="3600" dirty="0"/>
              <a:t>.</a:t>
            </a:r>
          </a:p>
        </p:txBody>
      </p:sp>
    </p:spTree>
    <p:extLst>
      <p:ext uri="{BB962C8B-B14F-4D97-AF65-F5344CB8AC3E}">
        <p14:creationId xmlns:p14="http://schemas.microsoft.com/office/powerpoint/2010/main" val="312193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620688"/>
            <a:ext cx="7920880" cy="5078313"/>
          </a:xfrm>
          <a:prstGeom prst="rect">
            <a:avLst/>
          </a:prstGeom>
        </p:spPr>
        <p:txBody>
          <a:bodyPr wrap="square">
            <a:spAutoFit/>
          </a:bodyPr>
          <a:lstStyle/>
          <a:p>
            <a:pPr algn="just"/>
            <a:r>
              <a:rPr lang="ar-SA" sz="3600" b="1" dirty="0"/>
              <a:t>سادساً</a:t>
            </a:r>
            <a:r>
              <a:rPr lang="en-US" sz="3600" b="1" dirty="0"/>
              <a:t>: </a:t>
            </a:r>
            <a:r>
              <a:rPr lang="ar-SA" sz="3600" b="1" dirty="0"/>
              <a:t>خصائص المعلومات الإدارية</a:t>
            </a:r>
            <a:endParaRPr lang="en-US" sz="3600" b="1" dirty="0"/>
          </a:p>
          <a:p>
            <a:pPr algn="just"/>
            <a:r>
              <a:rPr lang="ar-SA" sz="3600" dirty="0"/>
              <a:t>من أهم خصائص المعلومات التي تقدمها المحاسبة الإدارية</a:t>
            </a:r>
            <a:r>
              <a:rPr lang="en-US" sz="3600" dirty="0"/>
              <a:t>: </a:t>
            </a:r>
            <a:r>
              <a:rPr lang="ar-SA" sz="3600" dirty="0"/>
              <a:t>الملاءمة، والموثوقية، والوضوح، والتوقيت المناسب، والقابلية للمقارنة، وإمكانية استخدامها في التنبؤ</a:t>
            </a:r>
            <a:r>
              <a:rPr lang="en-US" sz="3600" dirty="0"/>
              <a:t>. </a:t>
            </a:r>
            <a:r>
              <a:rPr lang="ar-SA" sz="3600" dirty="0"/>
              <a:t>وقد تكون المعلومات مالية مثل التكاليف والإيرادات والأرباح، أو غير مالية مثل عدد الوحدات المنتجة، ووقت التشغيل، ونسبة العيوب، ورضا الزبائن</a:t>
            </a:r>
            <a:r>
              <a:rPr lang="en-US" sz="3600" dirty="0"/>
              <a:t>. </a:t>
            </a:r>
            <a:r>
              <a:rPr lang="ar-SA" sz="3600" dirty="0"/>
              <a:t>وتزداد قيمة المعلومات عندما تكون مرتبطة مباشرة بالقرار الذي تواجهه الإدارة</a:t>
            </a:r>
            <a:r>
              <a:rPr lang="en-US" sz="3600" dirty="0" smtClean="0"/>
              <a:t>.</a:t>
            </a:r>
            <a:endParaRPr lang="en-US" sz="3600" dirty="0"/>
          </a:p>
        </p:txBody>
      </p:sp>
    </p:spTree>
    <p:extLst>
      <p:ext uri="{BB962C8B-B14F-4D97-AF65-F5344CB8AC3E}">
        <p14:creationId xmlns:p14="http://schemas.microsoft.com/office/powerpoint/2010/main" val="1827893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3568" y="476672"/>
            <a:ext cx="7632847" cy="5078313"/>
          </a:xfrm>
          <a:prstGeom prst="rect">
            <a:avLst/>
          </a:prstGeom>
        </p:spPr>
        <p:txBody>
          <a:bodyPr wrap="square">
            <a:spAutoFit/>
          </a:bodyPr>
          <a:lstStyle/>
          <a:p>
            <a:pPr algn="just"/>
            <a:r>
              <a:rPr lang="ar-SA" sz="3600" b="1" dirty="0"/>
              <a:t>سابعاً</a:t>
            </a:r>
            <a:r>
              <a:rPr lang="en-US" sz="3600" b="1" dirty="0"/>
              <a:t>: </a:t>
            </a:r>
            <a:r>
              <a:rPr lang="ar-SA" sz="3600" b="1" dirty="0"/>
              <a:t>مستخدمو المعلومات المحاسبية الإدارية</a:t>
            </a:r>
            <a:endParaRPr lang="en-US" sz="3600" b="1" dirty="0"/>
          </a:p>
          <a:p>
            <a:pPr algn="just"/>
            <a:r>
              <a:rPr lang="ar-SA" sz="3600" dirty="0"/>
              <a:t>يستخدم المعلومات الإدارية المديرون في المستويات المختلفة</a:t>
            </a:r>
            <a:r>
              <a:rPr lang="en-US" sz="3600" dirty="0"/>
              <a:t>. </a:t>
            </a:r>
            <a:r>
              <a:rPr lang="ar-SA" sz="3600" dirty="0"/>
              <a:t>فالإدارة العليا تحتاج إلى معلومات استراتيجية تساعدها في تحديد الاتجاه العام للمنظمة، بينما تحتاج الإدارة الوسطى إلى معلومات تخص أداء الأقسام والبرامج، وتحتاج الإدارة التشغيلية إلى معلومات تفصيلية عن الإنتاج والمواد والعمل والتكاليف اليومية</a:t>
            </a:r>
            <a:r>
              <a:rPr lang="en-US" sz="3600" dirty="0"/>
              <a:t>. </a:t>
            </a:r>
            <a:r>
              <a:rPr lang="ar-SA" sz="3600" dirty="0"/>
              <a:t>لذلك تختلف طبيعة المعلومات من مستوى إداري إلى آخر</a:t>
            </a:r>
            <a:r>
              <a:rPr lang="en-US" sz="3600" dirty="0"/>
              <a:t>.</a:t>
            </a:r>
          </a:p>
        </p:txBody>
      </p:sp>
    </p:spTree>
    <p:extLst>
      <p:ext uri="{BB962C8B-B14F-4D97-AF65-F5344CB8AC3E}">
        <p14:creationId xmlns:p14="http://schemas.microsoft.com/office/powerpoint/2010/main" val="3035500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83568" y="332656"/>
            <a:ext cx="7848872" cy="6186309"/>
          </a:xfrm>
          <a:prstGeom prst="rect">
            <a:avLst/>
          </a:prstGeom>
        </p:spPr>
        <p:txBody>
          <a:bodyPr wrap="square">
            <a:spAutoFit/>
          </a:bodyPr>
          <a:lstStyle/>
          <a:p>
            <a:pPr algn="just"/>
            <a:r>
              <a:rPr lang="ar-SA" sz="3600" b="1" dirty="0"/>
              <a:t>ثامناً</a:t>
            </a:r>
            <a:r>
              <a:rPr lang="en-US" sz="3600" b="1" dirty="0"/>
              <a:t>: </a:t>
            </a:r>
            <a:r>
              <a:rPr lang="ar-SA" sz="3600" b="1" dirty="0"/>
              <a:t>الفرق بين المحاسبة الإدارية والمحاسبة المالية</a:t>
            </a:r>
            <a:endParaRPr lang="en-US" sz="3600" b="1" dirty="0"/>
          </a:p>
          <a:p>
            <a:pPr algn="just"/>
            <a:r>
              <a:rPr lang="ar-SA" sz="3600" dirty="0"/>
              <a:t>تهتم المحاسبة المالية بإعداد معلومات وتقارير موجهة بصورة أساسية إلى المستخدمين الخارجيين، وتخضع بدرجة كبيرة للمعايير والقواعد المحاسبية المعتمدة</a:t>
            </a:r>
            <a:r>
              <a:rPr lang="en-US" sz="3600" dirty="0"/>
              <a:t>. </a:t>
            </a:r>
            <a:r>
              <a:rPr lang="ar-SA" sz="3600" dirty="0"/>
              <a:t>أما المحاسبة الإدارية فتوجه معلوماتها أساساً إلى الإدارة الداخلية، ولا تتقيد بالشكل نفسه من التقارير؛ إذ يمكن تصميم التقرير وفق احتياجات القرار</a:t>
            </a:r>
            <a:r>
              <a:rPr lang="en-US" sz="3600" dirty="0"/>
              <a:t>. </a:t>
            </a:r>
            <a:r>
              <a:rPr lang="ar-SA" sz="3600" dirty="0"/>
              <a:t>كما أن المحاسبة المالية تركز بدرجة أكبر على النتائج التاريخية، بينما تجمع المحاسبة الإدارية بين البيانات التاريخية والحالية والمستقبلية</a:t>
            </a:r>
            <a:r>
              <a:rPr lang="en-US" sz="3600" dirty="0"/>
              <a:t>.</a:t>
            </a:r>
          </a:p>
        </p:txBody>
      </p:sp>
    </p:spTree>
    <p:extLst>
      <p:ext uri="{BB962C8B-B14F-4D97-AF65-F5344CB8AC3E}">
        <p14:creationId xmlns:p14="http://schemas.microsoft.com/office/powerpoint/2010/main" val="267909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260648"/>
            <a:ext cx="8352928" cy="4524315"/>
          </a:xfrm>
          <a:prstGeom prst="rect">
            <a:avLst/>
          </a:prstGeom>
        </p:spPr>
        <p:txBody>
          <a:bodyPr wrap="square">
            <a:spAutoFit/>
          </a:bodyPr>
          <a:lstStyle/>
          <a:p>
            <a:pPr algn="just"/>
            <a:r>
              <a:rPr lang="ar-SA" sz="3600" b="1" dirty="0"/>
              <a:t>تاسعاً</a:t>
            </a:r>
            <a:r>
              <a:rPr lang="en-US" sz="3600" b="1" dirty="0"/>
              <a:t>: </a:t>
            </a:r>
            <a:r>
              <a:rPr lang="ar-SA" sz="3600" b="1" dirty="0"/>
              <a:t>العلاقة بين المحاسبة الإدارية ومحاسبة التكاليف</a:t>
            </a:r>
            <a:endParaRPr lang="en-US" sz="3600" b="1" dirty="0"/>
          </a:p>
          <a:p>
            <a:pPr algn="just"/>
            <a:r>
              <a:rPr lang="ar-SA" sz="3600" dirty="0"/>
              <a:t>تعد محاسبة التكاليف مصدراً مهماً من مصادر المعلومات التي تعتمد عليها المحاسبة الإدارية</a:t>
            </a:r>
            <a:r>
              <a:rPr lang="en-US" sz="3600" dirty="0"/>
              <a:t>. </a:t>
            </a:r>
            <a:r>
              <a:rPr lang="ar-SA" sz="3600" dirty="0"/>
              <a:t>فبيانات المواد والعمل والتكاليف غير المباشرة تساعد في تحديد تكلفة المنتج وتحليل سلوك التكلفة</a:t>
            </a:r>
            <a:r>
              <a:rPr lang="en-US" sz="3600" dirty="0"/>
              <a:t>. </a:t>
            </a:r>
            <a:r>
              <a:rPr lang="ar-SA" sz="3600" dirty="0"/>
              <a:t>وتستخدم المحاسبة الإدارية هذه البيانات في إعداد الموازنات، وتحليل الربحية، وتقييم الأداء، واتخاذ القرارات</a:t>
            </a:r>
            <a:r>
              <a:rPr lang="en-US" sz="3600" dirty="0"/>
              <a:t>. </a:t>
            </a:r>
            <a:r>
              <a:rPr lang="ar-SA" sz="3600" dirty="0"/>
              <a:t>لذلك توجد علاقة تكاملية بين المجالين</a:t>
            </a:r>
            <a:r>
              <a:rPr lang="en-US" sz="3600" dirty="0" smtClean="0"/>
              <a:t>.</a:t>
            </a:r>
            <a:endParaRPr lang="en-US" sz="3600" dirty="0"/>
          </a:p>
        </p:txBody>
      </p:sp>
    </p:spTree>
    <p:extLst>
      <p:ext uri="{BB962C8B-B14F-4D97-AF65-F5344CB8AC3E}">
        <p14:creationId xmlns:p14="http://schemas.microsoft.com/office/powerpoint/2010/main" val="2826376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11560" y="548680"/>
            <a:ext cx="8064895" cy="4524315"/>
          </a:xfrm>
          <a:prstGeom prst="rect">
            <a:avLst/>
          </a:prstGeom>
        </p:spPr>
        <p:txBody>
          <a:bodyPr wrap="square">
            <a:spAutoFit/>
          </a:bodyPr>
          <a:lstStyle/>
          <a:p>
            <a:pPr algn="just"/>
            <a:r>
              <a:rPr lang="ar-SA" sz="3600" b="1" dirty="0"/>
              <a:t>عاشراً</a:t>
            </a:r>
            <a:r>
              <a:rPr lang="en-US" sz="3600" b="1" dirty="0"/>
              <a:t>: </a:t>
            </a:r>
            <a:r>
              <a:rPr lang="ar-SA" sz="3600" b="1" dirty="0"/>
              <a:t>دور المحاسب الإداري</a:t>
            </a:r>
            <a:endParaRPr lang="en-US" sz="3600" b="1" dirty="0"/>
          </a:p>
          <a:p>
            <a:pPr algn="just"/>
            <a:r>
              <a:rPr lang="ar-SA" sz="3600" dirty="0"/>
              <a:t>يقوم المحاسب الإداري بجمع البيانات وتحليلها وإعداد التقارير والموازنات ومتابعة الانحرافات وتقديم المشورة للإدارة</a:t>
            </a:r>
            <a:r>
              <a:rPr lang="en-US" sz="3600" dirty="0"/>
              <a:t>. </a:t>
            </a:r>
            <a:r>
              <a:rPr lang="ar-SA" sz="3600" dirty="0"/>
              <a:t>وفي البيئة الحديثة لم يعد دوره مقتصراً على إعداد الأرقام، بل أصبح شريكاً في القرار من خلال تفسير النتائج وتحليل البدائل وتقدير المخاطر</a:t>
            </a:r>
            <a:r>
              <a:rPr lang="en-US" sz="3600" dirty="0"/>
              <a:t>. </a:t>
            </a:r>
            <a:r>
              <a:rPr lang="ar-SA" sz="3600" dirty="0"/>
              <a:t>ويتطلب ذلك امتلاكه مهارات فنية وتحليلية واتصالية وأخلاقية</a:t>
            </a:r>
            <a:r>
              <a:rPr lang="en-US" sz="3600" dirty="0"/>
              <a:t>.</a:t>
            </a:r>
          </a:p>
        </p:txBody>
      </p:sp>
    </p:spTree>
    <p:extLst>
      <p:ext uri="{BB962C8B-B14F-4D97-AF65-F5344CB8AC3E}">
        <p14:creationId xmlns:p14="http://schemas.microsoft.com/office/powerpoint/2010/main" val="37167456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34</TotalTime>
  <Words>668</Words>
  <Application>Microsoft Office PowerPoint</Application>
  <PresentationFormat>عرض على الشاشة (3:4)‏</PresentationFormat>
  <Paragraphs>23</Paragraphs>
  <Slides>11</Slides>
  <Notes>0</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تدفق</vt:lpstr>
      <vt:lpstr>المحاسبة الادارية  المرحلة الثالثة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المحاسبة الادارية  المرحلة الثالثة</dc:title>
  <dc:creator>DR.Ahmed Saker 2O11</dc:creator>
  <cp:lastModifiedBy>DR.Ahmed Saker 2O11</cp:lastModifiedBy>
  <cp:revision>4</cp:revision>
  <dcterms:created xsi:type="dcterms:W3CDTF">2026-09-10T07:26:29Z</dcterms:created>
  <dcterms:modified xsi:type="dcterms:W3CDTF">2026-09-10T15:46:57Z</dcterms:modified>
</cp:coreProperties>
</file>