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0B88F8CA-CEAF-4AFB-ACE1-BB454DFC9A4E}" type="datetimeFigureOut">
              <a:rPr lang="ar-IQ" smtClean="0"/>
              <a:t>28/03/1448</a:t>
            </a:fld>
            <a:endParaRPr lang="ar-IQ"/>
          </a:p>
        </p:txBody>
      </p:sp>
      <p:sp>
        <p:nvSpPr>
          <p:cNvPr id="19" name="Footer Placeholder 18"/>
          <p:cNvSpPr>
            <a:spLocks noGrp="1"/>
          </p:cNvSpPr>
          <p:nvPr>
            <p:ph type="ftr" sz="quarter" idx="11"/>
          </p:nvPr>
        </p:nvSpPr>
        <p:spPr/>
        <p:txBody>
          <a:bodyPr/>
          <a:lstStyle/>
          <a:p>
            <a:endParaRPr lang="ar-IQ"/>
          </a:p>
        </p:txBody>
      </p:sp>
      <p:sp>
        <p:nvSpPr>
          <p:cNvPr id="27" name="Slide Number Placeholder 26"/>
          <p:cNvSpPr>
            <a:spLocks noGrp="1"/>
          </p:cNvSpPr>
          <p:nvPr>
            <p:ph type="sldNum" sz="quarter" idx="12"/>
          </p:nvPr>
        </p:nvSpPr>
        <p:spPr/>
        <p:txBody>
          <a:bodyPr/>
          <a:lstStyle/>
          <a:p>
            <a:fld id="{8FC722F6-390D-4D50-B00F-30F20C058694}"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0B88F8CA-CEAF-4AFB-ACE1-BB454DFC9A4E}"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0B88F8CA-CEAF-4AFB-ACE1-BB454DFC9A4E}"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FC722F6-390D-4D50-B00F-30F20C058694}"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0B88F8CA-CEAF-4AFB-ACE1-BB454DFC9A4E}"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0B88F8CA-CEAF-4AFB-ACE1-BB454DFC9A4E}" type="datetimeFigureOut">
              <a:rPr lang="ar-IQ" smtClean="0"/>
              <a:t>28/03/1448</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0B88F8CA-CEAF-4AFB-ACE1-BB454DFC9A4E}" type="datetimeFigureOut">
              <a:rPr lang="ar-IQ" smtClean="0"/>
              <a:t>28/03/1448</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88F8CA-CEAF-4AFB-ACE1-BB454DFC9A4E}" type="datetimeFigureOut">
              <a:rPr lang="ar-IQ" smtClean="0"/>
              <a:t>28/03/1448</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0B88F8CA-CEAF-4AFB-ACE1-BB454DFC9A4E}"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0B88F8CA-CEAF-4AFB-ACE1-BB454DFC9A4E}"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a:xfrm>
            <a:off x="8077200" y="6356350"/>
            <a:ext cx="609600" cy="365125"/>
          </a:xfrm>
        </p:spPr>
        <p:txBody>
          <a:bodyPr/>
          <a:lstStyle/>
          <a:p>
            <a:fld id="{8FC722F6-390D-4D50-B00F-30F20C058694}" type="slidenum">
              <a:rPr lang="ar-IQ" smtClean="0"/>
              <a:t>‹#›</a:t>
            </a:fld>
            <a:endParaRPr lang="ar-IQ"/>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0B88F8CA-CEAF-4AFB-ACE1-BB454DFC9A4E}"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0B88F8CA-CEAF-4AFB-ACE1-BB454DFC9A4E}"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FC722F6-390D-4D50-B00F-30F20C058694}"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B88F8CA-CEAF-4AFB-ACE1-BB454DFC9A4E}" type="datetimeFigureOut">
              <a:rPr lang="ar-IQ" smtClean="0"/>
              <a:t>28/03/1448</a:t>
            </a:fld>
            <a:endParaRPr lang="ar-IQ"/>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IQ"/>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FC722F6-390D-4D50-B00F-30F20C058694}" type="slidenum">
              <a:rPr lang="ar-IQ" smtClean="0"/>
              <a:t>‹#›</a:t>
            </a:fld>
            <a:endParaRPr lang="ar-IQ"/>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b="1" dirty="0" smtClean="0"/>
              <a:t>المحاسبة الادارية</a:t>
            </a:r>
            <a:br>
              <a:rPr lang="ar-IQ" b="1" dirty="0" smtClean="0"/>
            </a:br>
            <a:r>
              <a:rPr lang="ar-IQ" b="1" dirty="0" smtClean="0"/>
              <a:t>المرحلة </a:t>
            </a:r>
            <a:r>
              <a:rPr lang="ar-IQ" b="1" dirty="0" smtClean="0"/>
              <a:t>الثالثة</a:t>
            </a:r>
            <a:endParaRPr lang="ar-IQ" b="1" dirty="0"/>
          </a:p>
        </p:txBody>
      </p:sp>
      <p:sp>
        <p:nvSpPr>
          <p:cNvPr id="3" name="عنوان فرعي 2"/>
          <p:cNvSpPr>
            <a:spLocks noGrp="1"/>
          </p:cNvSpPr>
          <p:nvPr>
            <p:ph type="subTitle" idx="1"/>
          </p:nvPr>
        </p:nvSpPr>
        <p:spPr/>
        <p:txBody>
          <a:bodyPr/>
          <a:lstStyle/>
          <a:p>
            <a:r>
              <a:rPr lang="ar-IQ" sz="3600" b="1" dirty="0" smtClean="0">
                <a:solidFill>
                  <a:schemeClr val="tx1"/>
                </a:solidFill>
              </a:rPr>
              <a:t>اعداد المدرس </a:t>
            </a:r>
            <a:endParaRPr lang="ar-IQ" sz="3600" b="1" dirty="0" smtClean="0">
              <a:solidFill>
                <a:schemeClr val="tx1"/>
              </a:solidFill>
            </a:endParaRPr>
          </a:p>
          <a:p>
            <a:r>
              <a:rPr lang="ar-IQ" sz="3600" b="1" dirty="0" smtClean="0">
                <a:solidFill>
                  <a:schemeClr val="tx1"/>
                </a:solidFill>
              </a:rPr>
              <a:t>امير عباس رحمة الله</a:t>
            </a:r>
            <a:endParaRPr lang="ar-IQ" sz="3600" b="1" dirty="0" smtClean="0">
              <a:solidFill>
                <a:schemeClr val="tx1"/>
              </a:solidFill>
            </a:endParaRPr>
          </a:p>
          <a:p>
            <a:endParaRPr lang="ar-IQ" dirty="0"/>
          </a:p>
          <a:p>
            <a:endParaRPr lang="ar-IQ" dirty="0" smtClean="0"/>
          </a:p>
          <a:p>
            <a:endParaRPr lang="ar-IQ" dirty="0"/>
          </a:p>
          <a:p>
            <a:endParaRPr lang="ar-IQ" dirty="0" smtClean="0"/>
          </a:p>
          <a:p>
            <a:endParaRPr lang="ar-IQ" dirty="0"/>
          </a:p>
          <a:p>
            <a:endParaRPr lang="ar-IQ" dirty="0" smtClean="0"/>
          </a:p>
          <a:p>
            <a:endParaRPr lang="ar-IQ" dirty="0"/>
          </a:p>
          <a:p>
            <a:endParaRPr lang="ar-IQ" dirty="0"/>
          </a:p>
        </p:txBody>
      </p:sp>
    </p:spTree>
    <p:extLst>
      <p:ext uri="{BB962C8B-B14F-4D97-AF65-F5344CB8AC3E}">
        <p14:creationId xmlns:p14="http://schemas.microsoft.com/office/powerpoint/2010/main" val="225056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827584" y="1484784"/>
            <a:ext cx="7704856" cy="5078313"/>
          </a:xfrm>
          <a:prstGeom prst="rect">
            <a:avLst/>
          </a:prstGeom>
        </p:spPr>
        <p:txBody>
          <a:bodyPr wrap="square">
            <a:spAutoFit/>
          </a:bodyPr>
          <a:lstStyle/>
          <a:p>
            <a:pPr algn="just"/>
            <a:r>
              <a:rPr lang="ar-IQ" sz="3600" b="1" dirty="0" smtClean="0"/>
              <a:t>اولاً</a:t>
            </a:r>
            <a:r>
              <a:rPr lang="en-US" sz="3600" b="1" dirty="0" smtClean="0"/>
              <a:t>: </a:t>
            </a:r>
            <a:r>
              <a:rPr lang="ar-SA" sz="3600" b="1" dirty="0"/>
              <a:t>مفهوم التكلفة</a:t>
            </a:r>
            <a:endParaRPr lang="en-US" sz="3600" b="1" dirty="0"/>
          </a:p>
          <a:p>
            <a:pPr algn="just"/>
            <a:r>
              <a:rPr lang="ar-SA" sz="3600" dirty="0"/>
              <a:t>التكلفة هي التضحية بالموارد الاقتصادية التي تتحملها المنشأة للحصول على سلعة أو خدمة أو منفعة</a:t>
            </a:r>
            <a:r>
              <a:rPr lang="en-US" sz="3600" dirty="0"/>
              <a:t>. </a:t>
            </a:r>
            <a:r>
              <a:rPr lang="ar-SA" sz="3600" dirty="0"/>
              <a:t>وقد تكون التكلفة مرتبطة بالإنتاج أو التسويق أو الإدارة أو التمويل</a:t>
            </a:r>
            <a:r>
              <a:rPr lang="en-US" sz="3600" dirty="0"/>
              <a:t>. </a:t>
            </a:r>
            <a:r>
              <a:rPr lang="ar-SA" sz="3600" dirty="0"/>
              <a:t>أما المصروف فهو تكلفة تم تحميلها على الفترة نتيجة الاستفادة من الموارد</a:t>
            </a:r>
            <a:r>
              <a:rPr lang="en-US" sz="3600" dirty="0"/>
              <a:t>. </a:t>
            </a:r>
            <a:r>
              <a:rPr lang="ar-SA" sz="3600" dirty="0"/>
              <a:t>ويساعد التمييز بين المفهومين في تحديد التكاليف التي تدخل في قياس المخزون وتلك التي تخص الفترة</a:t>
            </a:r>
            <a:r>
              <a:rPr lang="en-US" sz="3600" dirty="0"/>
              <a:t>.</a:t>
            </a:r>
          </a:p>
        </p:txBody>
      </p:sp>
      <p:sp>
        <p:nvSpPr>
          <p:cNvPr id="4" name="مستطيل 3"/>
          <p:cNvSpPr/>
          <p:nvPr/>
        </p:nvSpPr>
        <p:spPr>
          <a:xfrm>
            <a:off x="2267744" y="402919"/>
            <a:ext cx="5046390" cy="646331"/>
          </a:xfrm>
          <a:prstGeom prst="rect">
            <a:avLst/>
          </a:prstGeom>
        </p:spPr>
        <p:txBody>
          <a:bodyPr wrap="square">
            <a:spAutoFit/>
          </a:bodyPr>
          <a:lstStyle/>
          <a:p>
            <a:pPr lvl="0" algn="ctr"/>
            <a:r>
              <a:rPr lang="ar-SA" sz="3600" b="1" dirty="0">
                <a:solidFill>
                  <a:prstClr val="black"/>
                </a:solidFill>
              </a:rPr>
              <a:t>تصنيف وتحليل التكاليف</a:t>
            </a:r>
            <a:endParaRPr lang="ar-IQ" sz="3600" dirty="0">
              <a:solidFill>
                <a:prstClr val="black"/>
              </a:solidFill>
            </a:endParaRPr>
          </a:p>
        </p:txBody>
      </p:sp>
    </p:spTree>
    <p:extLst>
      <p:ext uri="{BB962C8B-B14F-4D97-AF65-F5344CB8AC3E}">
        <p14:creationId xmlns:p14="http://schemas.microsoft.com/office/powerpoint/2010/main" val="3280757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620688"/>
            <a:ext cx="7416824" cy="5632311"/>
          </a:xfrm>
          <a:prstGeom prst="rect">
            <a:avLst/>
          </a:prstGeom>
        </p:spPr>
        <p:txBody>
          <a:bodyPr wrap="square">
            <a:spAutoFit/>
          </a:bodyPr>
          <a:lstStyle/>
          <a:p>
            <a:pPr algn="just"/>
            <a:r>
              <a:rPr lang="ar-IQ" sz="3600" b="1" dirty="0" smtClean="0"/>
              <a:t>ثانيا</a:t>
            </a:r>
            <a:r>
              <a:rPr lang="en-US" sz="3600" b="1" dirty="0" smtClean="0"/>
              <a:t>: </a:t>
            </a:r>
            <a:r>
              <a:rPr lang="ar-SA" sz="3600" b="1" dirty="0"/>
              <a:t>عناصر تكلفة المنتج</a:t>
            </a:r>
            <a:endParaRPr lang="en-US" sz="3600" b="1" dirty="0"/>
          </a:p>
          <a:p>
            <a:pPr algn="just"/>
            <a:r>
              <a:rPr lang="ar-SA" sz="3600" dirty="0"/>
              <a:t>تتكون تكلفة المنتج في المنشآت الصناعية عادة من المواد المباشرة، والعمل المباشر، والتكاليف الصناعية غير المباشرة</a:t>
            </a:r>
            <a:r>
              <a:rPr lang="en-US" sz="3600" dirty="0"/>
              <a:t>. </a:t>
            </a:r>
            <a:r>
              <a:rPr lang="ar-SA" sz="3600" dirty="0"/>
              <a:t>المواد المباشرة هي المواد التي يمكن تتبعها بصورة مباشرة إلى المنتج، والعمل المباشر هو أجور العاملين الذين يشاركون مباشرة في تصنيع المنتج، أما التكاليف الصناعية غير المباشرة فتشمل التكاليف الصناعية التي يصعب تحميلها مباشرة على وحدة معينة مثل الإهلاك والصيانة والكهرباء الصناعية</a:t>
            </a:r>
            <a:r>
              <a:rPr lang="en-US" sz="3600" dirty="0"/>
              <a:t>.</a:t>
            </a:r>
          </a:p>
        </p:txBody>
      </p:sp>
    </p:spTree>
    <p:extLst>
      <p:ext uri="{BB962C8B-B14F-4D97-AF65-F5344CB8AC3E}">
        <p14:creationId xmlns:p14="http://schemas.microsoft.com/office/powerpoint/2010/main" val="2635550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87624" y="404664"/>
            <a:ext cx="7272808" cy="3970318"/>
          </a:xfrm>
          <a:prstGeom prst="rect">
            <a:avLst/>
          </a:prstGeom>
        </p:spPr>
        <p:txBody>
          <a:bodyPr wrap="square">
            <a:spAutoFit/>
          </a:bodyPr>
          <a:lstStyle/>
          <a:p>
            <a:pPr algn="just"/>
            <a:r>
              <a:rPr lang="ar-IQ" sz="3600" b="1" dirty="0" smtClean="0"/>
              <a:t>ثالثا</a:t>
            </a:r>
            <a:r>
              <a:rPr lang="en-US" sz="3600" b="1" dirty="0" smtClean="0"/>
              <a:t>: </a:t>
            </a:r>
            <a:r>
              <a:rPr lang="ar-SA" sz="3600" b="1" dirty="0"/>
              <a:t>التكاليف المباشرة وغير المباشرة</a:t>
            </a:r>
            <a:endParaRPr lang="en-US" sz="3600" b="1" dirty="0"/>
          </a:p>
          <a:p>
            <a:pPr algn="just"/>
            <a:r>
              <a:rPr lang="ar-SA" sz="3600" dirty="0"/>
              <a:t>التكلفة المباشرة يمكن تتبعها اقتصادياً إلى منتج أو قسم معين، أما غير المباشرة فتحتاج إلى أساس مناسب للتوزيع</a:t>
            </a:r>
            <a:r>
              <a:rPr lang="en-US" sz="3600" dirty="0"/>
              <a:t>. </a:t>
            </a:r>
            <a:r>
              <a:rPr lang="ar-SA" sz="3600" dirty="0"/>
              <a:t>فخشب الأثاث مادة مباشرة، بينما راتب مشرف المصنع قد يكون تكلفة غير مباشرة</a:t>
            </a:r>
            <a:r>
              <a:rPr lang="en-US" sz="3600" dirty="0"/>
              <a:t>. </a:t>
            </a:r>
            <a:r>
              <a:rPr lang="ar-SA" sz="3600" dirty="0"/>
              <a:t>ويؤثر هذا التصنيف في دقة قياس تكلفة المنتجات وفي القرارات المتعلقة بالتسعير والربحية</a:t>
            </a:r>
            <a:r>
              <a:rPr lang="en-US" sz="3600" dirty="0"/>
              <a:t>.</a:t>
            </a:r>
          </a:p>
        </p:txBody>
      </p:sp>
    </p:spTree>
    <p:extLst>
      <p:ext uri="{BB962C8B-B14F-4D97-AF65-F5344CB8AC3E}">
        <p14:creationId xmlns:p14="http://schemas.microsoft.com/office/powerpoint/2010/main" val="975897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692696"/>
            <a:ext cx="7992888" cy="5078313"/>
          </a:xfrm>
          <a:prstGeom prst="rect">
            <a:avLst/>
          </a:prstGeom>
        </p:spPr>
        <p:txBody>
          <a:bodyPr wrap="square">
            <a:spAutoFit/>
          </a:bodyPr>
          <a:lstStyle/>
          <a:p>
            <a:pPr algn="just"/>
            <a:r>
              <a:rPr lang="ar-IQ" sz="3600" b="1" dirty="0" smtClean="0"/>
              <a:t>رابعاً</a:t>
            </a:r>
            <a:r>
              <a:rPr lang="en-US" sz="3600" b="1" dirty="0" smtClean="0"/>
              <a:t>: </a:t>
            </a:r>
            <a:r>
              <a:rPr lang="ar-SA" sz="3600" b="1" dirty="0"/>
              <a:t>التكاليف الثابتة</a:t>
            </a:r>
            <a:endParaRPr lang="en-US" sz="3600" b="1" dirty="0"/>
          </a:p>
          <a:p>
            <a:pPr algn="just"/>
            <a:r>
              <a:rPr lang="ar-SA" sz="3600" dirty="0"/>
              <a:t>التكلفة الثابتة هي التي يبقى إجماليها ثابتاً ضمن نطاق ملائم من النشاط خلال فترة معينة، بينما تتغير تكلفة الوحدة منها عكسياً مع حجم النشاط</a:t>
            </a:r>
            <a:r>
              <a:rPr lang="en-US" sz="3600" dirty="0"/>
              <a:t>. </a:t>
            </a:r>
            <a:r>
              <a:rPr lang="ar-SA" sz="3600" dirty="0"/>
              <a:t>ومن أمثلتها إيجار المصنع ورواتب الإدارة والإهلاك بطريقة القسط الثابت</a:t>
            </a:r>
            <a:r>
              <a:rPr lang="en-US" sz="3600" dirty="0"/>
              <a:t>. </a:t>
            </a:r>
            <a:r>
              <a:rPr lang="ar-SA" sz="3600" dirty="0"/>
              <a:t>فإذا بلغت التكاليف الثابتة</a:t>
            </a:r>
            <a:r>
              <a:rPr lang="en-US" sz="3600" dirty="0"/>
              <a:t> 100,000 </a:t>
            </a:r>
            <a:r>
              <a:rPr lang="ar-SA" sz="3600" dirty="0"/>
              <a:t>دينار، فإنها تبقى بهذا الإجمالي عند إنتاج</a:t>
            </a:r>
            <a:r>
              <a:rPr lang="en-US" sz="3600" dirty="0"/>
              <a:t> 10,000 </a:t>
            </a:r>
            <a:r>
              <a:rPr lang="ar-SA" sz="3600" dirty="0"/>
              <a:t>أو</a:t>
            </a:r>
            <a:r>
              <a:rPr lang="en-US" sz="3600" dirty="0"/>
              <a:t> 20,000 </a:t>
            </a:r>
            <a:r>
              <a:rPr lang="ar-SA" sz="3600" dirty="0"/>
              <a:t>وحدة ما دام النشاط ضمن النطاق الملائم، لكن نصيب الوحدة منها يتغير</a:t>
            </a:r>
            <a:r>
              <a:rPr lang="en-US" sz="3600" dirty="0"/>
              <a:t>.</a:t>
            </a:r>
          </a:p>
        </p:txBody>
      </p:sp>
    </p:spTree>
    <p:extLst>
      <p:ext uri="{BB962C8B-B14F-4D97-AF65-F5344CB8AC3E}">
        <p14:creationId xmlns:p14="http://schemas.microsoft.com/office/powerpoint/2010/main" val="544682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476672"/>
            <a:ext cx="7560840" cy="4524315"/>
          </a:xfrm>
          <a:prstGeom prst="rect">
            <a:avLst/>
          </a:prstGeom>
        </p:spPr>
        <p:txBody>
          <a:bodyPr wrap="square">
            <a:spAutoFit/>
          </a:bodyPr>
          <a:lstStyle/>
          <a:p>
            <a:pPr algn="just"/>
            <a:r>
              <a:rPr lang="ar-IQ" sz="3600" b="1" dirty="0" smtClean="0"/>
              <a:t>خامساً</a:t>
            </a:r>
            <a:r>
              <a:rPr lang="en-US" sz="3600" b="1" dirty="0" smtClean="0"/>
              <a:t>: </a:t>
            </a:r>
            <a:r>
              <a:rPr lang="ar-SA" sz="3600" b="1" dirty="0"/>
              <a:t>التكاليف المتغيرة</a:t>
            </a:r>
            <a:endParaRPr lang="en-US" sz="3600" b="1" dirty="0"/>
          </a:p>
          <a:p>
            <a:pPr algn="just"/>
            <a:r>
              <a:rPr lang="ar-SA" sz="3600" dirty="0"/>
              <a:t>التكلفة المتغيرة تتغير في إجماليها مع تغير حجم النشاط، بينما تبقى تكلفة الوحدة منها ثابتة تقريباً ضمن النطاق الملائم</a:t>
            </a:r>
            <a:r>
              <a:rPr lang="en-US" sz="3600" dirty="0"/>
              <a:t>. </a:t>
            </a:r>
            <a:r>
              <a:rPr lang="ar-SA" sz="3600" dirty="0"/>
              <a:t>فإذا كانت التكلفة المتغيرة للوحدة</a:t>
            </a:r>
            <a:r>
              <a:rPr lang="en-US" sz="3600" dirty="0"/>
              <a:t> 5 </a:t>
            </a:r>
            <a:r>
              <a:rPr lang="ar-SA" sz="3600" dirty="0"/>
              <a:t>دنانير، فإن تكلفة</a:t>
            </a:r>
            <a:r>
              <a:rPr lang="en-US" sz="3600" dirty="0"/>
              <a:t> 10,000 </a:t>
            </a:r>
            <a:r>
              <a:rPr lang="ar-SA" sz="3600" dirty="0"/>
              <a:t>وحدة تبلغ</a:t>
            </a:r>
            <a:r>
              <a:rPr lang="en-US" sz="3600" dirty="0"/>
              <a:t> 50,000 </a:t>
            </a:r>
            <a:r>
              <a:rPr lang="ar-SA" sz="3600" dirty="0"/>
              <a:t>دينار، وعند</a:t>
            </a:r>
            <a:r>
              <a:rPr lang="en-US" sz="3600" dirty="0"/>
              <a:t> 12,000 </a:t>
            </a:r>
            <a:r>
              <a:rPr lang="ar-SA" sz="3600" dirty="0"/>
              <a:t>وحدة تبلغ</a:t>
            </a:r>
            <a:r>
              <a:rPr lang="en-US" sz="3600" dirty="0"/>
              <a:t> 60,000 </a:t>
            </a:r>
            <a:r>
              <a:rPr lang="ar-SA" sz="3600" dirty="0"/>
              <a:t>دينار</a:t>
            </a:r>
            <a:r>
              <a:rPr lang="en-US" sz="3600" dirty="0"/>
              <a:t>. </a:t>
            </a:r>
            <a:r>
              <a:rPr lang="ar-SA" sz="3600" dirty="0"/>
              <a:t>ومن أمثلتها المواد المباشرة وبعض أجور الإنتاج والعمولات المرتبطة بالمبيعات</a:t>
            </a:r>
            <a:endParaRPr lang="ar-IQ" sz="3600" dirty="0"/>
          </a:p>
        </p:txBody>
      </p:sp>
    </p:spTree>
    <p:extLst>
      <p:ext uri="{BB962C8B-B14F-4D97-AF65-F5344CB8AC3E}">
        <p14:creationId xmlns:p14="http://schemas.microsoft.com/office/powerpoint/2010/main" val="3492655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476672"/>
            <a:ext cx="7488832" cy="4524315"/>
          </a:xfrm>
          <a:prstGeom prst="rect">
            <a:avLst/>
          </a:prstGeom>
        </p:spPr>
        <p:txBody>
          <a:bodyPr wrap="square">
            <a:spAutoFit/>
          </a:bodyPr>
          <a:lstStyle/>
          <a:p>
            <a:pPr algn="just"/>
            <a:r>
              <a:rPr lang="ar-IQ" sz="3600" b="1" dirty="0" smtClean="0"/>
              <a:t>سادسا : </a:t>
            </a:r>
            <a:r>
              <a:rPr lang="en-US" sz="3600" b="1" dirty="0" smtClean="0"/>
              <a:t> </a:t>
            </a:r>
            <a:r>
              <a:rPr lang="ar-SA" sz="3600" b="1" dirty="0"/>
              <a:t>التكاليف المختلطة</a:t>
            </a:r>
            <a:endParaRPr lang="en-US" sz="3600" b="1" dirty="0"/>
          </a:p>
          <a:p>
            <a:pPr algn="just"/>
            <a:r>
              <a:rPr lang="ar-SA" sz="3600" dirty="0"/>
              <a:t>تتضمن بعض التكاليف جزءاً ثابتاً </a:t>
            </a:r>
            <a:r>
              <a:rPr lang="ar-SA" sz="3600" dirty="0" err="1"/>
              <a:t>وجزءاً</a:t>
            </a:r>
            <a:r>
              <a:rPr lang="ar-SA" sz="3600" dirty="0"/>
              <a:t> متغيراً، وتسمى التكاليف المختلطة</a:t>
            </a:r>
            <a:r>
              <a:rPr lang="en-US" sz="3600" dirty="0"/>
              <a:t>. </a:t>
            </a:r>
            <a:r>
              <a:rPr lang="ar-SA" sz="3600" dirty="0"/>
              <a:t>ومن أمثلتها بعض فواتير الكهرباء والصيانة والاتصالات</a:t>
            </a:r>
            <a:r>
              <a:rPr lang="en-US" sz="3600" dirty="0"/>
              <a:t>. </a:t>
            </a:r>
            <a:r>
              <a:rPr lang="ar-SA" sz="3600" dirty="0"/>
              <a:t>ويمكن تقدير معادلة التكلفة المختلطة على الصورة</a:t>
            </a:r>
            <a:r>
              <a:rPr lang="en-US" sz="3600" dirty="0"/>
              <a:t>: </a:t>
            </a:r>
            <a:r>
              <a:rPr lang="ar-SA" sz="3600" dirty="0"/>
              <a:t>ص</a:t>
            </a:r>
            <a:r>
              <a:rPr lang="en-US" sz="3600" dirty="0"/>
              <a:t> = </a:t>
            </a:r>
            <a:r>
              <a:rPr lang="ar-SA" sz="3600" dirty="0"/>
              <a:t>أ</a:t>
            </a:r>
            <a:r>
              <a:rPr lang="en-US" sz="3600" dirty="0"/>
              <a:t> + </a:t>
            </a:r>
            <a:r>
              <a:rPr lang="ar-SA" sz="3600" dirty="0"/>
              <a:t>ب س، حيث ص إجمالي التكلفة، أ الجزء الثابت، ب التكلفة المتغيرة للوحدة، </a:t>
            </a:r>
            <a:r>
              <a:rPr lang="ar-SA" sz="3600" dirty="0" err="1"/>
              <a:t>وس</a:t>
            </a:r>
            <a:r>
              <a:rPr lang="ar-SA" sz="3600" dirty="0"/>
              <a:t> مستوى النشاط</a:t>
            </a:r>
            <a:r>
              <a:rPr lang="en-US" sz="3600" dirty="0"/>
              <a:t>.</a:t>
            </a:r>
          </a:p>
        </p:txBody>
      </p:sp>
    </p:spTree>
    <p:extLst>
      <p:ext uri="{BB962C8B-B14F-4D97-AF65-F5344CB8AC3E}">
        <p14:creationId xmlns:p14="http://schemas.microsoft.com/office/powerpoint/2010/main" val="3802746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548680"/>
            <a:ext cx="7272808" cy="4524315"/>
          </a:xfrm>
          <a:prstGeom prst="rect">
            <a:avLst/>
          </a:prstGeom>
        </p:spPr>
        <p:txBody>
          <a:bodyPr wrap="square">
            <a:spAutoFit/>
          </a:bodyPr>
          <a:lstStyle/>
          <a:p>
            <a:pPr algn="just"/>
            <a:r>
              <a:rPr lang="ar-IQ" sz="3600" b="1" dirty="0" smtClean="0"/>
              <a:t>سابعا</a:t>
            </a:r>
            <a:r>
              <a:rPr lang="en-US" sz="3600" b="1" dirty="0" smtClean="0"/>
              <a:t>: </a:t>
            </a:r>
            <a:r>
              <a:rPr lang="ar-SA" sz="3600" b="1" dirty="0"/>
              <a:t>التكاليف الملائمة وغير الملائمة</a:t>
            </a:r>
            <a:endParaRPr lang="en-US" sz="3600" b="1" dirty="0"/>
          </a:p>
          <a:p>
            <a:pPr algn="just"/>
            <a:r>
              <a:rPr lang="ar-SA" sz="3600" dirty="0"/>
              <a:t>التكلفة الملائمة هي تكلفة مستقبلية تختلف بين البدائل المطروحة، ولذلك تؤثر في القرار</a:t>
            </a:r>
            <a:r>
              <a:rPr lang="en-US" sz="3600" dirty="0"/>
              <a:t>. </a:t>
            </a:r>
            <a:r>
              <a:rPr lang="ar-SA" sz="3600" dirty="0"/>
              <a:t>أما التكلفة التي لا تختلف بين البدائل فلا تكون ملائمة للقرار</a:t>
            </a:r>
            <a:r>
              <a:rPr lang="en-US" sz="3600" dirty="0"/>
              <a:t>. </a:t>
            </a:r>
            <a:r>
              <a:rPr lang="ar-SA" sz="3600" dirty="0"/>
              <a:t>وتعد هذه الفكرة أساسية في القرارات قصيرة الأجل؛ إذ ينبغي للإدارة أن تركز على الإيرادات والتكاليف التي ستتغير نتيجة اختيار بديل معين</a:t>
            </a:r>
            <a:r>
              <a:rPr lang="en-US" sz="3600" dirty="0"/>
              <a:t>.</a:t>
            </a:r>
            <a:endParaRPr lang="ar-IQ" sz="3600" dirty="0"/>
          </a:p>
        </p:txBody>
      </p:sp>
    </p:spTree>
    <p:extLst>
      <p:ext uri="{BB962C8B-B14F-4D97-AF65-F5344CB8AC3E}">
        <p14:creationId xmlns:p14="http://schemas.microsoft.com/office/powerpoint/2010/main" val="1173932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620688"/>
            <a:ext cx="7920880" cy="5078313"/>
          </a:xfrm>
          <a:prstGeom prst="rect">
            <a:avLst/>
          </a:prstGeom>
        </p:spPr>
        <p:txBody>
          <a:bodyPr wrap="square">
            <a:spAutoFit/>
          </a:bodyPr>
          <a:lstStyle/>
          <a:p>
            <a:pPr algn="just"/>
            <a:r>
              <a:rPr lang="ar-IQ" sz="3600" b="1" dirty="0" smtClean="0"/>
              <a:t>ثامنا</a:t>
            </a:r>
            <a:r>
              <a:rPr lang="en-US" sz="3600" b="1" dirty="0" smtClean="0"/>
              <a:t>: </a:t>
            </a:r>
            <a:r>
              <a:rPr lang="ar-SA" sz="3600" b="1" dirty="0"/>
              <a:t>التكلفة الغارقة</a:t>
            </a:r>
            <a:endParaRPr lang="en-US" sz="3600" b="1" dirty="0"/>
          </a:p>
          <a:p>
            <a:pPr algn="just"/>
            <a:r>
              <a:rPr lang="ar-SA" sz="3600" dirty="0"/>
              <a:t>التكلفة الغارقة هي تكلفة حدثت في الماضي ولا يمكن استردادها أو تغييرها نتيجة القرار الحالي</a:t>
            </a:r>
            <a:r>
              <a:rPr lang="en-US" sz="3600" dirty="0"/>
              <a:t>. </a:t>
            </a:r>
            <a:r>
              <a:rPr lang="ar-SA" sz="3600" dirty="0"/>
              <a:t>ولذلك يجب عدم السماح لها بالتأثير في القرارات المستقبلية</a:t>
            </a:r>
            <a:r>
              <a:rPr lang="en-US" sz="3600" dirty="0"/>
              <a:t>. </a:t>
            </a:r>
            <a:r>
              <a:rPr lang="ar-SA" sz="3600" dirty="0"/>
              <a:t>فإذا اشترت المنشأة آلة بمبلغ</a:t>
            </a:r>
            <a:r>
              <a:rPr lang="en-US" sz="3600" dirty="0"/>
              <a:t> 100,000 </a:t>
            </a:r>
            <a:r>
              <a:rPr lang="ar-SA" sz="3600" dirty="0"/>
              <a:t>دينار وأصبحت قيمتها الحالية</a:t>
            </a:r>
            <a:r>
              <a:rPr lang="en-US" sz="3600" dirty="0"/>
              <a:t> 40,000 </a:t>
            </a:r>
            <a:r>
              <a:rPr lang="ar-SA" sz="3600" dirty="0"/>
              <a:t>دينار، فإن سعر الشراء التاريخي يمثل تكلفة غارقة عند اتخاذ قرار بيع الآلة أو الاحتفاظ بها، بينما قيمة البيع الممكن الحصول عليها قد تكون تكلفة فرصة أو منفعة مستقبلية ملائمة</a:t>
            </a:r>
            <a:r>
              <a:rPr lang="en-US" sz="3600" dirty="0"/>
              <a:t>.</a:t>
            </a:r>
          </a:p>
        </p:txBody>
      </p:sp>
    </p:spTree>
    <p:extLst>
      <p:ext uri="{BB962C8B-B14F-4D97-AF65-F5344CB8AC3E}">
        <p14:creationId xmlns:p14="http://schemas.microsoft.com/office/powerpoint/2010/main" val="3914539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764704"/>
            <a:ext cx="7416824" cy="5078313"/>
          </a:xfrm>
          <a:prstGeom prst="rect">
            <a:avLst/>
          </a:prstGeom>
        </p:spPr>
        <p:txBody>
          <a:bodyPr wrap="square">
            <a:spAutoFit/>
          </a:bodyPr>
          <a:lstStyle/>
          <a:p>
            <a:pPr algn="just"/>
            <a:r>
              <a:rPr lang="ar-IQ" sz="3600" b="1" dirty="0" smtClean="0"/>
              <a:t>تاسعا</a:t>
            </a:r>
            <a:r>
              <a:rPr lang="en-US" sz="3600" b="1" dirty="0" smtClean="0"/>
              <a:t>: </a:t>
            </a:r>
            <a:r>
              <a:rPr lang="ar-SA" sz="3600" b="1" dirty="0"/>
              <a:t>تكلفة الفرصة البديلة</a:t>
            </a:r>
            <a:endParaRPr lang="en-US" sz="3600" b="1" dirty="0"/>
          </a:p>
          <a:p>
            <a:pPr algn="just"/>
            <a:r>
              <a:rPr lang="ar-SA" sz="3600" dirty="0"/>
              <a:t>تمثل تكلفة الفرصة البديلة المنفعة التي يتم التخلي عنها نتيجة اختيار بديل بدلاً من أفضل بديل آخر</a:t>
            </a:r>
            <a:r>
              <a:rPr lang="en-US" sz="3600" dirty="0"/>
              <a:t>. </a:t>
            </a:r>
            <a:r>
              <a:rPr lang="ar-SA" sz="3600" dirty="0"/>
              <a:t>فإذا استخدمت المنشأة قاعة تملكها لإقامة نشاط معين وكان يمكن تأجيرها مقابل</a:t>
            </a:r>
            <a:r>
              <a:rPr lang="en-US" sz="3600" dirty="0"/>
              <a:t> 2,000 </a:t>
            </a:r>
            <a:r>
              <a:rPr lang="ar-SA" sz="3600" dirty="0"/>
              <a:t>دينار، فإن</a:t>
            </a:r>
            <a:r>
              <a:rPr lang="en-US" sz="3600" dirty="0"/>
              <a:t> 2,000 </a:t>
            </a:r>
            <a:r>
              <a:rPr lang="ar-SA" sz="3600" dirty="0"/>
              <a:t>دينار تمثل تكلفة فرصة بديلة عند استخدام القاعة داخلياً</a:t>
            </a:r>
            <a:r>
              <a:rPr lang="en-US" sz="3600" dirty="0"/>
              <a:t>. </a:t>
            </a:r>
            <a:r>
              <a:rPr lang="ar-SA" sz="3600" dirty="0"/>
              <a:t>وتظهر هذه التكلفة أهمية مقارنة البدائل وليس مجرد النظر إلى التكاليف المسجلة محاسبياً</a:t>
            </a:r>
            <a:endParaRPr lang="ar-IQ" sz="3600" dirty="0"/>
          </a:p>
        </p:txBody>
      </p:sp>
    </p:spTree>
    <p:extLst>
      <p:ext uri="{BB962C8B-B14F-4D97-AF65-F5344CB8AC3E}">
        <p14:creationId xmlns:p14="http://schemas.microsoft.com/office/powerpoint/2010/main" val="939137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476672"/>
            <a:ext cx="7272808" cy="5632311"/>
          </a:xfrm>
          <a:prstGeom prst="rect">
            <a:avLst/>
          </a:prstGeom>
        </p:spPr>
        <p:txBody>
          <a:bodyPr wrap="square">
            <a:spAutoFit/>
          </a:bodyPr>
          <a:lstStyle/>
          <a:p>
            <a:pPr algn="just"/>
            <a:r>
              <a:rPr lang="ar-SA" sz="3600" b="1" dirty="0"/>
              <a:t>مثال تطبيقي</a:t>
            </a:r>
            <a:endParaRPr lang="en-US" sz="3600" b="1" dirty="0"/>
          </a:p>
          <a:p>
            <a:pPr algn="just"/>
            <a:r>
              <a:rPr lang="ar-SA" sz="3600" dirty="0"/>
              <a:t>لدى منشأة تكاليف ثابتة مقدارها</a:t>
            </a:r>
            <a:r>
              <a:rPr lang="en-US" sz="3600" dirty="0"/>
              <a:t> 60,000 </a:t>
            </a:r>
            <a:r>
              <a:rPr lang="ar-SA" sz="3600" dirty="0"/>
              <a:t>دينار، وتكلفة متغيرة للوحدة</a:t>
            </a:r>
            <a:r>
              <a:rPr lang="en-US" sz="3600" dirty="0"/>
              <a:t> 12 </a:t>
            </a:r>
            <a:r>
              <a:rPr lang="ar-SA" sz="3600" dirty="0"/>
              <a:t>ديناراً</a:t>
            </a:r>
            <a:r>
              <a:rPr lang="en-US" sz="3600" dirty="0"/>
              <a:t>. </a:t>
            </a:r>
            <a:r>
              <a:rPr lang="ar-SA" sz="3600" dirty="0"/>
              <a:t>عند إنتاج وبيع</a:t>
            </a:r>
            <a:r>
              <a:rPr lang="en-US" sz="3600" dirty="0"/>
              <a:t> 8,000 </a:t>
            </a:r>
            <a:r>
              <a:rPr lang="ar-SA" sz="3600" dirty="0"/>
              <a:t>وحدة تكون التكاليف المتغيرة</a:t>
            </a:r>
            <a:r>
              <a:rPr lang="en-US" sz="3600" dirty="0"/>
              <a:t> 96,000 </a:t>
            </a:r>
            <a:r>
              <a:rPr lang="ar-SA" sz="3600" dirty="0"/>
              <a:t>دينار، وإجمالي التكلفة</a:t>
            </a:r>
            <a:r>
              <a:rPr lang="en-US" sz="3600" dirty="0"/>
              <a:t> 156,000 </a:t>
            </a:r>
            <a:r>
              <a:rPr lang="ar-SA" sz="3600" dirty="0"/>
              <a:t>دينار، ومتوسط التكلفة</a:t>
            </a:r>
            <a:r>
              <a:rPr lang="en-US" sz="3600" dirty="0"/>
              <a:t> 19.5 </a:t>
            </a:r>
            <a:r>
              <a:rPr lang="ar-SA" sz="3600" dirty="0"/>
              <a:t>ديناراً للوحدة</a:t>
            </a:r>
            <a:r>
              <a:rPr lang="en-US" sz="3600" dirty="0"/>
              <a:t>. </a:t>
            </a:r>
            <a:r>
              <a:rPr lang="ar-SA" sz="3600" dirty="0"/>
              <a:t>وعند</a:t>
            </a:r>
            <a:r>
              <a:rPr lang="en-US" sz="3600" dirty="0"/>
              <a:t> 12,000 </a:t>
            </a:r>
            <a:r>
              <a:rPr lang="ar-SA" sz="3600" dirty="0"/>
              <a:t>وحدة تصبح التكاليف المتغيرة</a:t>
            </a:r>
            <a:r>
              <a:rPr lang="en-US" sz="3600" dirty="0"/>
              <a:t> 144,000 </a:t>
            </a:r>
            <a:r>
              <a:rPr lang="ar-SA" sz="3600" dirty="0"/>
              <a:t>دينار، والإجمالي</a:t>
            </a:r>
            <a:r>
              <a:rPr lang="en-US" sz="3600" dirty="0"/>
              <a:t> 204,000 </a:t>
            </a:r>
            <a:r>
              <a:rPr lang="ar-SA" sz="3600" dirty="0"/>
              <a:t>دينار، ومتوسط التكلفة</a:t>
            </a:r>
            <a:r>
              <a:rPr lang="en-US" sz="3600" dirty="0"/>
              <a:t> 17 </a:t>
            </a:r>
            <a:r>
              <a:rPr lang="ar-SA" sz="3600" dirty="0"/>
              <a:t>ديناراً</a:t>
            </a:r>
            <a:r>
              <a:rPr lang="en-US" sz="3600" dirty="0"/>
              <a:t>. </a:t>
            </a:r>
            <a:r>
              <a:rPr lang="ar-SA" sz="3600" dirty="0"/>
              <a:t>يبين ذلك انخفاض متوسط التكلفة بسبب توزيع التكلفة الثابتة على عدد أكبر من الوحدات</a:t>
            </a:r>
            <a:r>
              <a:rPr lang="en-US" sz="3600" dirty="0"/>
              <a:t>.</a:t>
            </a:r>
          </a:p>
        </p:txBody>
      </p:sp>
    </p:spTree>
    <p:extLst>
      <p:ext uri="{BB962C8B-B14F-4D97-AF65-F5344CB8AC3E}">
        <p14:creationId xmlns:p14="http://schemas.microsoft.com/office/powerpoint/2010/main" val="7676350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TotalTime>
  <Words>648</Words>
  <Application>Microsoft Office PowerPoint</Application>
  <PresentationFormat>عرض على الشاشة (3:4)‏</PresentationFormat>
  <Paragraphs>30</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تدفق</vt:lpstr>
      <vt:lpstr>المحاسبة الادارية المرحلة الثالثة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المحاسبة الادارية المرحلة الثالثة / الكورس الاول</dc:title>
  <dc:creator>DR.Ahmed Saker 2O11</dc:creator>
  <cp:lastModifiedBy>DR.Ahmed Saker 2O11</cp:lastModifiedBy>
  <cp:revision>2</cp:revision>
  <dcterms:created xsi:type="dcterms:W3CDTF">2026-09-10T07:57:19Z</dcterms:created>
  <dcterms:modified xsi:type="dcterms:W3CDTF">2026-09-10T15:51:48Z</dcterms:modified>
</cp:coreProperties>
</file>